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6" r:id="rId2"/>
    <p:sldId id="257" r:id="rId3"/>
    <p:sldId id="274" r:id="rId4"/>
    <p:sldId id="292" r:id="rId5"/>
    <p:sldId id="258" r:id="rId6"/>
    <p:sldId id="259" r:id="rId7"/>
    <p:sldId id="260" r:id="rId8"/>
    <p:sldId id="261" r:id="rId9"/>
    <p:sldId id="300" r:id="rId10"/>
    <p:sldId id="298" r:id="rId11"/>
    <p:sldId id="265" r:id="rId12"/>
    <p:sldId id="275" r:id="rId13"/>
    <p:sldId id="267" r:id="rId14"/>
    <p:sldId id="268" r:id="rId15"/>
    <p:sldId id="276" r:id="rId16"/>
    <p:sldId id="263" r:id="rId17"/>
    <p:sldId id="262" r:id="rId18"/>
    <p:sldId id="264" r:id="rId19"/>
    <p:sldId id="277" r:id="rId20"/>
    <p:sldId id="293" r:id="rId21"/>
    <p:sldId id="279" r:id="rId22"/>
    <p:sldId id="280" r:id="rId23"/>
    <p:sldId id="278" r:id="rId24"/>
    <p:sldId id="266" r:id="rId25"/>
    <p:sldId id="269" r:id="rId26"/>
    <p:sldId id="270" r:id="rId27"/>
    <p:sldId id="271" r:id="rId28"/>
    <p:sldId id="281" r:id="rId29"/>
    <p:sldId id="282" r:id="rId30"/>
    <p:sldId id="284" r:id="rId31"/>
    <p:sldId id="283" r:id="rId32"/>
    <p:sldId id="299" r:id="rId33"/>
    <p:sldId id="285" r:id="rId34"/>
    <p:sldId id="286" r:id="rId35"/>
    <p:sldId id="287" r:id="rId36"/>
    <p:sldId id="288" r:id="rId37"/>
    <p:sldId id="289" r:id="rId38"/>
    <p:sldId id="290" r:id="rId39"/>
    <p:sldId id="291" r:id="rId40"/>
    <p:sldId id="272" r:id="rId41"/>
    <p:sldId id="273" r:id="rId42"/>
    <p:sldId id="301" r:id="rId43"/>
    <p:sldId id="294" r:id="rId44"/>
    <p:sldId id="295" r:id="rId45"/>
    <p:sldId id="296" r:id="rId46"/>
    <p:sldId id="29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78" autoAdjust="0"/>
    <p:restoredTop sz="57514" autoAdjust="0"/>
  </p:normalViewPr>
  <p:slideViewPr>
    <p:cSldViewPr snapToGrid="0">
      <p:cViewPr>
        <p:scale>
          <a:sx n="50" d="100"/>
          <a:sy n="50" d="100"/>
        </p:scale>
        <p:origin x="1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16E74-1995-4046-AA96-8A21F75F64D5}" type="doc">
      <dgm:prSet loTypeId="urn:microsoft.com/office/officeart/2005/8/layout/hierarchy1" loCatId="hierarchy" qsTypeId="urn:microsoft.com/office/officeart/2005/8/quickstyle/simple2" qsCatId="simple" csTypeId="urn:microsoft.com/office/officeart/2005/8/colors/colorful4" csCatId="colorful"/>
      <dgm:spPr/>
      <dgm:t>
        <a:bodyPr/>
        <a:lstStyle/>
        <a:p>
          <a:endParaRPr lang="en-US"/>
        </a:p>
      </dgm:t>
    </dgm:pt>
    <dgm:pt modelId="{02115875-F8B1-4989-AECC-6FCA5A749990}">
      <dgm:prSet/>
      <dgm:spPr/>
      <dgm:t>
        <a:bodyPr/>
        <a:lstStyle/>
        <a:p>
          <a:r>
            <a:rPr lang="en-US"/>
            <a:t>“Costello and colleagues (2003) found that at least half of adolescents with SUDs were also diagnosed with disruptive behavior disorders.” (CD, ADHD, ODD, antisocial personality disorder)</a:t>
          </a:r>
        </a:p>
      </dgm:t>
    </dgm:pt>
    <dgm:pt modelId="{B512506C-08A8-4A9C-BB08-3A750AE99528}" type="parTrans" cxnId="{E871060A-9E7A-44CB-94C5-09EAD9425B00}">
      <dgm:prSet/>
      <dgm:spPr/>
      <dgm:t>
        <a:bodyPr/>
        <a:lstStyle/>
        <a:p>
          <a:endParaRPr lang="en-US"/>
        </a:p>
      </dgm:t>
    </dgm:pt>
    <dgm:pt modelId="{3F73D9F4-2F4F-47E3-A61E-149A7A31686E}" type="sibTrans" cxnId="{E871060A-9E7A-44CB-94C5-09EAD9425B00}">
      <dgm:prSet/>
      <dgm:spPr/>
      <dgm:t>
        <a:bodyPr/>
        <a:lstStyle/>
        <a:p>
          <a:endParaRPr lang="en-US"/>
        </a:p>
      </dgm:t>
    </dgm:pt>
    <dgm:pt modelId="{7562DA71-66A3-4FEF-BCFE-3001F9DC4407}">
      <dgm:prSet/>
      <dgm:spPr/>
      <dgm:t>
        <a:bodyPr/>
        <a:lstStyle/>
        <a:p>
          <a:r>
            <a:rPr lang="en-US"/>
            <a:t>Depression, social anxiety, and generalized anxiety are related to the onset of adolescent substance use. </a:t>
          </a:r>
        </a:p>
      </dgm:t>
    </dgm:pt>
    <dgm:pt modelId="{943E274D-A743-4EC5-8F80-FC324E423F8D}" type="parTrans" cxnId="{A51FA45B-D679-4EF8-A030-8951CA39BBF7}">
      <dgm:prSet/>
      <dgm:spPr/>
      <dgm:t>
        <a:bodyPr/>
        <a:lstStyle/>
        <a:p>
          <a:endParaRPr lang="en-US"/>
        </a:p>
      </dgm:t>
    </dgm:pt>
    <dgm:pt modelId="{71EF34FA-228A-4138-9B4F-5BB6778A2AE3}" type="sibTrans" cxnId="{A51FA45B-D679-4EF8-A030-8951CA39BBF7}">
      <dgm:prSet/>
      <dgm:spPr/>
      <dgm:t>
        <a:bodyPr/>
        <a:lstStyle/>
        <a:p>
          <a:endParaRPr lang="en-US"/>
        </a:p>
      </dgm:t>
    </dgm:pt>
    <dgm:pt modelId="{D3B0F400-5CB6-477F-8890-3F4CA199B7FB}">
      <dgm:prSet/>
      <dgm:spPr/>
      <dgm:t>
        <a:bodyPr/>
        <a:lstStyle/>
        <a:p>
          <a:r>
            <a:rPr lang="en-US"/>
            <a:t>Posttraumatic stress disorder (PTSD) symptoms have been linked to increased risk for drug usage. </a:t>
          </a:r>
        </a:p>
      </dgm:t>
    </dgm:pt>
    <dgm:pt modelId="{6FB45C39-ACFF-4BA0-8A4F-5C8EB4042A83}" type="parTrans" cxnId="{7ED49E23-09D4-4BBE-BC53-203A245FB7F4}">
      <dgm:prSet/>
      <dgm:spPr/>
      <dgm:t>
        <a:bodyPr/>
        <a:lstStyle/>
        <a:p>
          <a:endParaRPr lang="en-US"/>
        </a:p>
      </dgm:t>
    </dgm:pt>
    <dgm:pt modelId="{E2AC5161-28DC-4060-AD90-DD82E9E0C9D5}" type="sibTrans" cxnId="{7ED49E23-09D4-4BBE-BC53-203A245FB7F4}">
      <dgm:prSet/>
      <dgm:spPr/>
      <dgm:t>
        <a:bodyPr/>
        <a:lstStyle/>
        <a:p>
          <a:endParaRPr lang="en-US"/>
        </a:p>
      </dgm:t>
    </dgm:pt>
    <dgm:pt modelId="{19A500D5-017E-4AE6-BBBC-45B3C014D937}" type="pres">
      <dgm:prSet presAssocID="{E7B16E74-1995-4046-AA96-8A21F75F64D5}" presName="hierChild1" presStyleCnt="0">
        <dgm:presLayoutVars>
          <dgm:chPref val="1"/>
          <dgm:dir/>
          <dgm:animOne val="branch"/>
          <dgm:animLvl val="lvl"/>
          <dgm:resizeHandles/>
        </dgm:presLayoutVars>
      </dgm:prSet>
      <dgm:spPr/>
    </dgm:pt>
    <dgm:pt modelId="{F84395A0-D2BD-4E3F-9A23-7FDB2AFE43BF}" type="pres">
      <dgm:prSet presAssocID="{02115875-F8B1-4989-AECC-6FCA5A749990}" presName="hierRoot1" presStyleCnt="0"/>
      <dgm:spPr/>
    </dgm:pt>
    <dgm:pt modelId="{3B9988B9-0207-42D0-BC8E-CE660CAE77E2}" type="pres">
      <dgm:prSet presAssocID="{02115875-F8B1-4989-AECC-6FCA5A749990}" presName="composite" presStyleCnt="0"/>
      <dgm:spPr/>
    </dgm:pt>
    <dgm:pt modelId="{DC72980D-6DD1-4E0B-A083-718E2AED213C}" type="pres">
      <dgm:prSet presAssocID="{02115875-F8B1-4989-AECC-6FCA5A749990}" presName="background" presStyleLbl="node0" presStyleIdx="0" presStyleCnt="3"/>
      <dgm:spPr/>
    </dgm:pt>
    <dgm:pt modelId="{BE293F10-BE44-40ED-910C-B2226BB440D5}" type="pres">
      <dgm:prSet presAssocID="{02115875-F8B1-4989-AECC-6FCA5A749990}" presName="text" presStyleLbl="fgAcc0" presStyleIdx="0" presStyleCnt="3">
        <dgm:presLayoutVars>
          <dgm:chPref val="3"/>
        </dgm:presLayoutVars>
      </dgm:prSet>
      <dgm:spPr/>
    </dgm:pt>
    <dgm:pt modelId="{32F93F5F-EE76-4504-972E-CD0139539EE3}" type="pres">
      <dgm:prSet presAssocID="{02115875-F8B1-4989-AECC-6FCA5A749990}" presName="hierChild2" presStyleCnt="0"/>
      <dgm:spPr/>
    </dgm:pt>
    <dgm:pt modelId="{CE4CBBBA-8C57-48A6-9F95-7660BF3F593C}" type="pres">
      <dgm:prSet presAssocID="{7562DA71-66A3-4FEF-BCFE-3001F9DC4407}" presName="hierRoot1" presStyleCnt="0"/>
      <dgm:spPr/>
    </dgm:pt>
    <dgm:pt modelId="{460CB192-E659-4934-8546-7779C257E7F5}" type="pres">
      <dgm:prSet presAssocID="{7562DA71-66A3-4FEF-BCFE-3001F9DC4407}" presName="composite" presStyleCnt="0"/>
      <dgm:spPr/>
    </dgm:pt>
    <dgm:pt modelId="{07C14C45-E31B-4A9E-8E0C-F8C944075F33}" type="pres">
      <dgm:prSet presAssocID="{7562DA71-66A3-4FEF-BCFE-3001F9DC4407}" presName="background" presStyleLbl="node0" presStyleIdx="1" presStyleCnt="3"/>
      <dgm:spPr/>
    </dgm:pt>
    <dgm:pt modelId="{BB35D482-1E81-402A-AD78-903CD4527301}" type="pres">
      <dgm:prSet presAssocID="{7562DA71-66A3-4FEF-BCFE-3001F9DC4407}" presName="text" presStyleLbl="fgAcc0" presStyleIdx="1" presStyleCnt="3">
        <dgm:presLayoutVars>
          <dgm:chPref val="3"/>
        </dgm:presLayoutVars>
      </dgm:prSet>
      <dgm:spPr/>
    </dgm:pt>
    <dgm:pt modelId="{4A7D5CCB-549B-4E4B-B8E5-CD4AFBE2ACEB}" type="pres">
      <dgm:prSet presAssocID="{7562DA71-66A3-4FEF-BCFE-3001F9DC4407}" presName="hierChild2" presStyleCnt="0"/>
      <dgm:spPr/>
    </dgm:pt>
    <dgm:pt modelId="{7AF96850-FC49-478E-84F4-371240B0DDF3}" type="pres">
      <dgm:prSet presAssocID="{D3B0F400-5CB6-477F-8890-3F4CA199B7FB}" presName="hierRoot1" presStyleCnt="0"/>
      <dgm:spPr/>
    </dgm:pt>
    <dgm:pt modelId="{2377ACA8-BEF8-432E-8D7C-C61DA0CC6D97}" type="pres">
      <dgm:prSet presAssocID="{D3B0F400-5CB6-477F-8890-3F4CA199B7FB}" presName="composite" presStyleCnt="0"/>
      <dgm:spPr/>
    </dgm:pt>
    <dgm:pt modelId="{7C5F61C3-9B11-4524-98DF-9503D0372377}" type="pres">
      <dgm:prSet presAssocID="{D3B0F400-5CB6-477F-8890-3F4CA199B7FB}" presName="background" presStyleLbl="node0" presStyleIdx="2" presStyleCnt="3"/>
      <dgm:spPr/>
    </dgm:pt>
    <dgm:pt modelId="{9109714B-7A44-4BF5-80F7-2C3FA9149763}" type="pres">
      <dgm:prSet presAssocID="{D3B0F400-5CB6-477F-8890-3F4CA199B7FB}" presName="text" presStyleLbl="fgAcc0" presStyleIdx="2" presStyleCnt="3">
        <dgm:presLayoutVars>
          <dgm:chPref val="3"/>
        </dgm:presLayoutVars>
      </dgm:prSet>
      <dgm:spPr/>
    </dgm:pt>
    <dgm:pt modelId="{8EF71E38-D94A-485F-9E53-AD9016D15093}" type="pres">
      <dgm:prSet presAssocID="{D3B0F400-5CB6-477F-8890-3F4CA199B7FB}" presName="hierChild2" presStyleCnt="0"/>
      <dgm:spPr/>
    </dgm:pt>
  </dgm:ptLst>
  <dgm:cxnLst>
    <dgm:cxn modelId="{E871060A-9E7A-44CB-94C5-09EAD9425B00}" srcId="{E7B16E74-1995-4046-AA96-8A21F75F64D5}" destId="{02115875-F8B1-4989-AECC-6FCA5A749990}" srcOrd="0" destOrd="0" parTransId="{B512506C-08A8-4A9C-BB08-3A750AE99528}" sibTransId="{3F73D9F4-2F4F-47E3-A61E-149A7A31686E}"/>
    <dgm:cxn modelId="{7ED49E23-09D4-4BBE-BC53-203A245FB7F4}" srcId="{E7B16E74-1995-4046-AA96-8A21F75F64D5}" destId="{D3B0F400-5CB6-477F-8890-3F4CA199B7FB}" srcOrd="2" destOrd="0" parTransId="{6FB45C39-ACFF-4BA0-8A4F-5C8EB4042A83}" sibTransId="{E2AC5161-28DC-4060-AD90-DD82E9E0C9D5}"/>
    <dgm:cxn modelId="{A51FA45B-D679-4EF8-A030-8951CA39BBF7}" srcId="{E7B16E74-1995-4046-AA96-8A21F75F64D5}" destId="{7562DA71-66A3-4FEF-BCFE-3001F9DC4407}" srcOrd="1" destOrd="0" parTransId="{943E274D-A743-4EC5-8F80-FC324E423F8D}" sibTransId="{71EF34FA-228A-4138-9B4F-5BB6778A2AE3}"/>
    <dgm:cxn modelId="{F97FE549-B674-4B45-8576-7929F2C81C07}" type="presOf" srcId="{D3B0F400-5CB6-477F-8890-3F4CA199B7FB}" destId="{9109714B-7A44-4BF5-80F7-2C3FA9149763}" srcOrd="0" destOrd="0" presId="urn:microsoft.com/office/officeart/2005/8/layout/hierarchy1"/>
    <dgm:cxn modelId="{33572E6A-0F6F-43EE-8AEF-8AB816C65975}" type="presOf" srcId="{E7B16E74-1995-4046-AA96-8A21F75F64D5}" destId="{19A500D5-017E-4AE6-BBBC-45B3C014D937}" srcOrd="0" destOrd="0" presId="urn:microsoft.com/office/officeart/2005/8/layout/hierarchy1"/>
    <dgm:cxn modelId="{3B748D99-EBF9-445D-B0E8-DD5360A7A45E}" type="presOf" srcId="{7562DA71-66A3-4FEF-BCFE-3001F9DC4407}" destId="{BB35D482-1E81-402A-AD78-903CD4527301}" srcOrd="0" destOrd="0" presId="urn:microsoft.com/office/officeart/2005/8/layout/hierarchy1"/>
    <dgm:cxn modelId="{345991DF-F617-4F7E-87CF-EE71D2283D85}" type="presOf" srcId="{02115875-F8B1-4989-AECC-6FCA5A749990}" destId="{BE293F10-BE44-40ED-910C-B2226BB440D5}" srcOrd="0" destOrd="0" presId="urn:microsoft.com/office/officeart/2005/8/layout/hierarchy1"/>
    <dgm:cxn modelId="{AF9068A0-FD8D-4B29-8149-411C3A02808C}" type="presParOf" srcId="{19A500D5-017E-4AE6-BBBC-45B3C014D937}" destId="{F84395A0-D2BD-4E3F-9A23-7FDB2AFE43BF}" srcOrd="0" destOrd="0" presId="urn:microsoft.com/office/officeart/2005/8/layout/hierarchy1"/>
    <dgm:cxn modelId="{EA5E9BD7-D868-4C71-8C55-766C12A7C74A}" type="presParOf" srcId="{F84395A0-D2BD-4E3F-9A23-7FDB2AFE43BF}" destId="{3B9988B9-0207-42D0-BC8E-CE660CAE77E2}" srcOrd="0" destOrd="0" presId="urn:microsoft.com/office/officeart/2005/8/layout/hierarchy1"/>
    <dgm:cxn modelId="{DDD298DC-764E-4AF0-855D-2CA5923A1ECA}" type="presParOf" srcId="{3B9988B9-0207-42D0-BC8E-CE660CAE77E2}" destId="{DC72980D-6DD1-4E0B-A083-718E2AED213C}" srcOrd="0" destOrd="0" presId="urn:microsoft.com/office/officeart/2005/8/layout/hierarchy1"/>
    <dgm:cxn modelId="{C89280A3-60DB-41DB-9E86-21415E702026}" type="presParOf" srcId="{3B9988B9-0207-42D0-BC8E-CE660CAE77E2}" destId="{BE293F10-BE44-40ED-910C-B2226BB440D5}" srcOrd="1" destOrd="0" presId="urn:microsoft.com/office/officeart/2005/8/layout/hierarchy1"/>
    <dgm:cxn modelId="{905E858B-F1DB-4EB6-9FE8-64419FB05FCA}" type="presParOf" srcId="{F84395A0-D2BD-4E3F-9A23-7FDB2AFE43BF}" destId="{32F93F5F-EE76-4504-972E-CD0139539EE3}" srcOrd="1" destOrd="0" presId="urn:microsoft.com/office/officeart/2005/8/layout/hierarchy1"/>
    <dgm:cxn modelId="{12DC5180-B348-41AB-9042-760CFA8C4AE6}" type="presParOf" srcId="{19A500D5-017E-4AE6-BBBC-45B3C014D937}" destId="{CE4CBBBA-8C57-48A6-9F95-7660BF3F593C}" srcOrd="1" destOrd="0" presId="urn:microsoft.com/office/officeart/2005/8/layout/hierarchy1"/>
    <dgm:cxn modelId="{D57995F0-CBC6-4082-8DD8-1AB6767E7749}" type="presParOf" srcId="{CE4CBBBA-8C57-48A6-9F95-7660BF3F593C}" destId="{460CB192-E659-4934-8546-7779C257E7F5}" srcOrd="0" destOrd="0" presId="urn:microsoft.com/office/officeart/2005/8/layout/hierarchy1"/>
    <dgm:cxn modelId="{10C07B1E-747F-4DF5-B793-97E7F60DDB94}" type="presParOf" srcId="{460CB192-E659-4934-8546-7779C257E7F5}" destId="{07C14C45-E31B-4A9E-8E0C-F8C944075F33}" srcOrd="0" destOrd="0" presId="urn:microsoft.com/office/officeart/2005/8/layout/hierarchy1"/>
    <dgm:cxn modelId="{8AA95335-7DCE-4224-8623-43737F654044}" type="presParOf" srcId="{460CB192-E659-4934-8546-7779C257E7F5}" destId="{BB35D482-1E81-402A-AD78-903CD4527301}" srcOrd="1" destOrd="0" presId="urn:microsoft.com/office/officeart/2005/8/layout/hierarchy1"/>
    <dgm:cxn modelId="{0575885C-D033-45D2-A34E-DD5EDD375D42}" type="presParOf" srcId="{CE4CBBBA-8C57-48A6-9F95-7660BF3F593C}" destId="{4A7D5CCB-549B-4E4B-B8E5-CD4AFBE2ACEB}" srcOrd="1" destOrd="0" presId="urn:microsoft.com/office/officeart/2005/8/layout/hierarchy1"/>
    <dgm:cxn modelId="{E83D047D-D73D-4B25-9CDC-57CC48FB59A4}" type="presParOf" srcId="{19A500D5-017E-4AE6-BBBC-45B3C014D937}" destId="{7AF96850-FC49-478E-84F4-371240B0DDF3}" srcOrd="2" destOrd="0" presId="urn:microsoft.com/office/officeart/2005/8/layout/hierarchy1"/>
    <dgm:cxn modelId="{0DB488B2-11F3-4687-9BAD-D4F29F1C57CD}" type="presParOf" srcId="{7AF96850-FC49-478E-84F4-371240B0DDF3}" destId="{2377ACA8-BEF8-432E-8D7C-C61DA0CC6D97}" srcOrd="0" destOrd="0" presId="urn:microsoft.com/office/officeart/2005/8/layout/hierarchy1"/>
    <dgm:cxn modelId="{08D2F94F-F123-4B42-9BE4-8596012F86EB}" type="presParOf" srcId="{2377ACA8-BEF8-432E-8D7C-C61DA0CC6D97}" destId="{7C5F61C3-9B11-4524-98DF-9503D0372377}" srcOrd="0" destOrd="0" presId="urn:microsoft.com/office/officeart/2005/8/layout/hierarchy1"/>
    <dgm:cxn modelId="{1C220561-3C4A-493F-B6C7-538CE8B5BB79}" type="presParOf" srcId="{2377ACA8-BEF8-432E-8D7C-C61DA0CC6D97}" destId="{9109714B-7A44-4BF5-80F7-2C3FA9149763}" srcOrd="1" destOrd="0" presId="urn:microsoft.com/office/officeart/2005/8/layout/hierarchy1"/>
    <dgm:cxn modelId="{12FC1047-C98E-40C1-A3D2-47D0E46DD4CD}" type="presParOf" srcId="{7AF96850-FC49-478E-84F4-371240B0DDF3}" destId="{8EF71E38-D94A-485F-9E53-AD9016D1509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A3452A-64EA-4BFC-A504-145155A2A480}" type="doc">
      <dgm:prSet loTypeId="urn:microsoft.com/office/officeart/2005/8/layout/hProcess9" loCatId="process" qsTypeId="urn:microsoft.com/office/officeart/2005/8/quickstyle/simple1" qsCatId="simple" csTypeId="urn:microsoft.com/office/officeart/2005/8/colors/accent1_2" csCatId="accent1" phldr="1"/>
      <dgm:spPr/>
    </dgm:pt>
    <dgm:pt modelId="{674737A8-75C4-4606-8A8E-CF2439FEB0FE}">
      <dgm:prSet phldrT="[Text]"/>
      <dgm:spPr/>
      <dgm:t>
        <a:bodyPr/>
        <a:lstStyle/>
        <a:p>
          <a:r>
            <a:rPr lang="en-US" dirty="0"/>
            <a:t>Feedback session </a:t>
          </a:r>
        </a:p>
      </dgm:t>
    </dgm:pt>
    <dgm:pt modelId="{80B33558-F54E-474C-A716-4D5C7ADFACCA}" type="parTrans" cxnId="{4743AB18-E489-4190-9854-663EAC51EB3B}">
      <dgm:prSet/>
      <dgm:spPr/>
      <dgm:t>
        <a:bodyPr/>
        <a:lstStyle/>
        <a:p>
          <a:endParaRPr lang="en-US"/>
        </a:p>
      </dgm:t>
    </dgm:pt>
    <dgm:pt modelId="{4555283D-4EE8-40A9-BE5A-24C0BE92ABA2}" type="sibTrans" cxnId="{4743AB18-E489-4190-9854-663EAC51EB3B}">
      <dgm:prSet/>
      <dgm:spPr/>
      <dgm:t>
        <a:bodyPr/>
        <a:lstStyle/>
        <a:p>
          <a:endParaRPr lang="en-US"/>
        </a:p>
      </dgm:t>
    </dgm:pt>
    <dgm:pt modelId="{732301FA-276E-491E-ACF4-AA43E5BF85D5}">
      <dgm:prSet phldrT="[Text]"/>
      <dgm:spPr/>
      <dgm:t>
        <a:bodyPr/>
        <a:lstStyle/>
        <a:p>
          <a:r>
            <a:rPr lang="en-US" dirty="0"/>
            <a:t>Monitor change and cessation strategies </a:t>
          </a:r>
        </a:p>
      </dgm:t>
    </dgm:pt>
    <dgm:pt modelId="{33C03651-4B1A-4FFE-86E7-88D99423F923}" type="parTrans" cxnId="{C6AC8D2F-6783-48FA-9F04-5FDD1729E2B7}">
      <dgm:prSet/>
      <dgm:spPr/>
      <dgm:t>
        <a:bodyPr/>
        <a:lstStyle/>
        <a:p>
          <a:endParaRPr lang="en-US"/>
        </a:p>
      </dgm:t>
    </dgm:pt>
    <dgm:pt modelId="{0E16C4B3-7536-47AA-80F2-2E76CE09195C}" type="sibTrans" cxnId="{C6AC8D2F-6783-48FA-9F04-5FDD1729E2B7}">
      <dgm:prSet/>
      <dgm:spPr/>
      <dgm:t>
        <a:bodyPr/>
        <a:lstStyle/>
        <a:p>
          <a:endParaRPr lang="en-US"/>
        </a:p>
      </dgm:t>
    </dgm:pt>
    <dgm:pt modelId="{296A1335-A72A-49CB-A716-9A8EE593CB3D}">
      <dgm:prSet phldrT="[Text]"/>
      <dgm:spPr/>
      <dgm:t>
        <a:bodyPr/>
        <a:lstStyle/>
        <a:p>
          <a:r>
            <a:rPr lang="en-US" dirty="0"/>
            <a:t>Review and strengthen abstinence lifestyle</a:t>
          </a:r>
        </a:p>
      </dgm:t>
    </dgm:pt>
    <dgm:pt modelId="{2EA138C8-4FBE-483E-9C5F-563F0BFB9F28}" type="parTrans" cxnId="{FE432660-9743-4CBE-8AEB-03BC0DD423DC}">
      <dgm:prSet/>
      <dgm:spPr/>
      <dgm:t>
        <a:bodyPr/>
        <a:lstStyle/>
        <a:p>
          <a:endParaRPr lang="en-US"/>
        </a:p>
      </dgm:t>
    </dgm:pt>
    <dgm:pt modelId="{8D156983-2782-4F29-9AB6-DA38CB28BF23}" type="sibTrans" cxnId="{FE432660-9743-4CBE-8AEB-03BC0DD423DC}">
      <dgm:prSet/>
      <dgm:spPr/>
      <dgm:t>
        <a:bodyPr/>
        <a:lstStyle/>
        <a:p>
          <a:endParaRPr lang="en-US"/>
        </a:p>
      </dgm:t>
    </dgm:pt>
    <dgm:pt modelId="{B8FBF43B-9AE3-427D-B3B6-34CE2F39279E}" type="pres">
      <dgm:prSet presAssocID="{CBA3452A-64EA-4BFC-A504-145155A2A480}" presName="CompostProcess" presStyleCnt="0">
        <dgm:presLayoutVars>
          <dgm:dir/>
          <dgm:resizeHandles val="exact"/>
        </dgm:presLayoutVars>
      </dgm:prSet>
      <dgm:spPr/>
    </dgm:pt>
    <dgm:pt modelId="{EF75E9CF-384B-4519-9047-8166F79E1C32}" type="pres">
      <dgm:prSet presAssocID="{CBA3452A-64EA-4BFC-A504-145155A2A480}" presName="arrow" presStyleLbl="bgShp" presStyleIdx="0" presStyleCnt="1"/>
      <dgm:spPr/>
    </dgm:pt>
    <dgm:pt modelId="{8E944DC5-1923-41C5-AEA9-8FF358D1671A}" type="pres">
      <dgm:prSet presAssocID="{CBA3452A-64EA-4BFC-A504-145155A2A480}" presName="linearProcess" presStyleCnt="0"/>
      <dgm:spPr/>
    </dgm:pt>
    <dgm:pt modelId="{2911F24E-60EA-4703-A533-2C72F7D02D04}" type="pres">
      <dgm:prSet presAssocID="{674737A8-75C4-4606-8A8E-CF2439FEB0FE}" presName="textNode" presStyleLbl="node1" presStyleIdx="0" presStyleCnt="3">
        <dgm:presLayoutVars>
          <dgm:bulletEnabled val="1"/>
        </dgm:presLayoutVars>
      </dgm:prSet>
      <dgm:spPr/>
    </dgm:pt>
    <dgm:pt modelId="{C85E14AF-3A70-415E-BE05-DF58ED1C94F4}" type="pres">
      <dgm:prSet presAssocID="{4555283D-4EE8-40A9-BE5A-24C0BE92ABA2}" presName="sibTrans" presStyleCnt="0"/>
      <dgm:spPr/>
    </dgm:pt>
    <dgm:pt modelId="{4729A0B5-8CB9-4477-8E2E-F10A68B91867}" type="pres">
      <dgm:prSet presAssocID="{732301FA-276E-491E-ACF4-AA43E5BF85D5}" presName="textNode" presStyleLbl="node1" presStyleIdx="1" presStyleCnt="3">
        <dgm:presLayoutVars>
          <dgm:bulletEnabled val="1"/>
        </dgm:presLayoutVars>
      </dgm:prSet>
      <dgm:spPr/>
    </dgm:pt>
    <dgm:pt modelId="{34C5BA8F-DFAA-4BB5-8829-8E1A75789367}" type="pres">
      <dgm:prSet presAssocID="{0E16C4B3-7536-47AA-80F2-2E76CE09195C}" presName="sibTrans" presStyleCnt="0"/>
      <dgm:spPr/>
    </dgm:pt>
    <dgm:pt modelId="{30F5B3FF-96B7-4004-9D28-7C363EA23013}" type="pres">
      <dgm:prSet presAssocID="{296A1335-A72A-49CB-A716-9A8EE593CB3D}" presName="textNode" presStyleLbl="node1" presStyleIdx="2" presStyleCnt="3">
        <dgm:presLayoutVars>
          <dgm:bulletEnabled val="1"/>
        </dgm:presLayoutVars>
      </dgm:prSet>
      <dgm:spPr/>
    </dgm:pt>
  </dgm:ptLst>
  <dgm:cxnLst>
    <dgm:cxn modelId="{4743AB18-E489-4190-9854-663EAC51EB3B}" srcId="{CBA3452A-64EA-4BFC-A504-145155A2A480}" destId="{674737A8-75C4-4606-8A8E-CF2439FEB0FE}" srcOrd="0" destOrd="0" parTransId="{80B33558-F54E-474C-A716-4D5C7ADFACCA}" sibTransId="{4555283D-4EE8-40A9-BE5A-24C0BE92ABA2}"/>
    <dgm:cxn modelId="{C6AC8D2F-6783-48FA-9F04-5FDD1729E2B7}" srcId="{CBA3452A-64EA-4BFC-A504-145155A2A480}" destId="{732301FA-276E-491E-ACF4-AA43E5BF85D5}" srcOrd="1" destOrd="0" parTransId="{33C03651-4B1A-4FFE-86E7-88D99423F923}" sibTransId="{0E16C4B3-7536-47AA-80F2-2E76CE09195C}"/>
    <dgm:cxn modelId="{FE432660-9743-4CBE-8AEB-03BC0DD423DC}" srcId="{CBA3452A-64EA-4BFC-A504-145155A2A480}" destId="{296A1335-A72A-49CB-A716-9A8EE593CB3D}" srcOrd="2" destOrd="0" parTransId="{2EA138C8-4FBE-483E-9C5F-563F0BFB9F28}" sibTransId="{8D156983-2782-4F29-9AB6-DA38CB28BF23}"/>
    <dgm:cxn modelId="{42ACE985-8638-4B8A-AAE7-A7B991C4E20F}" type="presOf" srcId="{CBA3452A-64EA-4BFC-A504-145155A2A480}" destId="{B8FBF43B-9AE3-427D-B3B6-34CE2F39279E}" srcOrd="0" destOrd="0" presId="urn:microsoft.com/office/officeart/2005/8/layout/hProcess9"/>
    <dgm:cxn modelId="{3B976893-640A-4C2E-92C1-77D46CF3F269}" type="presOf" srcId="{296A1335-A72A-49CB-A716-9A8EE593CB3D}" destId="{30F5B3FF-96B7-4004-9D28-7C363EA23013}" srcOrd="0" destOrd="0" presId="urn:microsoft.com/office/officeart/2005/8/layout/hProcess9"/>
    <dgm:cxn modelId="{524656DD-7EDB-4B2A-B370-BF7BDE9DF56C}" type="presOf" srcId="{674737A8-75C4-4606-8A8E-CF2439FEB0FE}" destId="{2911F24E-60EA-4703-A533-2C72F7D02D04}" srcOrd="0" destOrd="0" presId="urn:microsoft.com/office/officeart/2005/8/layout/hProcess9"/>
    <dgm:cxn modelId="{16424DFF-4732-427A-A6DD-93BE42A847D1}" type="presOf" srcId="{732301FA-276E-491E-ACF4-AA43E5BF85D5}" destId="{4729A0B5-8CB9-4477-8E2E-F10A68B91867}" srcOrd="0" destOrd="0" presId="urn:microsoft.com/office/officeart/2005/8/layout/hProcess9"/>
    <dgm:cxn modelId="{2E50A02B-5EE1-439C-88F6-578EED2A8134}" type="presParOf" srcId="{B8FBF43B-9AE3-427D-B3B6-34CE2F39279E}" destId="{EF75E9CF-384B-4519-9047-8166F79E1C32}" srcOrd="0" destOrd="0" presId="urn:microsoft.com/office/officeart/2005/8/layout/hProcess9"/>
    <dgm:cxn modelId="{2F27AA63-983B-43D1-9272-A45D0D748C09}" type="presParOf" srcId="{B8FBF43B-9AE3-427D-B3B6-34CE2F39279E}" destId="{8E944DC5-1923-41C5-AEA9-8FF358D1671A}" srcOrd="1" destOrd="0" presId="urn:microsoft.com/office/officeart/2005/8/layout/hProcess9"/>
    <dgm:cxn modelId="{1D50FA96-AA7B-401C-9146-3A34A9E1B7B3}" type="presParOf" srcId="{8E944DC5-1923-41C5-AEA9-8FF358D1671A}" destId="{2911F24E-60EA-4703-A533-2C72F7D02D04}" srcOrd="0" destOrd="0" presId="urn:microsoft.com/office/officeart/2005/8/layout/hProcess9"/>
    <dgm:cxn modelId="{1FA99129-C5C7-48FD-AE7F-D262778F79E8}" type="presParOf" srcId="{8E944DC5-1923-41C5-AEA9-8FF358D1671A}" destId="{C85E14AF-3A70-415E-BE05-DF58ED1C94F4}" srcOrd="1" destOrd="0" presId="urn:microsoft.com/office/officeart/2005/8/layout/hProcess9"/>
    <dgm:cxn modelId="{82EEAB6A-6A1B-4216-BA73-4BC4E4F39CF9}" type="presParOf" srcId="{8E944DC5-1923-41C5-AEA9-8FF358D1671A}" destId="{4729A0B5-8CB9-4477-8E2E-F10A68B91867}" srcOrd="2" destOrd="0" presId="urn:microsoft.com/office/officeart/2005/8/layout/hProcess9"/>
    <dgm:cxn modelId="{C72E0F1C-BC65-4A1D-879A-82D417396B6B}" type="presParOf" srcId="{8E944DC5-1923-41C5-AEA9-8FF358D1671A}" destId="{34C5BA8F-DFAA-4BB5-8829-8E1A75789367}" srcOrd="3" destOrd="0" presId="urn:microsoft.com/office/officeart/2005/8/layout/hProcess9"/>
    <dgm:cxn modelId="{681BE8AB-B116-4F2E-A64E-D40CE47AEF5B}" type="presParOf" srcId="{8E944DC5-1923-41C5-AEA9-8FF358D1671A}" destId="{30F5B3FF-96B7-4004-9D28-7C363EA2301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2980D-6DD1-4E0B-A083-718E2AED213C}">
      <dsp:nvSpPr>
        <dsp:cNvPr id="0" name=""/>
        <dsp:cNvSpPr/>
      </dsp:nvSpPr>
      <dsp:spPr>
        <a:xfrm>
          <a:off x="0" y="638187"/>
          <a:ext cx="3043237" cy="19324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E293F10-BE44-40ED-910C-B2226BB440D5}">
      <dsp:nvSpPr>
        <dsp:cNvPr id="0" name=""/>
        <dsp:cNvSpPr/>
      </dsp:nvSpPr>
      <dsp:spPr>
        <a:xfrm>
          <a:off x="338137" y="959418"/>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“Costello and colleagues (2003) found that at least half of adolescents with SUDs were also diagnosed with disruptive behavior disorders.” (CD, ADHD, ODD, antisocial personality disorder)</a:t>
          </a:r>
        </a:p>
      </dsp:txBody>
      <dsp:txXfrm>
        <a:off x="394737" y="1016018"/>
        <a:ext cx="2930037" cy="1819255"/>
      </dsp:txXfrm>
    </dsp:sp>
    <dsp:sp modelId="{07C14C45-E31B-4A9E-8E0C-F8C944075F33}">
      <dsp:nvSpPr>
        <dsp:cNvPr id="0" name=""/>
        <dsp:cNvSpPr/>
      </dsp:nvSpPr>
      <dsp:spPr>
        <a:xfrm>
          <a:off x="3719512" y="638187"/>
          <a:ext cx="3043237" cy="19324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B35D482-1E81-402A-AD78-903CD4527301}">
      <dsp:nvSpPr>
        <dsp:cNvPr id="0" name=""/>
        <dsp:cNvSpPr/>
      </dsp:nvSpPr>
      <dsp:spPr>
        <a:xfrm>
          <a:off x="4057650" y="959418"/>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Depression, social anxiety, and generalized anxiety are related to the onset of adolescent substance use. </a:t>
          </a:r>
        </a:p>
      </dsp:txBody>
      <dsp:txXfrm>
        <a:off x="4114250" y="1016018"/>
        <a:ext cx="2930037" cy="1819255"/>
      </dsp:txXfrm>
    </dsp:sp>
    <dsp:sp modelId="{7C5F61C3-9B11-4524-98DF-9503D0372377}">
      <dsp:nvSpPr>
        <dsp:cNvPr id="0" name=""/>
        <dsp:cNvSpPr/>
      </dsp:nvSpPr>
      <dsp:spPr>
        <a:xfrm>
          <a:off x="7439025" y="638187"/>
          <a:ext cx="3043237" cy="19324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109714B-7A44-4BF5-80F7-2C3FA9149763}">
      <dsp:nvSpPr>
        <dsp:cNvPr id="0" name=""/>
        <dsp:cNvSpPr/>
      </dsp:nvSpPr>
      <dsp:spPr>
        <a:xfrm>
          <a:off x="7777162" y="959418"/>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Posttraumatic stress disorder (PTSD) symptoms have been linked to increased risk for drug usage. </a:t>
          </a:r>
        </a:p>
      </dsp:txBody>
      <dsp:txXfrm>
        <a:off x="7833762" y="1016018"/>
        <a:ext cx="2930037" cy="1819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5E9CF-384B-4519-9047-8166F79E1C32}">
      <dsp:nvSpPr>
        <dsp:cNvPr id="0" name=""/>
        <dsp:cNvSpPr/>
      </dsp:nvSpPr>
      <dsp:spPr>
        <a:xfrm>
          <a:off x="511884" y="0"/>
          <a:ext cx="5801359" cy="36640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1F24E-60EA-4703-A533-2C72F7D02D04}">
      <dsp:nvSpPr>
        <dsp:cNvPr id="0" name=""/>
        <dsp:cNvSpPr/>
      </dsp:nvSpPr>
      <dsp:spPr>
        <a:xfrm>
          <a:off x="231281" y="1099222"/>
          <a:ext cx="2047538" cy="1465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Feedback session </a:t>
          </a:r>
        </a:p>
      </dsp:txBody>
      <dsp:txXfrm>
        <a:off x="302827" y="1170768"/>
        <a:ext cx="1904446" cy="1322537"/>
      </dsp:txXfrm>
    </dsp:sp>
    <dsp:sp modelId="{4729A0B5-8CB9-4477-8E2E-F10A68B91867}">
      <dsp:nvSpPr>
        <dsp:cNvPr id="0" name=""/>
        <dsp:cNvSpPr/>
      </dsp:nvSpPr>
      <dsp:spPr>
        <a:xfrm>
          <a:off x="2388795" y="1099222"/>
          <a:ext cx="2047538" cy="1465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Monitor change and cessation strategies </a:t>
          </a:r>
        </a:p>
      </dsp:txBody>
      <dsp:txXfrm>
        <a:off x="2460341" y="1170768"/>
        <a:ext cx="1904446" cy="1322537"/>
      </dsp:txXfrm>
    </dsp:sp>
    <dsp:sp modelId="{30F5B3FF-96B7-4004-9D28-7C363EA23013}">
      <dsp:nvSpPr>
        <dsp:cNvPr id="0" name=""/>
        <dsp:cNvSpPr/>
      </dsp:nvSpPr>
      <dsp:spPr>
        <a:xfrm>
          <a:off x="4546309" y="1099222"/>
          <a:ext cx="2047538" cy="1465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Review and strengthen abstinence lifestyle</a:t>
          </a:r>
        </a:p>
      </dsp:txBody>
      <dsp:txXfrm>
        <a:off x="4617855" y="1170768"/>
        <a:ext cx="1904446" cy="13225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C647B-8633-48CB-892E-AA4EC9814350}" type="datetimeFigureOut">
              <a:rPr lang="en-US" smtClean="0"/>
              <a:t>2/15/2018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F4D65-3947-48A8-B73A-F38C59D2AB00}" type="slidenum">
              <a:rPr lang="en-US" smtClean="0"/>
              <a:t>‹#›</a:t>
            </a:fld>
            <a:endParaRPr lang="en-US"/>
          </a:p>
        </p:txBody>
      </p:sp>
    </p:spTree>
    <p:extLst>
      <p:ext uri="{BB962C8B-B14F-4D97-AF65-F5344CB8AC3E}">
        <p14:creationId xmlns:p14="http://schemas.microsoft.com/office/powerpoint/2010/main" val="112195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mhsa.gov/medication-assisted-treatmen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a.org/assets/en_US/p-48_membershipsurvey.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j.gov/topics/courts/drug-courts/Pages/work.asp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from Assyrians and Ancient Egyptians cultivating opium from poppy seeds, to use of ‘mead’ in Ancient Greece to induce visions to tobacco crops in the New World which were a staple in the economy. </a:t>
            </a:r>
          </a:p>
          <a:p>
            <a:pPr>
              <a:buFontTx/>
              <a:buChar char="-"/>
            </a:pPr>
            <a:endParaRPr lang="en-US" dirty="0"/>
          </a:p>
          <a:p>
            <a:pPr>
              <a:buFontTx/>
              <a:buChar char="-"/>
            </a:pPr>
            <a:r>
              <a:rPr lang="en-US" dirty="0"/>
              <a:t>Shift from addiction as a purely criminal offense to an illness which could be managed; New York State Inebriate Asylum (1864) treated alcoholism as a mental health condition.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a:t>
            </a:fld>
            <a:endParaRPr lang="en-US"/>
          </a:p>
        </p:txBody>
      </p:sp>
    </p:spTree>
    <p:extLst>
      <p:ext uri="{BB962C8B-B14F-4D97-AF65-F5344CB8AC3E}">
        <p14:creationId xmlns:p14="http://schemas.microsoft.com/office/powerpoint/2010/main" val="406032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Social impairment is the second grouping of criteria (Criteria 5–7). Recurrent substance use may result in a failure to fulfill major role obligations at work, school, or home (Criterion 5).</a:t>
            </a:r>
          </a:p>
          <a:p>
            <a:r>
              <a:rPr lang="en-US" sz="1200" dirty="0"/>
              <a:t>The individual may continue substance use despite having persistent or recurrent social or interpersonal problems caused or exacerbated by the effects of the substance (Criterion 6). </a:t>
            </a:r>
          </a:p>
          <a:p>
            <a:r>
              <a:rPr lang="en-US" dirty="0"/>
              <a:t>Important social, occupational, or recreational activities may be given up or reduced because of substance use (Criterion 7).</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13</a:t>
            </a:fld>
            <a:endParaRPr lang="en-US"/>
          </a:p>
        </p:txBody>
      </p:sp>
    </p:spTree>
    <p:extLst>
      <p:ext uri="{BB962C8B-B14F-4D97-AF65-F5344CB8AC3E}">
        <p14:creationId xmlns:p14="http://schemas.microsoft.com/office/powerpoint/2010/main" val="75702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Risky use </a:t>
            </a:r>
            <a:r>
              <a:rPr lang="en-US" dirty="0"/>
              <a:t>of the substance is the third grouping of criteria (Criteria 8–9). This may take the form of recurrent substance use in situations in which it is physically hazardous (Criterion 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individual may continue substance use despite knowledge of having a persistent or recurrent physical or psychological problem that is likely to have been caused or exacerbated by the substance (Criterion 9).</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14</a:t>
            </a:fld>
            <a:endParaRPr lang="en-US"/>
          </a:p>
        </p:txBody>
      </p:sp>
    </p:spTree>
    <p:extLst>
      <p:ext uri="{BB962C8B-B14F-4D97-AF65-F5344CB8AC3E}">
        <p14:creationId xmlns:p14="http://schemas.microsoft.com/office/powerpoint/2010/main" val="197520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Pharmacological criteria </a:t>
            </a:r>
            <a:r>
              <a:rPr lang="en-US" dirty="0"/>
              <a:t>are the final grouping (Criteria 10 and 11). Tolerance (Criterion 10) is signaled by requiring a markedly increased dose of the substance to achieve the desired effect or a markedly reduced effect when the usual dose is consumed.</a:t>
            </a:r>
          </a:p>
          <a:p>
            <a:r>
              <a:rPr lang="en-US" dirty="0"/>
              <a:t>Withdrawal (Criterion 11) is a syndrome that occurs when blood or tissue concentrations of a substance decline in an individual who had maintained prolonged heavy use of the substance</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15</a:t>
            </a:fld>
            <a:endParaRPr lang="en-US"/>
          </a:p>
        </p:txBody>
      </p:sp>
    </p:spTree>
    <p:extLst>
      <p:ext uri="{BB962C8B-B14F-4D97-AF65-F5344CB8AC3E}">
        <p14:creationId xmlns:p14="http://schemas.microsoft.com/office/powerpoint/2010/main" val="419449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Characterized by periods of remission and relapse, A decision to stop drinking, often in response to a crisis, is likely to be followed by a period of weeks or more of abstinence, with a period of controlled drinking and a high likelihood of return to severe problems. </a:t>
            </a:r>
          </a:p>
          <a:p>
            <a:pPr lvl="1"/>
            <a:r>
              <a:rPr lang="en-US" sz="2200" dirty="0"/>
              <a:t>Severe, repeated alcohol intoxication may also suppress immune mechanisms and predispose individuals to infections and increase the risk for cancers</a:t>
            </a:r>
            <a:endParaRPr lang="en-US" dirty="0"/>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17</a:t>
            </a:fld>
            <a:endParaRPr lang="en-US"/>
          </a:p>
        </p:txBody>
      </p:sp>
    </p:spTree>
    <p:extLst>
      <p:ext uri="{BB962C8B-B14F-4D97-AF65-F5344CB8AC3E}">
        <p14:creationId xmlns:p14="http://schemas.microsoft.com/office/powerpoint/2010/main" val="2144777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Stimulant smoking and intravenous use are associated with rapid progression to severe-level stimulant use disorder.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18</a:t>
            </a:fld>
            <a:endParaRPr lang="en-US"/>
          </a:p>
        </p:txBody>
      </p:sp>
    </p:spTree>
    <p:extLst>
      <p:ext uri="{BB962C8B-B14F-4D97-AF65-F5344CB8AC3E}">
        <p14:creationId xmlns:p14="http://schemas.microsoft.com/office/powerpoint/2010/main" val="724855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“maturing out” of substance use and SUDs, given that substance use is incompatible</a:t>
            </a:r>
          </a:p>
          <a:p>
            <a:r>
              <a:rPr lang="en-US" sz="1200" b="0" i="0" u="none" strike="noStrike" kern="1200" baseline="0" dirty="0">
                <a:solidFill>
                  <a:schemeClr val="tx1"/>
                </a:solidFill>
                <a:latin typeface="+mn-lt"/>
                <a:ea typeface="+mn-ea"/>
                <a:cs typeface="+mn-cs"/>
              </a:rPr>
              <a:t>with the demands of the roles of worker, spouse, and parent</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Nine out of 10 people who meet the clinical criteria for substance use disorders involving nicotine, alcohol or other drugs began smoking, drinking or using other drugs before they turned 18. People who begin using any addictive substance before age 15 are six and a half times as likely to develop a substance use disorder as those who delay use until age 21 or older. (National Center on Addiction and Substance Abuse)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19</a:t>
            </a:fld>
            <a:endParaRPr lang="en-US"/>
          </a:p>
        </p:txBody>
      </p:sp>
    </p:spTree>
    <p:extLst>
      <p:ext uri="{BB962C8B-B14F-4D97-AF65-F5344CB8AC3E}">
        <p14:creationId xmlns:p14="http://schemas.microsoft.com/office/powerpoint/2010/main" val="2377859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cognitive control and executive functioning, small ecological environment (peer influence), wanting to ‘try’ it out is ingrained in our culture (80% of 12</a:t>
            </a:r>
            <a:r>
              <a:rPr lang="en-US" baseline="30000" dirty="0"/>
              <a:t>th</a:t>
            </a:r>
            <a:r>
              <a:rPr lang="en-US" dirty="0"/>
              <a:t> graders said it would be very easy to attain marijuana as opposed to 37% of 8</a:t>
            </a:r>
            <a:r>
              <a:rPr lang="en-US" baseline="30000" dirty="0"/>
              <a:t>th</a:t>
            </a:r>
            <a:r>
              <a:rPr lang="en-US" dirty="0"/>
              <a:t> graders – national survey), adolescents who believe drugs are easier to attain are more likely to be ‘past month users’ </a:t>
            </a:r>
          </a:p>
          <a:p>
            <a:endParaRPr lang="en-US" dirty="0"/>
          </a:p>
          <a:p>
            <a:r>
              <a:rPr lang="en-US" dirty="0"/>
              <a:t>Adolescence is a period of rejecting authority figures and conventionality (music, celebrities, social media stars, etc.) </a:t>
            </a:r>
          </a:p>
        </p:txBody>
      </p:sp>
      <p:sp>
        <p:nvSpPr>
          <p:cNvPr id="4" name="Slide Number Placeholder 3"/>
          <p:cNvSpPr>
            <a:spLocks noGrp="1"/>
          </p:cNvSpPr>
          <p:nvPr>
            <p:ph type="sldNum" sz="quarter" idx="10"/>
          </p:nvPr>
        </p:nvSpPr>
        <p:spPr/>
        <p:txBody>
          <a:bodyPr/>
          <a:lstStyle/>
          <a:p>
            <a:fld id="{362F4D65-3947-48A8-B73A-F38C59D2AB00}" type="slidenum">
              <a:rPr lang="en-US" smtClean="0"/>
              <a:t>20</a:t>
            </a:fld>
            <a:endParaRPr lang="en-US"/>
          </a:p>
        </p:txBody>
      </p:sp>
    </p:spTree>
    <p:extLst>
      <p:ext uri="{BB962C8B-B14F-4D97-AF65-F5344CB8AC3E}">
        <p14:creationId xmlns:p14="http://schemas.microsoft.com/office/powerpoint/2010/main" val="150547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deficits in executive functioning make it difficult for children both to create strategic and</a:t>
            </a:r>
          </a:p>
          <a:p>
            <a:r>
              <a:rPr lang="en-US" sz="1200" b="0" i="0" u="none" strike="noStrike" kern="1200" baseline="0" dirty="0">
                <a:solidFill>
                  <a:schemeClr val="tx1"/>
                </a:solidFill>
                <a:latin typeface="+mn-lt"/>
                <a:ea typeface="+mn-ea"/>
                <a:cs typeface="+mn-cs"/>
              </a:rPr>
              <a:t>goal-oriented responses to environmental stimuli, and to use feedback to modify behavior in response to environmental events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Peer influence: For example, older siblings’ drug use during adolescence and early adulthood has been found to prospectively predict younger siblings’ use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higher levels of harsh parenting (Brody &amp; Ge, 2001) and family conflict have been found to be associated with higher levels of adolescent substance use and SUDs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National Council on Drug Abuse – poverty is linked with drug abuse; drugs and alcohol are easily attainable in ghettos (‘selling drugs’ to get out of poverty), BIGGEST thing is access to appropriate health services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21</a:t>
            </a:fld>
            <a:endParaRPr lang="en-US"/>
          </a:p>
        </p:txBody>
      </p:sp>
    </p:spTree>
    <p:extLst>
      <p:ext uri="{BB962C8B-B14F-4D97-AF65-F5344CB8AC3E}">
        <p14:creationId xmlns:p14="http://schemas.microsoft.com/office/powerpoint/2010/main" val="91597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Monitoring the Future Study (MTF) began in 1975 as a school-based</a:t>
            </a:r>
          </a:p>
          <a:p>
            <a:r>
              <a:rPr lang="en-US" sz="1200" b="0" i="0" u="none" strike="noStrike" kern="1200" baseline="0" dirty="0">
                <a:solidFill>
                  <a:schemeClr val="tx1"/>
                </a:solidFill>
                <a:latin typeface="+mn-lt"/>
                <a:ea typeface="+mn-ea"/>
                <a:cs typeface="+mn-cs"/>
              </a:rPr>
              <a:t>survey of substance use among the nation’s high school seniors, and is administered annually to over 45,000 students</a:t>
            </a:r>
          </a:p>
          <a:p>
            <a:r>
              <a:rPr lang="en-US" sz="1200" b="0" i="0" u="none" strike="noStrike" kern="1200" baseline="0" dirty="0">
                <a:solidFill>
                  <a:schemeClr val="tx1"/>
                </a:solidFill>
                <a:latin typeface="+mn-lt"/>
                <a:ea typeface="+mn-ea"/>
                <a:cs typeface="+mn-cs"/>
              </a:rPr>
              <a:t>in 8th, 10th, and 12th grades in 435 schools nationwide</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An estimated 16 million people in the United States have AUD and 630,000 </a:t>
            </a:r>
            <a:r>
              <a:rPr lang="en-US" sz="1200" b="0" i="0" kern="1200" dirty="0" err="1">
                <a:solidFill>
                  <a:schemeClr val="tx1"/>
                </a:solidFill>
                <a:effectLst/>
                <a:latin typeface="+mn-lt"/>
                <a:ea typeface="+mn-ea"/>
                <a:cs typeface="+mn-cs"/>
              </a:rPr>
              <a:t>adolscents</a:t>
            </a:r>
            <a:r>
              <a:rPr lang="en-US" sz="1200" b="0" i="0" kern="1200" dirty="0">
                <a:solidFill>
                  <a:schemeClr val="tx1"/>
                </a:solidFill>
                <a:effectLst/>
                <a:latin typeface="+mn-lt"/>
                <a:ea typeface="+mn-ea"/>
                <a:cs typeface="+mn-cs"/>
              </a:rPr>
              <a:t> (12-17) – National Institute on Alcohol Abuse</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22</a:t>
            </a:fld>
            <a:endParaRPr lang="en-US"/>
          </a:p>
        </p:txBody>
      </p:sp>
    </p:spTree>
    <p:extLst>
      <p:ext uri="{BB962C8B-B14F-4D97-AF65-F5344CB8AC3E}">
        <p14:creationId xmlns:p14="http://schemas.microsoft.com/office/powerpoint/2010/main" val="228990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Severe, repeated alcohol intoxication may also suppress immune mechanisms and predispose individuals to infections and increase the risk for cancers</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"Depressive disorders have an association with alcohol abuse or dependence and cannabis dependence. There are also reciprocal effects of suicidality and substance use. Mood disorders (including bipolar disorders — hypomania and mania) predict increased rates for cannabis use and cannabis use disorder.</a:t>
            </a:r>
          </a:p>
          <a:p>
            <a:endParaRPr lang="en-US" sz="1200" b="0" i="0"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Drug abuse may bring about symptoms of another mental illness</a:t>
            </a:r>
            <a:r>
              <a:rPr lang="en-US" sz="1200" b="0" i="0" kern="1200" dirty="0">
                <a:solidFill>
                  <a:schemeClr val="tx1"/>
                </a:solidFill>
                <a:effectLst/>
                <a:latin typeface="+mn-lt"/>
                <a:ea typeface="+mn-ea"/>
                <a:cs typeface="+mn-cs"/>
              </a:rPr>
              <a:t>. Increased risk of psychosis in vulnerable marijuana users suggests this possibility.</a:t>
            </a:r>
          </a:p>
          <a:p>
            <a:pPr fontAlgn="base"/>
            <a:r>
              <a:rPr lang="en-US" sz="1200" b="0" i="1" kern="1200" dirty="0">
                <a:solidFill>
                  <a:schemeClr val="tx1"/>
                </a:solidFill>
                <a:effectLst/>
                <a:latin typeface="+mn-lt"/>
                <a:ea typeface="+mn-ea"/>
                <a:cs typeface="+mn-cs"/>
              </a:rPr>
              <a:t>Mental disorders can lead to drug abuse</a:t>
            </a:r>
            <a:r>
              <a:rPr lang="en-US" sz="1200" b="0" i="0" kern="1200" dirty="0">
                <a:solidFill>
                  <a:schemeClr val="tx1"/>
                </a:solidFill>
                <a:effectLst/>
                <a:latin typeface="+mn-lt"/>
                <a:ea typeface="+mn-ea"/>
                <a:cs typeface="+mn-cs"/>
              </a:rPr>
              <a:t>, possibly as a means of “self-medication.” Patients suffering from anxiety or depression may rely on alcohol, tobacco, and other drugs to temporarily alleviate their symptoms. AS well as overlapping genetic vulnerabilities and environmental triggers,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23</a:t>
            </a:fld>
            <a:endParaRPr lang="en-US"/>
          </a:p>
        </p:txBody>
      </p:sp>
    </p:spTree>
    <p:extLst>
      <p:ext uri="{BB962C8B-B14F-4D97-AF65-F5344CB8AC3E}">
        <p14:creationId xmlns:p14="http://schemas.microsoft.com/office/powerpoint/2010/main" val="300035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Cocaine in </a:t>
            </a:r>
            <a:r>
              <a:rPr lang="en-US" dirty="0" err="1"/>
              <a:t>coca-cola</a:t>
            </a:r>
            <a:r>
              <a:rPr lang="en-US" dirty="0"/>
              <a:t>; harsher sentencing (mandatory minimums) for crack version of cocaine. Fair Sentencing Act still punishes crack abuses 18 x more powerfully than cocaine users. Marijuana associated with Latino Americans, and ‘anti-war hippies’ during Nixon; Schedule 1 drug despite having proven medical effects. Anti-Drug Abuse Acts sets mandatory minimums – possession of marijuana and nonviolent offenses can lead to a lifetime of imprisonment! </a:t>
            </a:r>
          </a:p>
          <a:p>
            <a:r>
              <a:rPr lang="en-US" dirty="0"/>
              <a:t>Opium associated with Chinese Americans working on the railroad</a:t>
            </a:r>
          </a:p>
        </p:txBody>
      </p:sp>
      <p:sp>
        <p:nvSpPr>
          <p:cNvPr id="4" name="Slide Number Placeholder 3"/>
          <p:cNvSpPr>
            <a:spLocks noGrp="1"/>
          </p:cNvSpPr>
          <p:nvPr>
            <p:ph type="sldNum" sz="quarter" idx="10"/>
          </p:nvPr>
        </p:nvSpPr>
        <p:spPr/>
        <p:txBody>
          <a:bodyPr/>
          <a:lstStyle/>
          <a:p>
            <a:fld id="{362F4D65-3947-48A8-B73A-F38C59D2AB00}" type="slidenum">
              <a:rPr lang="en-US" smtClean="0"/>
              <a:t>3</a:t>
            </a:fld>
            <a:endParaRPr lang="en-US"/>
          </a:p>
        </p:txBody>
      </p:sp>
    </p:spTree>
    <p:extLst>
      <p:ext uri="{BB962C8B-B14F-4D97-AF65-F5344CB8AC3E}">
        <p14:creationId xmlns:p14="http://schemas.microsoft.com/office/powerpoint/2010/main" val="890297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true in most cases, but if drug abuse ‘triggered’ a mental disorder (large quantities of LSD for instance may activate periods of psychosis); therapy or medication may be needed</a:t>
            </a:r>
          </a:p>
          <a:p>
            <a:endParaRPr lang="en-US" dirty="0"/>
          </a:p>
          <a:p>
            <a:r>
              <a:rPr lang="en-US" sz="1200" b="0" i="0" u="none" strike="noStrike" kern="1200" baseline="0" dirty="0">
                <a:solidFill>
                  <a:schemeClr val="tx1"/>
                </a:solidFill>
                <a:latin typeface="+mn-lt"/>
                <a:ea typeface="+mn-ea"/>
                <a:cs typeface="+mn-cs"/>
              </a:rPr>
              <a:t>The clinically significant problematic behavioral or psychological changes associated with intoxication (e.g., belligerence, mood lability, impaired judgment) are attributable to the physiological effects of the substance on the central nervous system and develop during or shortly after use of the substance (Criterion B). The symptoms are not attributable to another medical condition and are not better explained by another mental disorder (Criterion D).</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24</a:t>
            </a:fld>
            <a:endParaRPr lang="en-US"/>
          </a:p>
        </p:txBody>
      </p:sp>
    </p:spTree>
    <p:extLst>
      <p:ext uri="{BB962C8B-B14F-4D97-AF65-F5344CB8AC3E}">
        <p14:creationId xmlns:p14="http://schemas.microsoft.com/office/powerpoint/2010/main" val="2210462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 that current long-term benzodiazepine use (i.e., greater than 1 year) significantly affects a number of cognitive domains: working memory, processing speed, divided attention, </a:t>
            </a:r>
            <a:r>
              <a:rPr lang="en-US" sz="1200" b="0" i="0" kern="1200" dirty="0" err="1">
                <a:solidFill>
                  <a:schemeClr val="tx1"/>
                </a:solidFill>
                <a:effectLst/>
                <a:latin typeface="+mn-lt"/>
                <a:ea typeface="+mn-ea"/>
                <a:cs typeface="+mn-cs"/>
              </a:rPr>
              <a:t>visuoconstruction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ability to organize spatial information and physically form a design), recent memory, and expressive language (i.e., verbal and nonverbal communication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Effects of Repeated Withdrawal from Alcohol on Recovery of Cognitive Impairment under Abstinence and Rate of Relapse</a:t>
            </a:r>
          </a:p>
          <a:p>
            <a:r>
              <a:rPr lang="en-US" dirty="0"/>
              <a:t>Cognitive impairments ‘repair’, patients who had two or fewer detoxes performed significantly better than patients who had more than two previous detoxifications. Higher age and higher number of detoxifications affect recovery of executive functioning. </a:t>
            </a:r>
          </a:p>
        </p:txBody>
      </p:sp>
      <p:sp>
        <p:nvSpPr>
          <p:cNvPr id="4" name="Slide Number Placeholder 3"/>
          <p:cNvSpPr>
            <a:spLocks noGrp="1"/>
          </p:cNvSpPr>
          <p:nvPr>
            <p:ph type="sldNum" sz="quarter" idx="10"/>
          </p:nvPr>
        </p:nvSpPr>
        <p:spPr/>
        <p:txBody>
          <a:bodyPr/>
          <a:lstStyle/>
          <a:p>
            <a:fld id="{362F4D65-3947-48A8-B73A-F38C59D2AB00}" type="slidenum">
              <a:rPr lang="en-US" smtClean="0"/>
              <a:t>25</a:t>
            </a:fld>
            <a:endParaRPr lang="en-US"/>
          </a:p>
        </p:txBody>
      </p:sp>
    </p:spTree>
    <p:extLst>
      <p:ext uri="{BB962C8B-B14F-4D97-AF65-F5344CB8AC3E}">
        <p14:creationId xmlns:p14="http://schemas.microsoft.com/office/powerpoint/2010/main" val="884756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number of diagnostic symptoms present defines the severity of the disorder, ranging from mild to severe (i.e., fewer than 2 symptoms = no disorder; 2 to 3 symptoms = mild disorder; 4 to 5 symptoms = moderate disorder; 6 or more symptoms = severe disorder.</a:t>
            </a:r>
          </a:p>
          <a:p>
            <a:endParaRPr lang="en-US" dirty="0"/>
          </a:p>
          <a:p>
            <a:r>
              <a:rPr lang="en-US" sz="1200" dirty="0"/>
              <a:t> CAGE and DAST-10 (Drug Abuse Screen Test) are meant for initial facilitation of treatment. Not as diagnostic instruments.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26</a:t>
            </a:fld>
            <a:endParaRPr lang="en-US"/>
          </a:p>
        </p:txBody>
      </p:sp>
    </p:spTree>
    <p:extLst>
      <p:ext uri="{BB962C8B-B14F-4D97-AF65-F5344CB8AC3E}">
        <p14:creationId xmlns:p14="http://schemas.microsoft.com/office/powerpoint/2010/main" val="285483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treatment plan and goals should be person-centered and include strength-based approaches, or ones that draw upon an individual’s strengths, resources, potential, and ability to recover, to keep the patient engaged in care.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27</a:t>
            </a:fld>
            <a:endParaRPr lang="en-US"/>
          </a:p>
        </p:txBody>
      </p:sp>
    </p:spTree>
    <p:extLst>
      <p:ext uri="{BB962C8B-B14F-4D97-AF65-F5344CB8AC3E}">
        <p14:creationId xmlns:p14="http://schemas.microsoft.com/office/powerpoint/2010/main" val="119106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Someone who experiences bone aches or muscle pains may be offered a pain reliever. Medical personnel who give patients these medications are standing by to make sure that they have what they need to get through the discomfort of detox as quickly as possible.</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treat use of opioid drugs such as heroin and prescription painkillers, patients might have the option to take longer-term medications. CONTRA-INDICATED; Do NOT go cold turkey!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28</a:t>
            </a:fld>
            <a:endParaRPr lang="en-US"/>
          </a:p>
        </p:txBody>
      </p:sp>
    </p:spTree>
    <p:extLst>
      <p:ext uri="{BB962C8B-B14F-4D97-AF65-F5344CB8AC3E}">
        <p14:creationId xmlns:p14="http://schemas.microsoft.com/office/powerpoint/2010/main" val="35326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 counseling often focuses on reducing or stopping substance use, skill building, adherence to a recovery plan, and social, family, and professional/educational outcomes. Group counseling is often used in addition to individual counseling to provide social reinforcement for pursuit of recovery.</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29</a:t>
            </a:fld>
            <a:endParaRPr lang="en-US"/>
          </a:p>
        </p:txBody>
      </p:sp>
    </p:spTree>
    <p:extLst>
      <p:ext uri="{BB962C8B-B14F-4D97-AF65-F5344CB8AC3E}">
        <p14:creationId xmlns:p14="http://schemas.microsoft.com/office/powerpoint/2010/main" val="7826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Treatment is highly structured and can be confrontational at times, with activities designed to help residents examine damaging beliefs, self-concepts, and destructive patterns of behavior and adopt new, more harmonious and constructive ways to interact with others. </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medication to treat substance use disorders is often referred to as </a:t>
            </a:r>
            <a:r>
              <a:rPr lang="en-US" sz="1200" u="sng" kern="1200" dirty="0">
                <a:solidFill>
                  <a:schemeClr val="tx1"/>
                </a:solidFill>
                <a:effectLst/>
                <a:latin typeface="+mn-lt"/>
                <a:ea typeface="+mn-ea"/>
                <a:cs typeface="+mn-cs"/>
                <a:hlinkClick r:id="rId3"/>
              </a:rPr>
              <a:t>Medication-Assisted Treatment (MAT)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30</a:t>
            </a:fld>
            <a:endParaRPr lang="en-US"/>
          </a:p>
        </p:txBody>
      </p:sp>
    </p:spTree>
    <p:extLst>
      <p:ext uri="{BB962C8B-B14F-4D97-AF65-F5344CB8AC3E}">
        <p14:creationId xmlns:p14="http://schemas.microsoft.com/office/powerpoint/2010/main" val="3347174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1935: Dr. Bob Smith &amp; Bill Wilson founded </a:t>
            </a:r>
            <a:r>
              <a:rPr lang="en-US" b="1" dirty="0"/>
              <a:t>Alcoholics Anonymous (AA)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hlinkClick r:id="rId3"/>
              </a:rPr>
              <a:t>Alcoholics Anonymous</a:t>
            </a:r>
            <a:r>
              <a:rPr lang="en-US" sz="1200" b="0" i="0" kern="1200" dirty="0">
                <a:solidFill>
                  <a:schemeClr val="tx1"/>
                </a:solidFill>
                <a:effectLst/>
                <a:latin typeface="+mn-lt"/>
                <a:ea typeface="+mn-ea"/>
                <a:cs typeface="+mn-cs"/>
              </a:rPr>
              <a:t> has more than 115,000 groups throughout the world with over 2 million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a:t>
            </a:r>
            <a:r>
              <a:rPr lang="en-US" sz="1200" b="0" i="0" kern="1200" dirty="0">
                <a:solidFill>
                  <a:schemeClr val="tx1"/>
                </a:solidFill>
                <a:effectLst/>
                <a:latin typeface="+mn-lt"/>
                <a:ea typeface="+mn-ea"/>
                <a:cs typeface="+mn-cs"/>
                <a:hlinkClick r:id="rId3"/>
              </a:rPr>
              <a:t>study conducted by AA in 2014</a:t>
            </a:r>
            <a:r>
              <a:rPr lang="en-US" sz="1200" b="0" i="0" kern="1200" dirty="0">
                <a:solidFill>
                  <a:schemeClr val="tx1"/>
                </a:solidFill>
                <a:effectLst/>
                <a:latin typeface="+mn-lt"/>
                <a:ea typeface="+mn-ea"/>
                <a:cs typeface="+mn-cs"/>
              </a:rPr>
              <a:t> showed that 27 percent of the more than 6,000 who participated in the study were sober for less than a year. In addition, 24 percent of the participants were sober 1-5 years while 13 percent were sober 5-10 years. Fourteen percent of the participants were sober 10-20 years, and 22 percent were sober for 20 or more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National Institute on Alcohol Abuse &amp; Alcoholism; Results revealed that those with alcohol issues who participated in both formal treatment and AA were more likely to be abstinent between years one and three. At the eight-year follow-up, those who participated in both treatments had a higher rate of abstinence.</a:t>
            </a:r>
            <a:endParaRPr lang="en-US" dirty="0"/>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31</a:t>
            </a:fld>
            <a:endParaRPr lang="en-US"/>
          </a:p>
        </p:txBody>
      </p:sp>
    </p:spTree>
    <p:extLst>
      <p:ext uri="{BB962C8B-B14F-4D97-AF65-F5344CB8AC3E}">
        <p14:creationId xmlns:p14="http://schemas.microsoft.com/office/powerpoint/2010/main" val="3853173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marijuana provided the youth with temporary relief, the underlying situation often went unattended – leading the teens into a regular pattern of use</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32</a:t>
            </a:fld>
            <a:endParaRPr lang="en-US"/>
          </a:p>
        </p:txBody>
      </p:sp>
    </p:spTree>
    <p:extLst>
      <p:ext uri="{BB962C8B-B14F-4D97-AF65-F5344CB8AC3E}">
        <p14:creationId xmlns:p14="http://schemas.microsoft.com/office/powerpoint/2010/main" val="3269725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general, MET seems to be more effective for engaging drug abusers in treatment than for producing changes in drug use.</a:t>
            </a:r>
          </a:p>
          <a:p>
            <a:r>
              <a:rPr lang="en-US" sz="1200" b="0" i="0" kern="1200" dirty="0">
                <a:solidFill>
                  <a:schemeClr val="tx1"/>
                </a:solidFill>
                <a:effectLst/>
                <a:latin typeface="+mn-lt"/>
                <a:ea typeface="+mn-ea"/>
                <a:cs typeface="+mn-cs"/>
              </a:rPr>
              <a:t>Success with alcohol and marijuana WHEN combined with other forms of treatment (CBT for example)</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36</a:t>
            </a:fld>
            <a:endParaRPr lang="en-US"/>
          </a:p>
        </p:txBody>
      </p:sp>
    </p:spTree>
    <p:extLst>
      <p:ext uri="{BB962C8B-B14F-4D97-AF65-F5344CB8AC3E}">
        <p14:creationId xmlns:p14="http://schemas.microsoft.com/office/powerpoint/2010/main" val="170708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Shift from addiction as a purely criminal offense to an illness which could be managed; New York State Inebriate Asylum (1864) treated alcoholism as a mental health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Health Organization and American Medical Association declared alcoholism to be a medical disorder (1965). </a:t>
            </a:r>
          </a:p>
          <a:p>
            <a:r>
              <a:rPr lang="en-US" dirty="0"/>
              <a:t>a) episodic excessive drinking (intoxication four times per year); (b) habitual excessive drinking (given to alcoholic persons who become intoxicated more than 12 times a year or are recognizably under the influence of alcohol more than once a week and (c) alcohol addiction (defined in terms of dependency, suggested by withdrawal which may be evidenced by inability to abstain for one day or heavy drinking for three months or more)</a:t>
            </a:r>
          </a:p>
        </p:txBody>
      </p:sp>
      <p:sp>
        <p:nvSpPr>
          <p:cNvPr id="4" name="Slide Number Placeholder 3"/>
          <p:cNvSpPr>
            <a:spLocks noGrp="1"/>
          </p:cNvSpPr>
          <p:nvPr>
            <p:ph type="sldNum" sz="quarter" idx="10"/>
          </p:nvPr>
        </p:nvSpPr>
        <p:spPr/>
        <p:txBody>
          <a:bodyPr/>
          <a:lstStyle/>
          <a:p>
            <a:fld id="{362F4D65-3947-48A8-B73A-F38C59D2AB00}" type="slidenum">
              <a:rPr lang="en-US" smtClean="0"/>
              <a:t>5</a:t>
            </a:fld>
            <a:endParaRPr lang="en-US"/>
          </a:p>
        </p:txBody>
      </p:sp>
    </p:spTree>
    <p:extLst>
      <p:ext uri="{BB962C8B-B14F-4D97-AF65-F5344CB8AC3E}">
        <p14:creationId xmlns:p14="http://schemas.microsoft.com/office/powerpoint/2010/main" val="2161135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Issues of validity; meeting ‘criteria’ for a substance use disorder, does not warrant a diagnosis. NIMH (National Institute of Mental Health) drew its support of the manual two weeks before its publication due to the issue of ‘needless increase in diagnoses’.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40</a:t>
            </a:fld>
            <a:endParaRPr lang="en-US"/>
          </a:p>
        </p:txBody>
      </p:sp>
    </p:spTree>
    <p:extLst>
      <p:ext uri="{BB962C8B-B14F-4D97-AF65-F5344CB8AC3E}">
        <p14:creationId xmlns:p14="http://schemas.microsoft.com/office/powerpoint/2010/main" val="13338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First, this structure, which consists of 2 diagnoses (alcohol abuse [AA] and alcohol dependence [AD]), would be collapsed into a single construct, alcohol use disorder (AUD). Second, the AA criterion concerning legal problems (LP) would be removed. Third, a criterion addressing craving would be added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 a DSM-5 diagnosis informative of familial risk to the same extent that a DSM-IV diagnosis does? Do the 2 diagnoses reflect the same underlying genetic liability or is the new diagnosis influenced by novel genetic factors?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Strengths: Identified important trait in familial aggregation, key validator in substance abuse, robust sample which looked at lifetime prevalence (instead of 12 month as past studies had), LOVE how they broke down the comorbid conditions most aligned with AUD, One benefit of the new guidelines is that individuals previously considered “diagnostic orphans”—those endorsing 2 dependence criteria but no abuse criteria—will be included in the new AUD diagnosis. LOTS of analysis and re-running of analysis to validate results (not a result of model structure)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Limitations- ‘Hazardous’ driving? Noted prevalence change when including ‘drunk driving’ but did not ask, indicate low prevalence due to craving omission. This leads to a biased AUD diagnosis as the rationale for a ‘craving’ addition was exactly to capture more diagnosis rates. Did NOT account for genetic differences despite having a large sample size to analyze. ONLY used Caucasian individuals.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42</a:t>
            </a:fld>
            <a:endParaRPr lang="en-US"/>
          </a:p>
        </p:txBody>
      </p:sp>
    </p:spTree>
    <p:extLst>
      <p:ext uri="{BB962C8B-B14F-4D97-AF65-F5344CB8AC3E}">
        <p14:creationId xmlns:p14="http://schemas.microsoft.com/office/powerpoint/2010/main" val="3902570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‘study may have underestimated prevalence’ due to </a:t>
            </a:r>
            <a:r>
              <a:rPr lang="en-US" i="1" dirty="0"/>
              <a:t>craving</a:t>
            </a:r>
            <a:r>
              <a:rPr lang="en-US" dirty="0"/>
              <a:t> criterion.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the most commonly endorsed dependence criteria among these new cases were “loss of control” and “trying to cut down.” In addition, those endorsing only a single</a:t>
            </a:r>
          </a:p>
          <a:p>
            <a:r>
              <a:rPr lang="en-US" sz="1200" b="0" i="0" u="none" strike="noStrike" kern="1200" baseline="0" dirty="0">
                <a:solidFill>
                  <a:schemeClr val="tx1"/>
                </a:solidFill>
                <a:latin typeface="+mn-lt"/>
                <a:ea typeface="+mn-ea"/>
                <a:cs typeface="+mn-cs"/>
              </a:rPr>
              <a:t>abuse criterion (typically hazardous use), and who are presumed to have a low level of problems, will no longer be diagnosed with an alcohol problem</a:t>
            </a:r>
            <a:endParaRPr lang="en-US" dirty="0"/>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43</a:t>
            </a:fld>
            <a:endParaRPr lang="en-US"/>
          </a:p>
        </p:txBody>
      </p:sp>
    </p:spTree>
    <p:extLst>
      <p:ext uri="{BB962C8B-B14F-4D97-AF65-F5344CB8AC3E}">
        <p14:creationId xmlns:p14="http://schemas.microsoft.com/office/powerpoint/2010/main" val="1101771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Evaluating Treatment Drug Courts in Kansas City, Missouri and Pensacola, Florida: Final Reports for Phase I and Phase II</a:t>
            </a:r>
            <a:r>
              <a:rPr lang="en-US" sz="1200" b="0" i="0" kern="1200" dirty="0">
                <a:solidFill>
                  <a:schemeClr val="tx1"/>
                </a:solidFill>
                <a:effectLst/>
                <a:latin typeface="+mn-lt"/>
                <a:ea typeface="+mn-ea"/>
                <a:cs typeface="+mn-cs"/>
              </a:rPr>
              <a:t>, by L. Truitt et al., March 2002, NCJ 198477.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are blind to the most basic distinctions between types of offenses. In many schools, dangerousness is irrelevant; the penalties are the same for weapons and alcohol, sale and possession, robbery, and disorderly offenses. Offenses that used to be resolved informally with an apology or an after-school detention now lead to formal disciplinary hearings. Second, they require a severe sanction, typically suspension or expulsion. Expediate the school to prison pipeline by making indiscretion formal through hearing and indictments. </a:t>
            </a:r>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44</a:t>
            </a:fld>
            <a:endParaRPr lang="en-US"/>
          </a:p>
        </p:txBody>
      </p:sp>
    </p:spTree>
    <p:extLst>
      <p:ext uri="{BB962C8B-B14F-4D97-AF65-F5344CB8AC3E}">
        <p14:creationId xmlns:p14="http://schemas.microsoft.com/office/powerpoint/2010/main" val="732072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why are some drugs legal and some prohibited? Why do we arrest approximately 600,000 Americans each year for marijuana possession, but sell tobacco and alcohol on most corners? Why do we lock up people who use meth for years, and dole out the similar drug Ritalin to our children? It is not based on science and health harm, but most often because of racism, stigma, and who is perceived to be using the illegal drugs.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Founded in 1986, the Multidisciplinary Association for Psychedelic Studies (MAPS) is a 501(c)(3) non-profit research and educational organization that develops medical, legal, and cultural contexts for people to benefit from the careful uses of psychedelics and marijuana</a:t>
            </a:r>
          </a:p>
          <a:p>
            <a:endParaRPr lang="en-US" dirty="0"/>
          </a:p>
          <a:p>
            <a:r>
              <a:rPr lang="en-US" dirty="0"/>
              <a:t>https://www.youtube.com/watch?time_continue=145&amp;v=lsAZXLV0pPk</a:t>
            </a:r>
          </a:p>
        </p:txBody>
      </p:sp>
      <p:sp>
        <p:nvSpPr>
          <p:cNvPr id="4" name="Slide Number Placeholder 3"/>
          <p:cNvSpPr>
            <a:spLocks noGrp="1"/>
          </p:cNvSpPr>
          <p:nvPr>
            <p:ph type="sldNum" sz="quarter" idx="10"/>
          </p:nvPr>
        </p:nvSpPr>
        <p:spPr/>
        <p:txBody>
          <a:bodyPr/>
          <a:lstStyle/>
          <a:p>
            <a:fld id="{362F4D65-3947-48A8-B73A-F38C59D2AB00}" type="slidenum">
              <a:rPr lang="en-US" smtClean="0"/>
              <a:t>46</a:t>
            </a:fld>
            <a:endParaRPr lang="en-US"/>
          </a:p>
        </p:txBody>
      </p:sp>
    </p:spTree>
    <p:extLst>
      <p:ext uri="{BB962C8B-B14F-4D97-AF65-F5344CB8AC3E}">
        <p14:creationId xmlns:p14="http://schemas.microsoft.com/office/powerpoint/2010/main" val="16160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DSM-III-R eliminated Abuse category and broadened the Dependence category due to reliability/external validity issues and ‘diagnostic orphans’ (individuals with symptoms with no diagnosis) </a:t>
            </a:r>
          </a:p>
          <a:p>
            <a:endParaRPr lang="en-US" dirty="0"/>
          </a:p>
          <a:p>
            <a:r>
              <a:rPr lang="en-US" dirty="0"/>
              <a:t>DSM IV- Diagnosis without a Withdrawal/tolerance symptom; such that one can only be diagnosed with substance abuse in the absence of substance dependence.</a:t>
            </a:r>
          </a:p>
        </p:txBody>
      </p:sp>
      <p:sp>
        <p:nvSpPr>
          <p:cNvPr id="4" name="Slide Number Placeholder 3"/>
          <p:cNvSpPr>
            <a:spLocks noGrp="1"/>
          </p:cNvSpPr>
          <p:nvPr>
            <p:ph type="sldNum" sz="quarter" idx="10"/>
          </p:nvPr>
        </p:nvSpPr>
        <p:spPr/>
        <p:txBody>
          <a:bodyPr/>
          <a:lstStyle/>
          <a:p>
            <a:fld id="{362F4D65-3947-48A8-B73A-F38C59D2AB00}" type="slidenum">
              <a:rPr lang="en-US" smtClean="0"/>
              <a:t>6</a:t>
            </a:fld>
            <a:endParaRPr lang="en-US"/>
          </a:p>
        </p:txBody>
      </p:sp>
    </p:spTree>
    <p:extLst>
      <p:ext uri="{BB962C8B-B14F-4D97-AF65-F5344CB8AC3E}">
        <p14:creationId xmlns:p14="http://schemas.microsoft.com/office/powerpoint/2010/main" val="198819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added Gambling Disorder, first behavioral addiction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Lots of diagnostic orphans due to the dual factor substance abuse approach; meeting two symptoms ONLY for the dependence portion does NOT warrant a diagnosis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craving is often associated with increased likelihood of relapse to alcohol/drug use, and therefore it is thought that managing craving may improve treatment outcome. </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7</a:t>
            </a:fld>
            <a:endParaRPr lang="en-US"/>
          </a:p>
        </p:txBody>
      </p:sp>
    </p:spTree>
    <p:extLst>
      <p:ext uri="{BB962C8B-B14F-4D97-AF65-F5344CB8AC3E}">
        <p14:creationId xmlns:p14="http://schemas.microsoft.com/office/powerpoint/2010/main" val="403009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t>The essential feature of a substance use disorder is a cluster of cognitive, behavioral, and physiological symptoms indicating that the individual continues using the substance despite</a:t>
            </a:r>
            <a:r>
              <a:rPr lang="en-US" sz="1600" dirty="0"/>
              <a:t> </a:t>
            </a:r>
            <a:r>
              <a:rPr lang="en-US" sz="1200" dirty="0"/>
              <a:t>significant substance-related problems. </a:t>
            </a:r>
            <a:endParaRPr lang="en-US" sz="1600" dirty="0"/>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8</a:t>
            </a:fld>
            <a:endParaRPr lang="en-US"/>
          </a:p>
        </p:txBody>
      </p:sp>
    </p:spTree>
    <p:extLst>
      <p:ext uri="{BB962C8B-B14F-4D97-AF65-F5344CB8AC3E}">
        <p14:creationId xmlns:p14="http://schemas.microsoft.com/office/powerpoint/2010/main" val="967052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examples of substances listed in Schedule I are: heroin, lysergic acid diethylamide (LSD), marijuana (cannabis), peyote, methaqualone, and 3,4-methylenedioxymethamphetamine (“Ecstasy”)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1970 the FDA released the following drug classifications, or drug schedules, under the Controlled Substance Act (CSA). The drug </a:t>
            </a:r>
            <a:r>
              <a:rPr lang="en-US" sz="1200" b="0" i="0" kern="1200" dirty="0" err="1">
                <a:solidFill>
                  <a:schemeClr val="tx1"/>
                </a:solidFill>
                <a:effectLst/>
                <a:latin typeface="+mn-lt"/>
                <a:ea typeface="+mn-ea"/>
                <a:cs typeface="+mn-cs"/>
              </a:rPr>
              <a:t>classificaton</a:t>
            </a:r>
            <a:r>
              <a:rPr lang="en-US" sz="1200" b="0" i="0" kern="1200" dirty="0">
                <a:solidFill>
                  <a:schemeClr val="tx1"/>
                </a:solidFill>
                <a:effectLst/>
                <a:latin typeface="+mn-lt"/>
                <a:ea typeface="+mn-ea"/>
                <a:cs typeface="+mn-cs"/>
              </a:rPr>
              <a:t> schedules organize drugs into groups based on risk of abuse or harm. Those drugs with high risk and no counterbalancing benefit are banned from medical practice and are Schedule I drugs.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Other Schedule II narcotics include: morphine, opium, and codeine, oxycodone, methadone, fentanyl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Schedule III: Vicodin, </a:t>
            </a:r>
            <a:r>
              <a:rPr lang="en-US" sz="1200" b="0" i="0" kern="1200" dirty="0" err="1">
                <a:solidFill>
                  <a:schemeClr val="tx1"/>
                </a:solidFill>
                <a:effectLst/>
                <a:latin typeface="+mn-lt"/>
                <a:ea typeface="+mn-ea"/>
                <a:cs typeface="+mn-cs"/>
              </a:rPr>
              <a:t>tylenon</a:t>
            </a:r>
            <a:r>
              <a:rPr lang="en-US" sz="1200" b="0" i="0" kern="1200" dirty="0">
                <a:solidFill>
                  <a:schemeClr val="tx1"/>
                </a:solidFill>
                <a:effectLst/>
                <a:latin typeface="+mn-lt"/>
                <a:ea typeface="+mn-ea"/>
                <a:cs typeface="+mn-cs"/>
              </a:rPr>
              <a:t> w/ codeine, suboxone, ketamine, anabolic steroids, </a:t>
            </a:r>
            <a:r>
              <a:rPr lang="en-US" sz="1200" b="0" i="0" kern="1200" dirty="0" err="1">
                <a:solidFill>
                  <a:schemeClr val="tx1"/>
                </a:solidFill>
                <a:effectLst/>
                <a:latin typeface="+mn-lt"/>
                <a:ea typeface="+mn-ea"/>
                <a:cs typeface="+mn-cs"/>
              </a:rPr>
              <a:t>Didrex</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Schedule 4: Xanax, Soma, </a:t>
            </a:r>
            <a:r>
              <a:rPr lang="en-US" sz="1200" b="0" i="0" kern="1200" dirty="0" err="1">
                <a:solidFill>
                  <a:schemeClr val="tx1"/>
                </a:solidFill>
                <a:effectLst/>
                <a:latin typeface="+mn-lt"/>
                <a:ea typeface="+mn-ea"/>
                <a:cs typeface="+mn-cs"/>
              </a:rPr>
              <a:t>Klonpin</a:t>
            </a:r>
            <a:r>
              <a:rPr lang="en-US" sz="1200" b="0" i="0" kern="1200" dirty="0">
                <a:solidFill>
                  <a:schemeClr val="tx1"/>
                </a:solidFill>
                <a:effectLst/>
                <a:latin typeface="+mn-lt"/>
                <a:ea typeface="+mn-ea"/>
                <a:cs typeface="+mn-cs"/>
              </a:rPr>
              <a:t>, Valium, temazepam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Schedule 5: 100</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9</a:t>
            </a:fld>
            <a:endParaRPr lang="en-US"/>
          </a:p>
        </p:txBody>
      </p:sp>
    </p:spTree>
    <p:extLst>
      <p:ext uri="{BB962C8B-B14F-4D97-AF65-F5344CB8AC3E}">
        <p14:creationId xmlns:p14="http://schemas.microsoft.com/office/powerpoint/2010/main" val="27909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individual may take the substance in larger amounts or over a longer period than was originally intended (Criterion 1)</a:t>
            </a:r>
          </a:p>
          <a:p>
            <a:pPr lvl="1"/>
            <a:r>
              <a:rPr lang="en-US" sz="2200" dirty="0"/>
              <a:t>The individual may express a persistent desire</a:t>
            </a:r>
            <a:r>
              <a:rPr lang="en-US" sz="3000" dirty="0"/>
              <a:t> </a:t>
            </a:r>
            <a:r>
              <a:rPr lang="en-US" sz="2200" dirty="0"/>
              <a:t>to cut down or regulate substance use and may report multiple unsuccessful efforts to</a:t>
            </a:r>
            <a:r>
              <a:rPr lang="en-US" sz="3000" dirty="0"/>
              <a:t> </a:t>
            </a:r>
            <a:r>
              <a:rPr lang="en-US" sz="2200" dirty="0"/>
              <a:t>decrease or discontinue use (Criterion 2).</a:t>
            </a:r>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11</a:t>
            </a:fld>
            <a:endParaRPr lang="en-US"/>
          </a:p>
        </p:txBody>
      </p:sp>
    </p:spTree>
    <p:extLst>
      <p:ext uri="{BB962C8B-B14F-4D97-AF65-F5344CB8AC3E}">
        <p14:creationId xmlns:p14="http://schemas.microsoft.com/office/powerpoint/2010/main" val="2594192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dirty="0"/>
              <a:t>The individual may spend a great deal of time obtaining</a:t>
            </a:r>
            <a:r>
              <a:rPr lang="en-US" sz="3000" dirty="0"/>
              <a:t> </a:t>
            </a:r>
            <a:r>
              <a:rPr lang="en-US" sz="2200" dirty="0"/>
              <a:t>the substance, using the substance, or recovering from its effects (Criterion 3).</a:t>
            </a:r>
          </a:p>
          <a:p>
            <a:pPr lvl="1"/>
            <a:r>
              <a:rPr lang="en-US" sz="2200" dirty="0"/>
              <a:t>Craving (Criterion 4) is manifested by an intense desire or urge for the drug that may occur at any time but is more likely when in an environment</a:t>
            </a:r>
            <a:r>
              <a:rPr lang="en-US" sz="3000" dirty="0"/>
              <a:t> </a:t>
            </a:r>
            <a:r>
              <a:rPr lang="en-US" sz="2200" dirty="0"/>
              <a:t>where the drug previously was obtained or used. Craving has also been shown to involve classical conditioning and is associated with activation of specific reward structures in the brain.</a:t>
            </a:r>
            <a:endParaRPr lang="en-US" sz="3000" dirty="0"/>
          </a:p>
          <a:p>
            <a:endParaRPr lang="en-US" dirty="0"/>
          </a:p>
        </p:txBody>
      </p:sp>
      <p:sp>
        <p:nvSpPr>
          <p:cNvPr id="4" name="Slide Number Placeholder 3"/>
          <p:cNvSpPr>
            <a:spLocks noGrp="1"/>
          </p:cNvSpPr>
          <p:nvPr>
            <p:ph type="sldNum" sz="quarter" idx="10"/>
          </p:nvPr>
        </p:nvSpPr>
        <p:spPr/>
        <p:txBody>
          <a:bodyPr/>
          <a:lstStyle/>
          <a:p>
            <a:fld id="{362F4D65-3947-48A8-B73A-F38C59D2AB00}" type="slidenum">
              <a:rPr lang="en-US" smtClean="0"/>
              <a:t>12</a:t>
            </a:fld>
            <a:endParaRPr lang="en-US"/>
          </a:p>
        </p:txBody>
      </p:sp>
    </p:spTree>
    <p:extLst>
      <p:ext uri="{BB962C8B-B14F-4D97-AF65-F5344CB8AC3E}">
        <p14:creationId xmlns:p14="http://schemas.microsoft.com/office/powerpoint/2010/main" val="246910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2/15/2018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JUXLqNHC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189A-7E1D-406E-8686-8893C377CB3C}"/>
              </a:ext>
            </a:extLst>
          </p:cNvPr>
          <p:cNvSpPr>
            <a:spLocks noGrp="1"/>
          </p:cNvSpPr>
          <p:nvPr>
            <p:ph type="ctrTitle"/>
          </p:nvPr>
        </p:nvSpPr>
        <p:spPr/>
        <p:txBody>
          <a:bodyPr/>
          <a:lstStyle/>
          <a:p>
            <a:r>
              <a:rPr lang="en-US" dirty="0"/>
              <a:t>Substance use disorder	</a:t>
            </a:r>
          </a:p>
        </p:txBody>
      </p:sp>
      <p:sp>
        <p:nvSpPr>
          <p:cNvPr id="3" name="Subtitle 2">
            <a:extLst>
              <a:ext uri="{FF2B5EF4-FFF2-40B4-BE49-F238E27FC236}">
                <a16:creationId xmlns:a16="http://schemas.microsoft.com/office/drawing/2014/main" id="{AAD32A15-EB4F-4E0E-AC21-AB5376707FC2}"/>
              </a:ext>
            </a:extLst>
          </p:cNvPr>
          <p:cNvSpPr>
            <a:spLocks noGrp="1"/>
          </p:cNvSpPr>
          <p:nvPr>
            <p:ph type="subTitle" idx="1"/>
          </p:nvPr>
        </p:nvSpPr>
        <p:spPr/>
        <p:txBody>
          <a:bodyPr/>
          <a:lstStyle/>
          <a:p>
            <a:r>
              <a:rPr lang="en-US" dirty="0"/>
              <a:t>By: Syed Rizvi</a:t>
            </a:r>
          </a:p>
        </p:txBody>
      </p:sp>
      <p:pic>
        <p:nvPicPr>
          <p:cNvPr id="5" name="Picture 4" descr="A close up of a persons face&#10;&#10;Description generated with very high confidence">
            <a:extLst>
              <a:ext uri="{FF2B5EF4-FFF2-40B4-BE49-F238E27FC236}">
                <a16:creationId xmlns:a16="http://schemas.microsoft.com/office/drawing/2014/main" id="{95995458-EB0A-41A2-9EBF-CAEF01815D67}"/>
              </a:ext>
            </a:extLst>
          </p:cNvPr>
          <p:cNvPicPr>
            <a:picLocks noChangeAspect="1"/>
          </p:cNvPicPr>
          <p:nvPr/>
        </p:nvPicPr>
        <p:blipFill>
          <a:blip r:embed="rId2"/>
          <a:stretch>
            <a:fillRect/>
          </a:stretch>
        </p:blipFill>
        <p:spPr>
          <a:xfrm>
            <a:off x="5924830" y="3065929"/>
            <a:ext cx="5751990" cy="3239097"/>
          </a:xfrm>
          <a:prstGeom prst="rect">
            <a:avLst/>
          </a:prstGeom>
        </p:spPr>
      </p:pic>
    </p:spTree>
    <p:extLst>
      <p:ext uri="{BB962C8B-B14F-4D97-AF65-F5344CB8AC3E}">
        <p14:creationId xmlns:p14="http://schemas.microsoft.com/office/powerpoint/2010/main" val="3268771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7822-3821-4C2F-9BAC-1C1844EC62D5}"/>
              </a:ext>
            </a:extLst>
          </p:cNvPr>
          <p:cNvSpPr>
            <a:spLocks noGrp="1"/>
          </p:cNvSpPr>
          <p:nvPr>
            <p:ph type="title"/>
          </p:nvPr>
        </p:nvSpPr>
        <p:spPr/>
        <p:txBody>
          <a:bodyPr/>
          <a:lstStyle/>
          <a:p>
            <a:r>
              <a:rPr lang="en-US" dirty="0"/>
              <a:t>GUESS THAT SYMPTOM (Or Film/tv show)!</a:t>
            </a:r>
          </a:p>
        </p:txBody>
      </p:sp>
      <p:sp>
        <p:nvSpPr>
          <p:cNvPr id="3" name="Content Placeholder 2">
            <a:extLst>
              <a:ext uri="{FF2B5EF4-FFF2-40B4-BE49-F238E27FC236}">
                <a16:creationId xmlns:a16="http://schemas.microsoft.com/office/drawing/2014/main" id="{F7647719-2A86-420C-BC3A-7A34AA607758}"/>
              </a:ext>
            </a:extLst>
          </p:cNvPr>
          <p:cNvSpPr>
            <a:spLocks noGrp="1"/>
          </p:cNvSpPr>
          <p:nvPr>
            <p:ph idx="1"/>
          </p:nvPr>
        </p:nvSpPr>
        <p:spPr/>
        <p:txBody>
          <a:bodyPr/>
          <a:lstStyle/>
          <a:p>
            <a:endParaRPr lang="en-US" dirty="0"/>
          </a:p>
          <a:p>
            <a:endParaRPr lang="en-US" sz="3200" dirty="0"/>
          </a:p>
          <a:p>
            <a:r>
              <a:rPr lang="en-US" sz="3200" dirty="0"/>
              <a:t>Chocolates for anyone who can identify the symptom that is most closely associated with picture/gif!!</a:t>
            </a:r>
          </a:p>
        </p:txBody>
      </p:sp>
    </p:spTree>
    <p:extLst>
      <p:ext uri="{BB962C8B-B14F-4D97-AF65-F5344CB8AC3E}">
        <p14:creationId xmlns:p14="http://schemas.microsoft.com/office/powerpoint/2010/main" val="371264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901C-42CF-4856-8245-3011888900AA}"/>
              </a:ext>
            </a:extLst>
          </p:cNvPr>
          <p:cNvSpPr>
            <a:spLocks noGrp="1"/>
          </p:cNvSpPr>
          <p:nvPr>
            <p:ph type="title"/>
          </p:nvPr>
        </p:nvSpPr>
        <p:spPr/>
        <p:txBody>
          <a:bodyPr/>
          <a:lstStyle/>
          <a:p>
            <a:r>
              <a:rPr lang="en-US" dirty="0"/>
              <a:t>Diagnostic considerations</a:t>
            </a:r>
          </a:p>
        </p:txBody>
      </p:sp>
      <p:sp>
        <p:nvSpPr>
          <p:cNvPr id="3" name="Content Placeholder 2">
            <a:extLst>
              <a:ext uri="{FF2B5EF4-FFF2-40B4-BE49-F238E27FC236}">
                <a16:creationId xmlns:a16="http://schemas.microsoft.com/office/drawing/2014/main" id="{372A46C0-D452-4627-B640-9F9B3D591674}"/>
              </a:ext>
            </a:extLst>
          </p:cNvPr>
          <p:cNvSpPr>
            <a:spLocks noGrp="1"/>
          </p:cNvSpPr>
          <p:nvPr>
            <p:ph idx="1"/>
          </p:nvPr>
        </p:nvSpPr>
        <p:spPr>
          <a:xfrm>
            <a:off x="0" y="1792942"/>
            <a:ext cx="11506200" cy="4425744"/>
          </a:xfrm>
        </p:spPr>
        <p:txBody>
          <a:bodyPr>
            <a:normAutofit/>
          </a:bodyPr>
          <a:lstStyle/>
          <a:p>
            <a:r>
              <a:rPr lang="en-US" dirty="0"/>
              <a:t>Criterion A criteria can be considered to fit within overall groupings of </a:t>
            </a:r>
            <a:r>
              <a:rPr lang="en-US" b="1" i="1" dirty="0"/>
              <a:t>impaired control</a:t>
            </a:r>
            <a:r>
              <a:rPr lang="en-US" i="1" dirty="0"/>
              <a:t>, social impairment, risky use, </a:t>
            </a:r>
            <a:r>
              <a:rPr lang="en-US" dirty="0"/>
              <a:t>and </a:t>
            </a:r>
            <a:r>
              <a:rPr lang="en-US" i="1" dirty="0"/>
              <a:t>pharmacological criteria. </a:t>
            </a:r>
            <a:endParaRPr lang="en-US" dirty="0"/>
          </a:p>
          <a:p>
            <a:pPr marL="457200" lvl="1" indent="0">
              <a:buNone/>
            </a:pPr>
            <a:endParaRPr lang="en-US" sz="3000" b="1" dirty="0"/>
          </a:p>
          <a:p>
            <a:pPr marL="457200" lvl="1" indent="0">
              <a:buNone/>
            </a:pPr>
            <a:r>
              <a:rPr lang="en-US" sz="3000" b="1" dirty="0"/>
              <a:t>1) 				                 2) </a:t>
            </a:r>
            <a:endParaRPr lang="en-US" sz="3000" dirty="0"/>
          </a:p>
          <a:p>
            <a:pPr lvl="1"/>
            <a:endParaRPr lang="en-US" sz="3000" dirty="0"/>
          </a:p>
          <a:p>
            <a:pPr lvl="2"/>
            <a:endParaRPr lang="en-US" dirty="0"/>
          </a:p>
        </p:txBody>
      </p:sp>
      <p:pic>
        <p:nvPicPr>
          <p:cNvPr id="18" name="Picture 17" descr="A group of people in a dark room&#10;&#10;Description generated with high confidence">
            <a:extLst>
              <a:ext uri="{FF2B5EF4-FFF2-40B4-BE49-F238E27FC236}">
                <a16:creationId xmlns:a16="http://schemas.microsoft.com/office/drawing/2014/main" id="{B5F4C2D9-1917-4F0B-BFB7-08269339288F}"/>
              </a:ext>
            </a:extLst>
          </p:cNvPr>
          <p:cNvPicPr>
            <a:picLocks noChangeAspect="1"/>
          </p:cNvPicPr>
          <p:nvPr/>
        </p:nvPicPr>
        <p:blipFill>
          <a:blip r:embed="rId3"/>
          <a:stretch>
            <a:fillRect/>
          </a:stretch>
        </p:blipFill>
        <p:spPr>
          <a:xfrm>
            <a:off x="917605" y="2744587"/>
            <a:ext cx="5387945" cy="3129812"/>
          </a:xfrm>
          <a:prstGeom prst="rect">
            <a:avLst/>
          </a:prstGeom>
        </p:spPr>
      </p:pic>
      <p:pic>
        <p:nvPicPr>
          <p:cNvPr id="7" name="Picture 6" descr="A person looking at the camera&#10;&#10;Description generated with very high confidence">
            <a:extLst>
              <a:ext uri="{FF2B5EF4-FFF2-40B4-BE49-F238E27FC236}">
                <a16:creationId xmlns:a16="http://schemas.microsoft.com/office/drawing/2014/main" id="{218B9878-5FD6-43E8-9B4D-D15240163108}"/>
              </a:ext>
            </a:extLst>
          </p:cNvPr>
          <p:cNvPicPr>
            <a:picLocks noChangeAspect="1"/>
          </p:cNvPicPr>
          <p:nvPr/>
        </p:nvPicPr>
        <p:blipFill>
          <a:blip r:embed="rId4"/>
          <a:stretch>
            <a:fillRect/>
          </a:stretch>
        </p:blipFill>
        <p:spPr>
          <a:xfrm>
            <a:off x="6904504" y="2758994"/>
            <a:ext cx="4890247" cy="2758099"/>
          </a:xfrm>
          <a:prstGeom prst="rect">
            <a:avLst/>
          </a:prstGeom>
        </p:spPr>
      </p:pic>
    </p:spTree>
    <p:extLst>
      <p:ext uri="{BB962C8B-B14F-4D97-AF65-F5344CB8AC3E}">
        <p14:creationId xmlns:p14="http://schemas.microsoft.com/office/powerpoint/2010/main" val="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D301-FA48-42DC-8204-E35A69BD3E7E}"/>
              </a:ext>
            </a:extLst>
          </p:cNvPr>
          <p:cNvSpPr>
            <a:spLocks noGrp="1"/>
          </p:cNvSpPr>
          <p:nvPr>
            <p:ph type="title"/>
          </p:nvPr>
        </p:nvSpPr>
        <p:spPr/>
        <p:txBody>
          <a:bodyPr/>
          <a:lstStyle/>
          <a:p>
            <a:r>
              <a:rPr lang="en-US" dirty="0"/>
              <a:t>Impaired control</a:t>
            </a:r>
          </a:p>
        </p:txBody>
      </p:sp>
      <p:sp>
        <p:nvSpPr>
          <p:cNvPr id="3" name="Content Placeholder 2">
            <a:extLst>
              <a:ext uri="{FF2B5EF4-FFF2-40B4-BE49-F238E27FC236}">
                <a16:creationId xmlns:a16="http://schemas.microsoft.com/office/drawing/2014/main" id="{163FC459-2009-4996-B98B-44C9ED93500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3200" dirty="0"/>
              <a:t>3)				     4) </a:t>
            </a:r>
          </a:p>
          <a:p>
            <a:pPr marL="0" indent="0">
              <a:buNone/>
            </a:pPr>
            <a:endParaRPr lang="en-US" dirty="0"/>
          </a:p>
        </p:txBody>
      </p:sp>
      <p:pic>
        <p:nvPicPr>
          <p:cNvPr id="6" name="Picture 5" descr="A picture containing person, man, glasses, wine&#10;&#10;Description generated with very high confidence">
            <a:extLst>
              <a:ext uri="{FF2B5EF4-FFF2-40B4-BE49-F238E27FC236}">
                <a16:creationId xmlns:a16="http://schemas.microsoft.com/office/drawing/2014/main" id="{DBBB5057-9FDD-4D7E-A3C5-F1E6AC4B7292}"/>
              </a:ext>
            </a:extLst>
          </p:cNvPr>
          <p:cNvPicPr>
            <a:picLocks noChangeAspect="1"/>
          </p:cNvPicPr>
          <p:nvPr/>
        </p:nvPicPr>
        <p:blipFill>
          <a:blip r:embed="rId3"/>
          <a:stretch>
            <a:fillRect/>
          </a:stretch>
        </p:blipFill>
        <p:spPr>
          <a:xfrm>
            <a:off x="1410822" y="2500493"/>
            <a:ext cx="3367368" cy="3412257"/>
          </a:xfrm>
          <a:prstGeom prst="rect">
            <a:avLst/>
          </a:prstGeom>
        </p:spPr>
      </p:pic>
      <p:pic>
        <p:nvPicPr>
          <p:cNvPr id="5" name="Picture 4" descr="A close up of a person&#10;&#10;Description generated with high confidence">
            <a:extLst>
              <a:ext uri="{FF2B5EF4-FFF2-40B4-BE49-F238E27FC236}">
                <a16:creationId xmlns:a16="http://schemas.microsoft.com/office/drawing/2014/main" id="{D1F54090-5F97-41E2-B017-DF0D9135E8AF}"/>
              </a:ext>
            </a:extLst>
          </p:cNvPr>
          <p:cNvPicPr>
            <a:picLocks noChangeAspect="1"/>
          </p:cNvPicPr>
          <p:nvPr/>
        </p:nvPicPr>
        <p:blipFill>
          <a:blip r:embed="rId4"/>
          <a:stretch>
            <a:fillRect/>
          </a:stretch>
        </p:blipFill>
        <p:spPr>
          <a:xfrm>
            <a:off x="5503212" y="2500492"/>
            <a:ext cx="6032756" cy="3233557"/>
          </a:xfrm>
          <a:prstGeom prst="rect">
            <a:avLst/>
          </a:prstGeom>
        </p:spPr>
      </p:pic>
    </p:spTree>
    <p:extLst>
      <p:ext uri="{BB962C8B-B14F-4D97-AF65-F5344CB8AC3E}">
        <p14:creationId xmlns:p14="http://schemas.microsoft.com/office/powerpoint/2010/main" val="30981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D99E-DEBF-4D8C-B1CE-50C64424A45B}"/>
              </a:ext>
            </a:extLst>
          </p:cNvPr>
          <p:cNvSpPr>
            <a:spLocks noGrp="1"/>
          </p:cNvSpPr>
          <p:nvPr>
            <p:ph type="title"/>
          </p:nvPr>
        </p:nvSpPr>
        <p:spPr/>
        <p:txBody>
          <a:bodyPr>
            <a:normAutofit/>
          </a:bodyPr>
          <a:lstStyle/>
          <a:p>
            <a:r>
              <a:rPr lang="en-US" sz="3600"/>
              <a:t>Social Impairment</a:t>
            </a:r>
          </a:p>
        </p:txBody>
      </p:sp>
      <p:sp>
        <p:nvSpPr>
          <p:cNvPr id="3" name="Content Placeholder 2">
            <a:extLst>
              <a:ext uri="{FF2B5EF4-FFF2-40B4-BE49-F238E27FC236}">
                <a16:creationId xmlns:a16="http://schemas.microsoft.com/office/drawing/2014/main" id="{DA116EE4-5CF9-4F59-A743-3B1DB2DA5BF0}"/>
              </a:ext>
            </a:extLst>
          </p:cNvPr>
          <p:cNvSpPr>
            <a:spLocks noGrp="1"/>
          </p:cNvSpPr>
          <p:nvPr>
            <p:ph idx="1"/>
          </p:nvPr>
        </p:nvSpPr>
        <p:spPr>
          <a:xfrm>
            <a:off x="685800" y="1255060"/>
            <a:ext cx="10820400" cy="4963626"/>
          </a:xfrm>
        </p:spPr>
        <p:txBody>
          <a:bodyPr anchor="ctr">
            <a:normAutofit/>
          </a:bodyPr>
          <a:lstStyle/>
          <a:p>
            <a:pPr lvl="8"/>
            <a:endParaRPr lang="en-US" sz="1200" dirty="0"/>
          </a:p>
          <a:p>
            <a:endParaRPr lang="en-US" sz="1800" dirty="0"/>
          </a:p>
        </p:txBody>
      </p:sp>
      <p:sp>
        <p:nvSpPr>
          <p:cNvPr id="6" name="TextBox 5">
            <a:extLst>
              <a:ext uri="{FF2B5EF4-FFF2-40B4-BE49-F238E27FC236}">
                <a16:creationId xmlns:a16="http://schemas.microsoft.com/office/drawing/2014/main" id="{28CD3522-5822-44E7-BC66-F8CACC40E578}"/>
              </a:ext>
            </a:extLst>
          </p:cNvPr>
          <p:cNvSpPr txBox="1"/>
          <p:nvPr/>
        </p:nvSpPr>
        <p:spPr>
          <a:xfrm>
            <a:off x="608197" y="1410887"/>
            <a:ext cx="699248" cy="584775"/>
          </a:xfrm>
          <a:prstGeom prst="rect">
            <a:avLst/>
          </a:prstGeom>
          <a:noFill/>
        </p:spPr>
        <p:txBody>
          <a:bodyPr wrap="square" rtlCol="0">
            <a:spAutoFit/>
          </a:bodyPr>
          <a:lstStyle/>
          <a:p>
            <a:r>
              <a:rPr lang="en-US" sz="3200" dirty="0"/>
              <a:t>5)</a:t>
            </a:r>
          </a:p>
        </p:txBody>
      </p:sp>
      <p:sp>
        <p:nvSpPr>
          <p:cNvPr id="7" name="TextBox 6">
            <a:extLst>
              <a:ext uri="{FF2B5EF4-FFF2-40B4-BE49-F238E27FC236}">
                <a16:creationId xmlns:a16="http://schemas.microsoft.com/office/drawing/2014/main" id="{F40E5027-668E-4D16-BA1C-508868A868D1}"/>
              </a:ext>
            </a:extLst>
          </p:cNvPr>
          <p:cNvSpPr txBox="1"/>
          <p:nvPr/>
        </p:nvSpPr>
        <p:spPr>
          <a:xfrm>
            <a:off x="608197" y="4599213"/>
            <a:ext cx="699248" cy="584775"/>
          </a:xfrm>
          <a:prstGeom prst="rect">
            <a:avLst/>
          </a:prstGeom>
          <a:noFill/>
        </p:spPr>
        <p:txBody>
          <a:bodyPr wrap="square" rtlCol="0">
            <a:spAutoFit/>
          </a:bodyPr>
          <a:lstStyle/>
          <a:p>
            <a:r>
              <a:rPr lang="en-US" sz="3200" dirty="0"/>
              <a:t>6)</a:t>
            </a:r>
          </a:p>
        </p:txBody>
      </p:sp>
      <p:sp>
        <p:nvSpPr>
          <p:cNvPr id="13" name="TextBox 12">
            <a:extLst>
              <a:ext uri="{FF2B5EF4-FFF2-40B4-BE49-F238E27FC236}">
                <a16:creationId xmlns:a16="http://schemas.microsoft.com/office/drawing/2014/main" id="{EB5C04C6-6A8B-453A-ADFF-4A037ED50567}"/>
              </a:ext>
            </a:extLst>
          </p:cNvPr>
          <p:cNvSpPr txBox="1"/>
          <p:nvPr/>
        </p:nvSpPr>
        <p:spPr>
          <a:xfrm>
            <a:off x="6537179" y="2573573"/>
            <a:ext cx="564578" cy="584775"/>
          </a:xfrm>
          <a:prstGeom prst="rect">
            <a:avLst/>
          </a:prstGeom>
          <a:noFill/>
        </p:spPr>
        <p:txBody>
          <a:bodyPr wrap="none" rtlCol="0">
            <a:spAutoFit/>
          </a:bodyPr>
          <a:lstStyle/>
          <a:p>
            <a:r>
              <a:rPr lang="en-US" sz="3200" dirty="0"/>
              <a:t>7)</a:t>
            </a:r>
          </a:p>
        </p:txBody>
      </p:sp>
      <p:pic>
        <p:nvPicPr>
          <p:cNvPr id="15" name="Picture 14" descr="A person lying on a couch&#10;&#10;Description generated with very high confidence">
            <a:extLst>
              <a:ext uri="{FF2B5EF4-FFF2-40B4-BE49-F238E27FC236}">
                <a16:creationId xmlns:a16="http://schemas.microsoft.com/office/drawing/2014/main" id="{4DCF291A-D21D-4B9A-927D-07B5DF8E6C36}"/>
              </a:ext>
            </a:extLst>
          </p:cNvPr>
          <p:cNvPicPr>
            <a:picLocks noChangeAspect="1"/>
          </p:cNvPicPr>
          <p:nvPr/>
        </p:nvPicPr>
        <p:blipFill>
          <a:blip r:embed="rId3"/>
          <a:stretch>
            <a:fillRect/>
          </a:stretch>
        </p:blipFill>
        <p:spPr>
          <a:xfrm>
            <a:off x="7166931" y="2057401"/>
            <a:ext cx="3579159" cy="3579159"/>
          </a:xfrm>
          <a:prstGeom prst="rect">
            <a:avLst/>
          </a:prstGeom>
        </p:spPr>
      </p:pic>
      <p:pic>
        <p:nvPicPr>
          <p:cNvPr id="17" name="Picture 16">
            <a:extLst>
              <a:ext uri="{FF2B5EF4-FFF2-40B4-BE49-F238E27FC236}">
                <a16:creationId xmlns:a16="http://schemas.microsoft.com/office/drawing/2014/main" id="{17AF4978-75B5-4BF0-9CFD-5B782FAB3D33}"/>
              </a:ext>
            </a:extLst>
          </p:cNvPr>
          <p:cNvPicPr>
            <a:picLocks noChangeAspect="1"/>
          </p:cNvPicPr>
          <p:nvPr/>
        </p:nvPicPr>
        <p:blipFill>
          <a:blip r:embed="rId4"/>
          <a:stretch>
            <a:fillRect/>
          </a:stretch>
        </p:blipFill>
        <p:spPr>
          <a:xfrm>
            <a:off x="1798787" y="3832971"/>
            <a:ext cx="3579159" cy="2684369"/>
          </a:xfrm>
          <a:prstGeom prst="rect">
            <a:avLst/>
          </a:prstGeom>
        </p:spPr>
      </p:pic>
      <p:pic>
        <p:nvPicPr>
          <p:cNvPr id="19" name="Picture 18">
            <a:extLst>
              <a:ext uri="{FF2B5EF4-FFF2-40B4-BE49-F238E27FC236}">
                <a16:creationId xmlns:a16="http://schemas.microsoft.com/office/drawing/2014/main" id="{881B36B6-B14F-4E47-A201-5685C9DC0D33}"/>
              </a:ext>
            </a:extLst>
          </p:cNvPr>
          <p:cNvPicPr>
            <a:picLocks noChangeAspect="1"/>
          </p:cNvPicPr>
          <p:nvPr/>
        </p:nvPicPr>
        <p:blipFill>
          <a:blip r:embed="rId5"/>
          <a:stretch>
            <a:fillRect/>
          </a:stretch>
        </p:blipFill>
        <p:spPr>
          <a:xfrm>
            <a:off x="1544014" y="1068465"/>
            <a:ext cx="4034762" cy="2380510"/>
          </a:xfrm>
          <a:prstGeom prst="rect">
            <a:avLst/>
          </a:prstGeom>
        </p:spPr>
      </p:pic>
    </p:spTree>
    <p:extLst>
      <p:ext uri="{BB962C8B-B14F-4D97-AF65-F5344CB8AC3E}">
        <p14:creationId xmlns:p14="http://schemas.microsoft.com/office/powerpoint/2010/main" val="23385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2450-AD58-4D17-B0E2-B5DA2B0D515B}"/>
              </a:ext>
            </a:extLst>
          </p:cNvPr>
          <p:cNvSpPr>
            <a:spLocks noGrp="1"/>
          </p:cNvSpPr>
          <p:nvPr>
            <p:ph type="title"/>
          </p:nvPr>
        </p:nvSpPr>
        <p:spPr/>
        <p:txBody>
          <a:bodyPr/>
          <a:lstStyle/>
          <a:p>
            <a:r>
              <a:rPr lang="en-US" dirty="0"/>
              <a:t>Risky Use</a:t>
            </a:r>
          </a:p>
        </p:txBody>
      </p:sp>
      <p:sp>
        <p:nvSpPr>
          <p:cNvPr id="3" name="Content Placeholder 2">
            <a:extLst>
              <a:ext uri="{FF2B5EF4-FFF2-40B4-BE49-F238E27FC236}">
                <a16:creationId xmlns:a16="http://schemas.microsoft.com/office/drawing/2014/main" id="{E5D5F04B-4721-4649-BF70-264C449CF3B9}"/>
              </a:ext>
            </a:extLst>
          </p:cNvPr>
          <p:cNvSpPr>
            <a:spLocks noGrp="1"/>
          </p:cNvSpPr>
          <p:nvPr>
            <p:ph idx="1"/>
          </p:nvPr>
        </p:nvSpPr>
        <p:spPr>
          <a:xfrm>
            <a:off x="286871" y="2057402"/>
            <a:ext cx="11219329" cy="4161284"/>
          </a:xfrm>
        </p:spPr>
        <p:txBody>
          <a:bodyPr>
            <a:normAutofit/>
          </a:bodyPr>
          <a:lstStyle/>
          <a:p>
            <a:r>
              <a:rPr lang="en-US" sz="3200" dirty="0"/>
              <a:t>8)						     9) </a:t>
            </a:r>
          </a:p>
          <a:p>
            <a:endParaRPr lang="en-US" dirty="0"/>
          </a:p>
        </p:txBody>
      </p:sp>
      <p:pic>
        <p:nvPicPr>
          <p:cNvPr id="5" name="Picture 4" descr="A person sitting in a room&#10;&#10;Description generated with very high confidence">
            <a:extLst>
              <a:ext uri="{FF2B5EF4-FFF2-40B4-BE49-F238E27FC236}">
                <a16:creationId xmlns:a16="http://schemas.microsoft.com/office/drawing/2014/main" id="{19DD162E-09F3-4108-953E-8DF655F2E6C6}"/>
              </a:ext>
            </a:extLst>
          </p:cNvPr>
          <p:cNvPicPr>
            <a:picLocks noChangeAspect="1"/>
          </p:cNvPicPr>
          <p:nvPr/>
        </p:nvPicPr>
        <p:blipFill>
          <a:blip r:embed="rId3"/>
          <a:stretch>
            <a:fillRect/>
          </a:stretch>
        </p:blipFill>
        <p:spPr>
          <a:xfrm>
            <a:off x="6957443" y="2057401"/>
            <a:ext cx="4548757" cy="3070411"/>
          </a:xfrm>
          <a:prstGeom prst="rect">
            <a:avLst/>
          </a:prstGeom>
        </p:spPr>
      </p:pic>
      <p:pic>
        <p:nvPicPr>
          <p:cNvPr id="7" name="Picture 6" descr="A picture containing person, indoor, man&#10;&#10;Description generated with very high confidence">
            <a:extLst>
              <a:ext uri="{FF2B5EF4-FFF2-40B4-BE49-F238E27FC236}">
                <a16:creationId xmlns:a16="http://schemas.microsoft.com/office/drawing/2014/main" id="{123D3142-BAA6-4657-812F-56D361CC42A0}"/>
              </a:ext>
            </a:extLst>
          </p:cNvPr>
          <p:cNvPicPr>
            <a:picLocks noChangeAspect="1"/>
          </p:cNvPicPr>
          <p:nvPr/>
        </p:nvPicPr>
        <p:blipFill>
          <a:blip r:embed="rId4"/>
          <a:stretch>
            <a:fillRect/>
          </a:stretch>
        </p:blipFill>
        <p:spPr>
          <a:xfrm>
            <a:off x="1024632" y="1976437"/>
            <a:ext cx="5304449" cy="2905125"/>
          </a:xfrm>
          <a:prstGeom prst="rect">
            <a:avLst/>
          </a:prstGeom>
        </p:spPr>
      </p:pic>
    </p:spTree>
    <p:extLst>
      <p:ext uri="{BB962C8B-B14F-4D97-AF65-F5344CB8AC3E}">
        <p14:creationId xmlns:p14="http://schemas.microsoft.com/office/powerpoint/2010/main" val="42346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CA2B-3446-4180-84FA-704CD1B2AC66}"/>
              </a:ext>
            </a:extLst>
          </p:cNvPr>
          <p:cNvSpPr>
            <a:spLocks noGrp="1"/>
          </p:cNvSpPr>
          <p:nvPr>
            <p:ph type="title"/>
          </p:nvPr>
        </p:nvSpPr>
        <p:spPr/>
        <p:txBody>
          <a:bodyPr/>
          <a:lstStyle/>
          <a:p>
            <a:r>
              <a:rPr lang="en-US" b="1" dirty="0"/>
              <a:t>Pharmacological criteria </a:t>
            </a:r>
            <a:endParaRPr lang="en-US" dirty="0"/>
          </a:p>
        </p:txBody>
      </p:sp>
      <p:sp>
        <p:nvSpPr>
          <p:cNvPr id="3" name="Content Placeholder 2">
            <a:extLst>
              <a:ext uri="{FF2B5EF4-FFF2-40B4-BE49-F238E27FC236}">
                <a16:creationId xmlns:a16="http://schemas.microsoft.com/office/drawing/2014/main" id="{00B18972-8C2C-46AB-AEAA-342E3CBA4D24}"/>
              </a:ext>
            </a:extLst>
          </p:cNvPr>
          <p:cNvSpPr>
            <a:spLocks noGrp="1"/>
          </p:cNvSpPr>
          <p:nvPr>
            <p:ph idx="1"/>
          </p:nvPr>
        </p:nvSpPr>
        <p:spPr/>
        <p:txBody>
          <a:bodyPr>
            <a:normAutofit/>
          </a:bodyPr>
          <a:lstStyle/>
          <a:p>
            <a:r>
              <a:rPr lang="en-US" sz="2800" dirty="0"/>
              <a:t>10)					  11)</a:t>
            </a:r>
          </a:p>
        </p:txBody>
      </p:sp>
      <p:pic>
        <p:nvPicPr>
          <p:cNvPr id="9" name="Picture 8">
            <a:extLst>
              <a:ext uri="{FF2B5EF4-FFF2-40B4-BE49-F238E27FC236}">
                <a16:creationId xmlns:a16="http://schemas.microsoft.com/office/drawing/2014/main" id="{37398C2E-1FFF-4CCD-8C17-09D40B41F031}"/>
              </a:ext>
            </a:extLst>
          </p:cNvPr>
          <p:cNvPicPr>
            <a:picLocks noChangeAspect="1"/>
          </p:cNvPicPr>
          <p:nvPr/>
        </p:nvPicPr>
        <p:blipFill>
          <a:blip r:embed="rId3"/>
          <a:stretch>
            <a:fillRect/>
          </a:stretch>
        </p:blipFill>
        <p:spPr>
          <a:xfrm>
            <a:off x="228600" y="2880981"/>
            <a:ext cx="5687610" cy="2374577"/>
          </a:xfrm>
          <a:prstGeom prst="rect">
            <a:avLst/>
          </a:prstGeom>
        </p:spPr>
      </p:pic>
      <p:pic>
        <p:nvPicPr>
          <p:cNvPr id="6" name="Picture 5" descr="A person in a black shirt&#10;&#10;Description generated with high confidence">
            <a:extLst>
              <a:ext uri="{FF2B5EF4-FFF2-40B4-BE49-F238E27FC236}">
                <a16:creationId xmlns:a16="http://schemas.microsoft.com/office/drawing/2014/main" id="{62703010-B961-4207-B1DA-505AA30EB3D5}"/>
              </a:ext>
            </a:extLst>
          </p:cNvPr>
          <p:cNvPicPr>
            <a:picLocks noChangeAspect="1"/>
          </p:cNvPicPr>
          <p:nvPr/>
        </p:nvPicPr>
        <p:blipFill>
          <a:blip r:embed="rId4"/>
          <a:stretch>
            <a:fillRect/>
          </a:stretch>
        </p:blipFill>
        <p:spPr>
          <a:xfrm>
            <a:off x="6096000" y="2194560"/>
            <a:ext cx="5916208" cy="3412257"/>
          </a:xfrm>
          <a:prstGeom prst="rect">
            <a:avLst/>
          </a:prstGeom>
        </p:spPr>
      </p:pic>
    </p:spTree>
    <p:extLst>
      <p:ext uri="{BB962C8B-B14F-4D97-AF65-F5344CB8AC3E}">
        <p14:creationId xmlns:p14="http://schemas.microsoft.com/office/powerpoint/2010/main" val="32604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generated with very high confidence">
            <a:extLst>
              <a:ext uri="{FF2B5EF4-FFF2-40B4-BE49-F238E27FC236}">
                <a16:creationId xmlns:a16="http://schemas.microsoft.com/office/drawing/2014/main" id="{E785AA1A-FF83-423C-9796-9B418B8F67AB}"/>
              </a:ext>
            </a:extLst>
          </p:cNvPr>
          <p:cNvPicPr>
            <a:picLocks noChangeAspect="1"/>
          </p:cNvPicPr>
          <p:nvPr/>
        </p:nvPicPr>
        <p:blipFill rotWithShape="1">
          <a:blip r:embed="rId2">
            <a:duotone>
              <a:prstClr val="black"/>
              <a:schemeClr val="tx2">
                <a:tint val="45000"/>
                <a:satMod val="400000"/>
              </a:schemeClr>
            </a:duotone>
            <a:alphaModFix amt="30000"/>
            <a:extLst/>
          </a:blip>
          <a:srcRect b="6639"/>
          <a:stretch/>
        </p:blipFill>
        <p:spPr>
          <a:xfrm>
            <a:off x="20" y="10"/>
            <a:ext cx="12191980" cy="6857990"/>
          </a:xfrm>
          <a:prstGeom prst="rect">
            <a:avLst/>
          </a:prstGeom>
        </p:spPr>
      </p:pic>
      <p:pic>
        <p:nvPicPr>
          <p:cNvPr id="12" name="Picture 11" descr="A picture containing indoor, sitting&#10;&#10;Description generated with high confidence">
            <a:extLst>
              <a:ext uri="{FF2B5EF4-FFF2-40B4-BE49-F238E27FC236}">
                <a16:creationId xmlns:a16="http://schemas.microsoft.com/office/drawing/2014/main"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81BC1DC-4708-404E-ACC0-616413409970}"/>
              </a:ext>
            </a:extLst>
          </p:cNvPr>
          <p:cNvSpPr>
            <a:spLocks noGrp="1"/>
          </p:cNvSpPr>
          <p:nvPr>
            <p:ph type="title"/>
          </p:nvPr>
        </p:nvSpPr>
        <p:spPr>
          <a:xfrm>
            <a:off x="2895600" y="764373"/>
            <a:ext cx="8610600" cy="1293028"/>
          </a:xfrm>
        </p:spPr>
        <p:txBody>
          <a:bodyPr>
            <a:normAutofit/>
          </a:bodyPr>
          <a:lstStyle/>
          <a:p>
            <a:r>
              <a:rPr lang="en-US" dirty="0"/>
              <a:t>Developmental course</a:t>
            </a:r>
          </a:p>
        </p:txBody>
      </p:sp>
      <p:sp>
        <p:nvSpPr>
          <p:cNvPr id="3" name="Content Placeholder 2">
            <a:extLst>
              <a:ext uri="{FF2B5EF4-FFF2-40B4-BE49-F238E27FC236}">
                <a16:creationId xmlns:a16="http://schemas.microsoft.com/office/drawing/2014/main" id="{444606D4-9BA8-4A82-BF52-69A6B518B740}"/>
              </a:ext>
            </a:extLst>
          </p:cNvPr>
          <p:cNvSpPr>
            <a:spLocks noGrp="1"/>
          </p:cNvSpPr>
          <p:nvPr>
            <p:ph idx="1"/>
          </p:nvPr>
        </p:nvSpPr>
        <p:spPr>
          <a:xfrm>
            <a:off x="685800" y="2194560"/>
            <a:ext cx="10820400" cy="4024125"/>
          </a:xfrm>
        </p:spPr>
        <p:txBody>
          <a:bodyPr>
            <a:normAutofit/>
          </a:bodyPr>
          <a:lstStyle/>
          <a:p>
            <a:r>
              <a:rPr lang="en-US" dirty="0"/>
              <a:t>“Individuals ages 18–24 years have relatively high prevalence rates for the use of virtually every substance. Intoxication is usually the initial substance-related disorder and often begins in the teens. Withdrawal can occur at any age as long as the relevant drug has been taken in sufficient doses over an extended period of time.” (p. 487)</a:t>
            </a:r>
          </a:p>
          <a:p>
            <a:endParaRPr lang="en-US" dirty="0"/>
          </a:p>
        </p:txBody>
      </p:sp>
    </p:spTree>
    <p:extLst>
      <p:ext uri="{BB962C8B-B14F-4D97-AF65-F5344CB8AC3E}">
        <p14:creationId xmlns:p14="http://schemas.microsoft.com/office/powerpoint/2010/main" val="165692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568A-EA8D-4E63-98C0-C960150CD84B}"/>
              </a:ext>
            </a:extLst>
          </p:cNvPr>
          <p:cNvSpPr>
            <a:spLocks noGrp="1"/>
          </p:cNvSpPr>
          <p:nvPr>
            <p:ph type="title"/>
          </p:nvPr>
        </p:nvSpPr>
        <p:spPr/>
        <p:txBody>
          <a:bodyPr/>
          <a:lstStyle/>
          <a:p>
            <a:r>
              <a:rPr lang="en-US" dirty="0"/>
              <a:t>Developmental course</a:t>
            </a:r>
          </a:p>
        </p:txBody>
      </p:sp>
      <p:sp>
        <p:nvSpPr>
          <p:cNvPr id="3" name="Content Placeholder 2">
            <a:extLst>
              <a:ext uri="{FF2B5EF4-FFF2-40B4-BE49-F238E27FC236}">
                <a16:creationId xmlns:a16="http://schemas.microsoft.com/office/drawing/2014/main" id="{FBDF1DDF-A625-4604-ACB6-B79A244E8DAE}"/>
              </a:ext>
            </a:extLst>
          </p:cNvPr>
          <p:cNvSpPr>
            <a:spLocks noGrp="1"/>
          </p:cNvSpPr>
          <p:nvPr>
            <p:ph idx="1"/>
          </p:nvPr>
        </p:nvSpPr>
        <p:spPr/>
        <p:txBody>
          <a:bodyPr>
            <a:normAutofit/>
          </a:bodyPr>
          <a:lstStyle/>
          <a:p>
            <a:r>
              <a:rPr lang="en-US" dirty="0"/>
              <a:t>Alcohol Use Disorder – “The large majority of individuals who develop alcohol-related disorders do so by their late 30s.” (p. 493)</a:t>
            </a:r>
          </a:p>
          <a:p>
            <a:endParaRPr lang="en-US" dirty="0"/>
          </a:p>
          <a:p>
            <a:r>
              <a:rPr lang="en-US" dirty="0"/>
              <a:t>Cannabis use disorder among preteens, adolescents, and young adults is typically expressed as excessive use with peers that is a component of a pattern of other delinquent behaviors usually associated with conduct problems. </a:t>
            </a:r>
          </a:p>
          <a:p>
            <a:pPr lvl="1"/>
            <a:r>
              <a:rPr lang="en-US" dirty="0"/>
              <a:t>High likelihood of school-related problems including truancy and drop in grades. </a:t>
            </a:r>
          </a:p>
          <a:p>
            <a:endParaRPr lang="en-US" dirty="0"/>
          </a:p>
          <a:p>
            <a:endParaRPr lang="en-US" dirty="0"/>
          </a:p>
        </p:txBody>
      </p:sp>
    </p:spTree>
    <p:extLst>
      <p:ext uri="{BB962C8B-B14F-4D97-AF65-F5344CB8AC3E}">
        <p14:creationId xmlns:p14="http://schemas.microsoft.com/office/powerpoint/2010/main" val="17080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9B61-E6AB-41B5-9FB7-8C73B6340306}"/>
              </a:ext>
            </a:extLst>
          </p:cNvPr>
          <p:cNvSpPr>
            <a:spLocks noGrp="1"/>
          </p:cNvSpPr>
          <p:nvPr>
            <p:ph type="title"/>
          </p:nvPr>
        </p:nvSpPr>
        <p:spPr/>
        <p:txBody>
          <a:bodyPr/>
          <a:lstStyle/>
          <a:p>
            <a:r>
              <a:rPr lang="en-US" dirty="0"/>
              <a:t>Developmental course</a:t>
            </a:r>
          </a:p>
        </p:txBody>
      </p:sp>
      <p:sp>
        <p:nvSpPr>
          <p:cNvPr id="3" name="Content Placeholder 2">
            <a:extLst>
              <a:ext uri="{FF2B5EF4-FFF2-40B4-BE49-F238E27FC236}">
                <a16:creationId xmlns:a16="http://schemas.microsoft.com/office/drawing/2014/main" id="{D354F13D-7D07-48E8-AB08-C298ECF2850E}"/>
              </a:ext>
            </a:extLst>
          </p:cNvPr>
          <p:cNvSpPr>
            <a:spLocks noGrp="1"/>
          </p:cNvSpPr>
          <p:nvPr>
            <p:ph idx="1"/>
          </p:nvPr>
        </p:nvSpPr>
        <p:spPr/>
        <p:txBody>
          <a:bodyPr>
            <a:normAutofit/>
          </a:bodyPr>
          <a:lstStyle/>
          <a:p>
            <a:r>
              <a:rPr lang="en-US" dirty="0"/>
              <a:t>Stimulant Use Disorder – “Binges involve continuous high-dose use over hours or days and are often associated with physical dependence. Binges usually terminate only when stimulant supplies are depleted or exhaustion ensues.” (p. 565)</a:t>
            </a:r>
          </a:p>
          <a:p>
            <a:endParaRPr lang="en-US" sz="2400" dirty="0"/>
          </a:p>
          <a:p>
            <a:r>
              <a:rPr lang="en-US" dirty="0"/>
              <a:t>Opioid Use Disorder - Even though relapses do occur, and while some long-term mortality rates may be as high as 2% per year, about 20%–30% of individuals with opioid use disorder achieve long-term abstinence.</a:t>
            </a:r>
          </a:p>
          <a:p>
            <a:r>
              <a:rPr lang="en-US" dirty="0"/>
              <a:t>Many other disorders including caffeine, Hallucinogen Use, </a:t>
            </a:r>
            <a:r>
              <a:rPr lang="en-US" dirty="0" err="1"/>
              <a:t>Phencycledine</a:t>
            </a:r>
            <a:r>
              <a:rPr lang="en-US" dirty="0"/>
              <a:t> (PCP), Inhalant Use (glues, and paints), and Sedative/Hypnotics (benzodiazepines) </a:t>
            </a:r>
          </a:p>
        </p:txBody>
      </p:sp>
    </p:spTree>
    <p:extLst>
      <p:ext uri="{BB962C8B-B14F-4D97-AF65-F5344CB8AC3E}">
        <p14:creationId xmlns:p14="http://schemas.microsoft.com/office/powerpoint/2010/main" val="296351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CBFA5CD8-B871-4033-BA96-E39B6096F362}"/>
              </a:ext>
            </a:extLst>
          </p:cNvPr>
          <p:cNvPicPr>
            <a:picLocks noChangeAspect="1"/>
          </p:cNvPicPr>
          <p:nvPr/>
        </p:nvPicPr>
        <p:blipFill>
          <a:blip r:embed="rId3"/>
          <a:stretch>
            <a:fillRect/>
          </a:stretch>
        </p:blipFill>
        <p:spPr>
          <a:xfrm>
            <a:off x="6781800" y="1653924"/>
            <a:ext cx="4326688" cy="4602861"/>
          </a:xfrm>
          <a:prstGeom prst="rect">
            <a:avLst/>
          </a:prstGeom>
        </p:spPr>
      </p:pic>
      <p:sp>
        <p:nvSpPr>
          <p:cNvPr id="2" name="Title 1">
            <a:extLst>
              <a:ext uri="{FF2B5EF4-FFF2-40B4-BE49-F238E27FC236}">
                <a16:creationId xmlns:a16="http://schemas.microsoft.com/office/drawing/2014/main" id="{F42FAF01-B66E-49AC-9B43-E7E24ECB0598}"/>
              </a:ext>
            </a:extLst>
          </p:cNvPr>
          <p:cNvSpPr>
            <a:spLocks noGrp="1"/>
          </p:cNvSpPr>
          <p:nvPr>
            <p:ph type="title"/>
          </p:nvPr>
        </p:nvSpPr>
        <p:spPr>
          <a:xfrm>
            <a:off x="2647950" y="295361"/>
            <a:ext cx="8610600" cy="1293028"/>
          </a:xfrm>
        </p:spPr>
        <p:txBody>
          <a:bodyPr>
            <a:normAutofit/>
          </a:bodyPr>
          <a:lstStyle/>
          <a:p>
            <a:r>
              <a:rPr lang="en-US" dirty="0"/>
              <a:t>Life Course</a:t>
            </a:r>
          </a:p>
        </p:txBody>
      </p:sp>
      <p:sp>
        <p:nvSpPr>
          <p:cNvPr id="3" name="Content Placeholder 2">
            <a:extLst>
              <a:ext uri="{FF2B5EF4-FFF2-40B4-BE49-F238E27FC236}">
                <a16:creationId xmlns:a16="http://schemas.microsoft.com/office/drawing/2014/main" id="{9F3D2D56-97E6-46D0-9BA2-D5FBE080EBEA}"/>
              </a:ext>
            </a:extLst>
          </p:cNvPr>
          <p:cNvSpPr>
            <a:spLocks noGrp="1"/>
          </p:cNvSpPr>
          <p:nvPr>
            <p:ph idx="1"/>
          </p:nvPr>
        </p:nvSpPr>
        <p:spPr>
          <a:xfrm>
            <a:off x="677333" y="2194560"/>
            <a:ext cx="5816600" cy="4024125"/>
          </a:xfrm>
        </p:spPr>
        <p:txBody>
          <a:bodyPr>
            <a:normAutofit/>
          </a:bodyPr>
          <a:lstStyle/>
          <a:p>
            <a:r>
              <a:rPr lang="en-US" dirty="0"/>
              <a:t>Adolescents- poly drug use (alcohol &amp; prescriptions), higher rates of academic failure, risky sexual behavior, negative interactions with parents, deviant behavior, etc. </a:t>
            </a:r>
          </a:p>
          <a:p>
            <a:r>
              <a:rPr lang="en-US" dirty="0"/>
              <a:t>‘Maturing out’ of drug usage is common (maturation of cognitive control areas)</a:t>
            </a:r>
          </a:p>
          <a:p>
            <a:r>
              <a:rPr lang="en-US" i="1" dirty="0"/>
              <a:t>Very</a:t>
            </a:r>
            <a:r>
              <a:rPr lang="en-US" dirty="0"/>
              <a:t> early drug usage predicts later drug usage (National Center on Addiction and Substance Abuse)</a:t>
            </a:r>
            <a:endParaRPr lang="en-US" i="1" dirty="0"/>
          </a:p>
          <a:p>
            <a:endParaRPr lang="en-US" dirty="0"/>
          </a:p>
        </p:txBody>
      </p:sp>
    </p:spTree>
    <p:extLst>
      <p:ext uri="{BB962C8B-B14F-4D97-AF65-F5344CB8AC3E}">
        <p14:creationId xmlns:p14="http://schemas.microsoft.com/office/powerpoint/2010/main" val="836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bottle&#10;&#10;Description generated with high confidence">
            <a:extLst>
              <a:ext uri="{FF2B5EF4-FFF2-40B4-BE49-F238E27FC236}">
                <a16:creationId xmlns:a16="http://schemas.microsoft.com/office/drawing/2014/main" id="{28496FCE-6111-465B-A813-2BF90FA2895C}"/>
              </a:ext>
            </a:extLst>
          </p:cNvPr>
          <p:cNvPicPr>
            <a:picLocks noChangeAspect="1"/>
          </p:cNvPicPr>
          <p:nvPr/>
        </p:nvPicPr>
        <p:blipFill rotWithShape="1">
          <a:blip r:embed="rId3"/>
          <a:srcRect l="19709" r="25509"/>
          <a:stretch/>
        </p:blipFill>
        <p:spPr>
          <a:xfrm>
            <a:off x="7861238" y="746125"/>
            <a:ext cx="3644962" cy="5472559"/>
          </a:xfrm>
          <a:prstGeom prst="rect">
            <a:avLst/>
          </a:prstGeom>
        </p:spPr>
      </p:pic>
      <p:sp>
        <p:nvSpPr>
          <p:cNvPr id="2" name="Title 1">
            <a:extLst>
              <a:ext uri="{FF2B5EF4-FFF2-40B4-BE49-F238E27FC236}">
                <a16:creationId xmlns:a16="http://schemas.microsoft.com/office/drawing/2014/main" id="{765B29D4-D700-4A78-A53E-8571FD087265}"/>
              </a:ext>
            </a:extLst>
          </p:cNvPr>
          <p:cNvSpPr>
            <a:spLocks noGrp="1"/>
          </p:cNvSpPr>
          <p:nvPr>
            <p:ph type="title"/>
          </p:nvPr>
        </p:nvSpPr>
        <p:spPr>
          <a:xfrm>
            <a:off x="619760" y="764373"/>
            <a:ext cx="6832600" cy="1293028"/>
          </a:xfrm>
        </p:spPr>
        <p:txBody>
          <a:bodyPr>
            <a:normAutofit/>
          </a:bodyPr>
          <a:lstStyle/>
          <a:p>
            <a:r>
              <a:rPr lang="en-US" dirty="0"/>
              <a:t>History</a:t>
            </a:r>
          </a:p>
        </p:txBody>
      </p:sp>
      <p:sp>
        <p:nvSpPr>
          <p:cNvPr id="3" name="Content Placeholder 2">
            <a:extLst>
              <a:ext uri="{FF2B5EF4-FFF2-40B4-BE49-F238E27FC236}">
                <a16:creationId xmlns:a16="http://schemas.microsoft.com/office/drawing/2014/main" id="{B079FF57-BAAE-4B47-AFE1-28858411A5C4}"/>
              </a:ext>
            </a:extLst>
          </p:cNvPr>
          <p:cNvSpPr>
            <a:spLocks noGrp="1"/>
          </p:cNvSpPr>
          <p:nvPr>
            <p:ph idx="1"/>
          </p:nvPr>
        </p:nvSpPr>
        <p:spPr>
          <a:xfrm>
            <a:off x="619760" y="2194560"/>
            <a:ext cx="6832600" cy="4024125"/>
          </a:xfrm>
        </p:spPr>
        <p:txBody>
          <a:bodyPr>
            <a:normAutofit/>
          </a:bodyPr>
          <a:lstStyle/>
          <a:p>
            <a:pPr>
              <a:buFontTx/>
              <a:buChar char="-"/>
            </a:pPr>
            <a:r>
              <a:rPr lang="en-US" dirty="0"/>
              <a:t>Use of substances are prevalent throughout our history. </a:t>
            </a:r>
          </a:p>
          <a:p>
            <a:pPr lvl="1">
              <a:buFontTx/>
              <a:buChar char="-"/>
            </a:pPr>
            <a:r>
              <a:rPr lang="en-US" dirty="0"/>
              <a:t>Assyrians/Ancient Egyptians (opium)</a:t>
            </a:r>
          </a:p>
          <a:p>
            <a:pPr lvl="1">
              <a:buFontTx/>
              <a:buChar char="-"/>
            </a:pPr>
            <a:r>
              <a:rPr lang="en-US" dirty="0"/>
              <a:t>Ancient Greece (mead- hallucinations)</a:t>
            </a:r>
          </a:p>
          <a:p>
            <a:pPr lvl="1">
              <a:buFontTx/>
              <a:buChar char="-"/>
            </a:pPr>
            <a:r>
              <a:rPr lang="en-US" dirty="0"/>
              <a:t>New World (Tobacco crops)</a:t>
            </a:r>
          </a:p>
          <a:p>
            <a:pPr lvl="1">
              <a:buFontTx/>
              <a:buChar char="-"/>
            </a:pPr>
            <a:r>
              <a:rPr lang="en-US" dirty="0"/>
              <a:t>Native American Cultures (peyote and psychedelics)</a:t>
            </a:r>
          </a:p>
          <a:p>
            <a:pPr lvl="1">
              <a:buFontTx/>
              <a:buChar char="-"/>
            </a:pPr>
            <a:r>
              <a:rPr lang="en-US" dirty="0"/>
              <a:t>Rastafari religion (marijuana) </a:t>
            </a:r>
          </a:p>
        </p:txBody>
      </p:sp>
    </p:spTree>
    <p:extLst>
      <p:ext uri="{BB962C8B-B14F-4D97-AF65-F5344CB8AC3E}">
        <p14:creationId xmlns:p14="http://schemas.microsoft.com/office/powerpoint/2010/main" val="232991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40EE-FE4D-4FAE-BBB0-CB575AFD5C4C}"/>
              </a:ext>
            </a:extLst>
          </p:cNvPr>
          <p:cNvSpPr>
            <a:spLocks noGrp="1"/>
          </p:cNvSpPr>
          <p:nvPr>
            <p:ph type="title"/>
          </p:nvPr>
        </p:nvSpPr>
        <p:spPr/>
        <p:txBody>
          <a:bodyPr/>
          <a:lstStyle/>
          <a:p>
            <a:r>
              <a:rPr lang="en-US" dirty="0"/>
              <a:t>Thought break	</a:t>
            </a:r>
          </a:p>
        </p:txBody>
      </p:sp>
      <p:sp>
        <p:nvSpPr>
          <p:cNvPr id="3" name="Content Placeholder 2">
            <a:extLst>
              <a:ext uri="{FF2B5EF4-FFF2-40B4-BE49-F238E27FC236}">
                <a16:creationId xmlns:a16="http://schemas.microsoft.com/office/drawing/2014/main" id="{676E0908-C1F0-418E-AB2E-6231727F2986}"/>
              </a:ext>
            </a:extLst>
          </p:cNvPr>
          <p:cNvSpPr>
            <a:spLocks noGrp="1"/>
          </p:cNvSpPr>
          <p:nvPr>
            <p:ph idx="1"/>
          </p:nvPr>
        </p:nvSpPr>
        <p:spPr/>
        <p:txBody>
          <a:bodyPr/>
          <a:lstStyle/>
          <a:p>
            <a:pPr marL="0" indent="0" algn="ctr">
              <a:buNone/>
            </a:pPr>
            <a:endParaRPr lang="en-US" sz="3200" dirty="0"/>
          </a:p>
          <a:p>
            <a:pPr marL="0" indent="0" algn="ctr">
              <a:buNone/>
            </a:pPr>
            <a:r>
              <a:rPr lang="en-US" sz="3200" dirty="0"/>
              <a:t>Why is adolescence/young adulthood positively correlated with substance abuse?</a:t>
            </a:r>
          </a:p>
        </p:txBody>
      </p:sp>
    </p:spTree>
    <p:extLst>
      <p:ext uri="{BB962C8B-B14F-4D97-AF65-F5344CB8AC3E}">
        <p14:creationId xmlns:p14="http://schemas.microsoft.com/office/powerpoint/2010/main" val="1044757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F08EA3CE-E268-469D-91C4-E036CB6AC9CB}"/>
              </a:ext>
            </a:extLst>
          </p:cNvPr>
          <p:cNvPicPr>
            <a:picLocks noChangeAspect="1"/>
          </p:cNvPicPr>
          <p:nvPr/>
        </p:nvPicPr>
        <p:blipFill>
          <a:blip r:embed="rId3"/>
          <a:stretch>
            <a:fillRect/>
          </a:stretch>
        </p:blipFill>
        <p:spPr>
          <a:xfrm>
            <a:off x="630705" y="1440314"/>
            <a:ext cx="3644962" cy="4252455"/>
          </a:xfrm>
          <a:prstGeom prst="rect">
            <a:avLst/>
          </a:prstGeom>
        </p:spPr>
      </p:pic>
      <p:sp>
        <p:nvSpPr>
          <p:cNvPr id="2" name="Title 1">
            <a:extLst>
              <a:ext uri="{FF2B5EF4-FFF2-40B4-BE49-F238E27FC236}">
                <a16:creationId xmlns:a16="http://schemas.microsoft.com/office/drawing/2014/main" id="{48AFDC42-AB2E-48A5-A72F-319B7425812F}"/>
              </a:ext>
            </a:extLst>
          </p:cNvPr>
          <p:cNvSpPr>
            <a:spLocks noGrp="1"/>
          </p:cNvSpPr>
          <p:nvPr>
            <p:ph type="title"/>
          </p:nvPr>
        </p:nvSpPr>
        <p:spPr>
          <a:xfrm>
            <a:off x="4673600" y="764373"/>
            <a:ext cx="6832600" cy="1293028"/>
          </a:xfrm>
        </p:spPr>
        <p:txBody>
          <a:bodyPr>
            <a:normAutofit/>
          </a:bodyPr>
          <a:lstStyle/>
          <a:p>
            <a:r>
              <a:rPr lang="en-US" dirty="0"/>
              <a:t>Risk factors</a:t>
            </a:r>
          </a:p>
        </p:txBody>
      </p:sp>
      <p:sp>
        <p:nvSpPr>
          <p:cNvPr id="3" name="Content Placeholder 2">
            <a:extLst>
              <a:ext uri="{FF2B5EF4-FFF2-40B4-BE49-F238E27FC236}">
                <a16:creationId xmlns:a16="http://schemas.microsoft.com/office/drawing/2014/main" id="{59F81B54-1ECA-42E3-BC95-A7A9662B28C0}"/>
              </a:ext>
            </a:extLst>
          </p:cNvPr>
          <p:cNvSpPr>
            <a:spLocks noGrp="1"/>
          </p:cNvSpPr>
          <p:nvPr>
            <p:ph idx="1"/>
          </p:nvPr>
        </p:nvSpPr>
        <p:spPr>
          <a:xfrm>
            <a:off x="4673600" y="1999131"/>
            <a:ext cx="6832600" cy="4024125"/>
          </a:xfrm>
        </p:spPr>
        <p:txBody>
          <a:bodyPr>
            <a:normAutofit/>
          </a:bodyPr>
          <a:lstStyle/>
          <a:p>
            <a:r>
              <a:rPr lang="en-US" sz="1500" dirty="0"/>
              <a:t>Temperament and personality (low ego control, aggression, impulsivity, negative affect, high perceived stress)</a:t>
            </a:r>
          </a:p>
          <a:p>
            <a:r>
              <a:rPr lang="en-US" sz="1500" dirty="0"/>
              <a:t>Poor executive functioning</a:t>
            </a:r>
          </a:p>
          <a:p>
            <a:r>
              <a:rPr lang="en-US" sz="1500" dirty="0"/>
              <a:t>High genetic risk if parents have SUD. </a:t>
            </a:r>
          </a:p>
          <a:p>
            <a:pPr lvl="1"/>
            <a:r>
              <a:rPr lang="en-US" sz="1500" dirty="0"/>
              <a:t>Poor parental support, single family households, divorced parents. </a:t>
            </a:r>
          </a:p>
          <a:p>
            <a:r>
              <a:rPr lang="en-US" sz="1500" dirty="0" err="1"/>
              <a:t>GxE</a:t>
            </a:r>
            <a:r>
              <a:rPr lang="en-US" sz="1500" dirty="0"/>
              <a:t> interaction; higher risk environments such as peer influence, ‘enabling’ settings (social image of ‘toughness’) </a:t>
            </a:r>
          </a:p>
          <a:p>
            <a:r>
              <a:rPr lang="en-US" sz="1500" dirty="0"/>
              <a:t>‘Macro’ level influences (high levels of population density and crime, lack of neighborhood strength and community)</a:t>
            </a:r>
          </a:p>
        </p:txBody>
      </p:sp>
    </p:spTree>
    <p:extLst>
      <p:ext uri="{BB962C8B-B14F-4D97-AF65-F5344CB8AC3E}">
        <p14:creationId xmlns:p14="http://schemas.microsoft.com/office/powerpoint/2010/main" val="37596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9BE6-826D-4D09-941D-343367E8CB39}"/>
              </a:ext>
            </a:extLst>
          </p:cNvPr>
          <p:cNvSpPr>
            <a:spLocks noGrp="1"/>
          </p:cNvSpPr>
          <p:nvPr>
            <p:ph type="title"/>
          </p:nvPr>
        </p:nvSpPr>
        <p:spPr/>
        <p:txBody>
          <a:bodyPr/>
          <a:lstStyle/>
          <a:p>
            <a:r>
              <a:rPr lang="en-US" dirty="0"/>
              <a:t>Prevalence</a:t>
            </a:r>
          </a:p>
        </p:txBody>
      </p:sp>
      <p:sp>
        <p:nvSpPr>
          <p:cNvPr id="3" name="Content Placeholder 2">
            <a:extLst>
              <a:ext uri="{FF2B5EF4-FFF2-40B4-BE49-F238E27FC236}">
                <a16:creationId xmlns:a16="http://schemas.microsoft.com/office/drawing/2014/main" id="{2790AFA2-E4C4-44FB-A930-C9AA3C83B21D}"/>
              </a:ext>
            </a:extLst>
          </p:cNvPr>
          <p:cNvSpPr>
            <a:spLocks noGrp="1"/>
          </p:cNvSpPr>
          <p:nvPr>
            <p:ph idx="1"/>
          </p:nvPr>
        </p:nvSpPr>
        <p:spPr/>
        <p:txBody>
          <a:bodyPr/>
          <a:lstStyle/>
          <a:p>
            <a:r>
              <a:rPr lang="en-US" dirty="0"/>
              <a:t>20.1% of 8th graders and 49.9% of 12th graders had used some illegal drug in their lifetimes. </a:t>
            </a:r>
          </a:p>
          <a:p>
            <a:pPr lvl="1"/>
            <a:r>
              <a:rPr lang="en-US" dirty="0"/>
              <a:t>Marijuana</a:t>
            </a:r>
          </a:p>
          <a:p>
            <a:pPr lvl="1"/>
            <a:r>
              <a:rPr lang="en-US" dirty="0"/>
              <a:t>Drinking and smoking very common</a:t>
            </a:r>
          </a:p>
          <a:p>
            <a:r>
              <a:rPr lang="en-US" dirty="0"/>
              <a:t>Increase of stimulant drugs (Oxy, Vicodin, Ecstasy, Adderall), decline of cocaine, LSD, methamphetamine in adolescents. </a:t>
            </a:r>
          </a:p>
          <a:p>
            <a:pPr lvl="1"/>
            <a:r>
              <a:rPr lang="en-US" dirty="0"/>
              <a:t>‘</a:t>
            </a:r>
            <a:r>
              <a:rPr lang="en-US" b="1" dirty="0"/>
              <a:t>Generational forgetting</a:t>
            </a:r>
            <a:r>
              <a:rPr lang="en-US" dirty="0"/>
              <a:t>’ </a:t>
            </a:r>
          </a:p>
          <a:p>
            <a:r>
              <a:rPr lang="en-US" dirty="0"/>
              <a:t>Alcohol abuse, cannabis use, hallucinogens, etc. greatest among individuals 18-to 29-years-old (16.2% &amp; 4.4%)</a:t>
            </a:r>
          </a:p>
          <a:p>
            <a:pPr lvl="1"/>
            <a:r>
              <a:rPr lang="en-US" dirty="0"/>
              <a:t>‘Emerging adulthood’ </a:t>
            </a:r>
          </a:p>
        </p:txBody>
      </p:sp>
    </p:spTree>
    <p:extLst>
      <p:ext uri="{BB962C8B-B14F-4D97-AF65-F5344CB8AC3E}">
        <p14:creationId xmlns:p14="http://schemas.microsoft.com/office/powerpoint/2010/main" val="369201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27E3-BA0F-44E8-9B07-F2BAD3289C26}"/>
              </a:ext>
            </a:extLst>
          </p:cNvPr>
          <p:cNvSpPr>
            <a:spLocks noGrp="1"/>
          </p:cNvSpPr>
          <p:nvPr>
            <p:ph type="title"/>
          </p:nvPr>
        </p:nvSpPr>
        <p:spPr>
          <a:xfrm>
            <a:off x="2895600" y="764373"/>
            <a:ext cx="8610600" cy="1293028"/>
          </a:xfrm>
        </p:spPr>
        <p:txBody>
          <a:bodyPr>
            <a:normAutofit/>
          </a:bodyPr>
          <a:lstStyle/>
          <a:p>
            <a:r>
              <a:rPr lang="en-US" dirty="0"/>
              <a:t>Co-morbidity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88114166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173D-77D3-43D7-AA82-2A8BF5D13B4A}"/>
              </a:ext>
            </a:extLst>
          </p:cNvPr>
          <p:cNvSpPr>
            <a:spLocks noGrp="1"/>
          </p:cNvSpPr>
          <p:nvPr>
            <p:ph type="title"/>
          </p:nvPr>
        </p:nvSpPr>
        <p:spPr/>
        <p:txBody>
          <a:bodyPr/>
          <a:lstStyle/>
          <a:p>
            <a:r>
              <a:rPr lang="en-US" dirty="0"/>
              <a:t>Disorders to rule out</a:t>
            </a:r>
          </a:p>
        </p:txBody>
      </p:sp>
      <p:sp>
        <p:nvSpPr>
          <p:cNvPr id="3" name="Content Placeholder 2">
            <a:extLst>
              <a:ext uri="{FF2B5EF4-FFF2-40B4-BE49-F238E27FC236}">
                <a16:creationId xmlns:a16="http://schemas.microsoft.com/office/drawing/2014/main" id="{67281BAB-D436-4B6B-AB6C-1FFCE4BE50B2}"/>
              </a:ext>
            </a:extLst>
          </p:cNvPr>
          <p:cNvSpPr>
            <a:spLocks noGrp="1"/>
          </p:cNvSpPr>
          <p:nvPr>
            <p:ph idx="1"/>
          </p:nvPr>
        </p:nvSpPr>
        <p:spPr/>
        <p:txBody>
          <a:bodyPr>
            <a:normAutofit/>
          </a:bodyPr>
          <a:lstStyle/>
          <a:p>
            <a:r>
              <a:rPr lang="en-US" dirty="0"/>
              <a:t>Substance Induced Mental Disorders: develop in context of intoxication or withdrawal from drugs, whereas medication-induced Mental Disorders are seen with prescribed or over-the-counter drugs. </a:t>
            </a:r>
          </a:p>
          <a:p>
            <a:endParaRPr lang="en-US" dirty="0"/>
          </a:p>
          <a:p>
            <a:endParaRPr lang="en-US" dirty="0"/>
          </a:p>
          <a:p>
            <a:r>
              <a:rPr lang="en-US" dirty="0"/>
              <a:t>Symptom profiles can be identical to independent mental disorders (hallucinations, delusions, psychoses, etc.) with the caveat that these are likely to improve after abstinence from substance in a matter of days or weeks. </a:t>
            </a:r>
          </a:p>
        </p:txBody>
      </p:sp>
    </p:spTree>
    <p:extLst>
      <p:ext uri="{BB962C8B-B14F-4D97-AF65-F5344CB8AC3E}">
        <p14:creationId xmlns:p14="http://schemas.microsoft.com/office/powerpoint/2010/main" val="25405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generated with very high confidence">
            <a:extLst>
              <a:ext uri="{FF2B5EF4-FFF2-40B4-BE49-F238E27FC236}">
                <a16:creationId xmlns:a16="http://schemas.microsoft.com/office/drawing/2014/main" id="{9B1F92D7-0EF3-4C60-89BC-51629F5F3B59}"/>
              </a:ext>
            </a:extLst>
          </p:cNvPr>
          <p:cNvPicPr>
            <a:picLocks noChangeAspect="1"/>
          </p:cNvPicPr>
          <p:nvPr/>
        </p:nvPicPr>
        <p:blipFill rotWithShape="1">
          <a:blip r:embed="rId3">
            <a:duotone>
              <a:prstClr val="black"/>
              <a:schemeClr val="tx2">
                <a:tint val="45000"/>
                <a:satMod val="400000"/>
              </a:schemeClr>
            </a:duotone>
            <a:alphaModFix amt="30000"/>
            <a:extLst/>
          </a:blip>
          <a:srcRect b="15094"/>
          <a:stretch/>
        </p:blipFill>
        <p:spPr>
          <a:xfrm>
            <a:off x="20" y="10"/>
            <a:ext cx="12191980" cy="6857990"/>
          </a:xfrm>
          <a:prstGeom prst="rect">
            <a:avLst/>
          </a:prstGeom>
        </p:spPr>
      </p:pic>
      <p:pic>
        <p:nvPicPr>
          <p:cNvPr id="12" name="Picture 11" descr="A picture containing indoor, sitting&#10;&#10;Description generated with high confidence">
            <a:extLst>
              <a:ext uri="{FF2B5EF4-FFF2-40B4-BE49-F238E27FC236}">
                <a16:creationId xmlns:a16="http://schemas.microsoft.com/office/drawing/2014/main"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1E247033-99EA-4E80-8FF0-3DCC0115EFF5}"/>
              </a:ext>
            </a:extLst>
          </p:cNvPr>
          <p:cNvSpPr>
            <a:spLocks noGrp="1"/>
          </p:cNvSpPr>
          <p:nvPr>
            <p:ph type="title"/>
          </p:nvPr>
        </p:nvSpPr>
        <p:spPr>
          <a:xfrm>
            <a:off x="2895600" y="764373"/>
            <a:ext cx="8610600" cy="1293028"/>
          </a:xfrm>
        </p:spPr>
        <p:txBody>
          <a:bodyPr>
            <a:normAutofit/>
          </a:bodyPr>
          <a:lstStyle/>
          <a:p>
            <a:r>
              <a:rPr lang="en-US" dirty="0"/>
              <a:t>Disorders to rule out (</a:t>
            </a:r>
            <a:r>
              <a:rPr lang="en-US" dirty="0" err="1"/>
              <a:t>cont</a:t>
            </a:r>
            <a:r>
              <a:rPr lang="en-US" dirty="0"/>
              <a:t>)</a:t>
            </a:r>
          </a:p>
        </p:txBody>
      </p:sp>
      <p:sp>
        <p:nvSpPr>
          <p:cNvPr id="3" name="Content Placeholder 2">
            <a:extLst>
              <a:ext uri="{FF2B5EF4-FFF2-40B4-BE49-F238E27FC236}">
                <a16:creationId xmlns:a16="http://schemas.microsoft.com/office/drawing/2014/main" id="{7D73C652-9731-42EF-8641-63427DC24AB1}"/>
              </a:ext>
            </a:extLst>
          </p:cNvPr>
          <p:cNvSpPr>
            <a:spLocks noGrp="1"/>
          </p:cNvSpPr>
          <p:nvPr>
            <p:ph idx="1"/>
          </p:nvPr>
        </p:nvSpPr>
        <p:spPr>
          <a:xfrm>
            <a:off x="685800" y="2194560"/>
            <a:ext cx="10820400" cy="4024125"/>
          </a:xfrm>
        </p:spPr>
        <p:txBody>
          <a:bodyPr>
            <a:normAutofit/>
          </a:bodyPr>
          <a:lstStyle/>
          <a:p>
            <a:pPr marL="457200" lvl="1" indent="0">
              <a:buNone/>
            </a:pPr>
            <a:endParaRPr lang="en-US" dirty="0"/>
          </a:p>
          <a:p>
            <a:r>
              <a:rPr lang="en-US" dirty="0"/>
              <a:t>The more sedating drugs (sedative, hypnotics, or anxiolytics, and alcohol) can produce prominent and clinically significant depressive disorders during intoxication, while impairment conditions (anxiety/panic)are likely to be observed during withdrawal syndromes from these substances.</a:t>
            </a:r>
          </a:p>
          <a:p>
            <a:r>
              <a:rPr lang="en-US" dirty="0"/>
              <a:t>Stimulants produce more anxious, aggressive, oppositional, or even paranoid affects (ODD, CD, emotional disturbance). </a:t>
            </a:r>
          </a:p>
          <a:p>
            <a:r>
              <a:rPr lang="en-US" b="1" dirty="0"/>
              <a:t>Effects of Repeated Withdrawal from Alcohol on Recovery of Cognitive Impairment under Abstinence and Rate of Relapse </a:t>
            </a:r>
            <a:r>
              <a:rPr lang="en-US" dirty="0"/>
              <a:t>(2010, Alcohol and </a:t>
            </a:r>
            <a:r>
              <a:rPr lang="en-US" dirty="0" err="1"/>
              <a:t>Alcholism</a:t>
            </a:r>
            <a:r>
              <a:rPr lang="en-US" dirty="0"/>
              <a:t>, 45) </a:t>
            </a:r>
            <a:endParaRPr lang="en-US" b="1"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80160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E0C929-96C6-41B1-A001-566036DF04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ard&#10;&#10;Description generated with high confidence">
            <a:extLst>
              <a:ext uri="{FF2B5EF4-FFF2-40B4-BE49-F238E27FC236}">
                <a16:creationId xmlns:a16="http://schemas.microsoft.com/office/drawing/2014/main" id="{7E31E566-EF37-49BD-9FCC-61A957466006}"/>
              </a:ext>
            </a:extLst>
          </p:cNvPr>
          <p:cNvPicPr>
            <a:picLocks noChangeAspect="1"/>
          </p:cNvPicPr>
          <p:nvPr/>
        </p:nvPicPr>
        <p:blipFill rotWithShape="1">
          <a:blip r:embed="rId3"/>
          <a:srcRect l="16838" r="15029"/>
          <a:stretch/>
        </p:blipFill>
        <p:spPr>
          <a:xfrm>
            <a:off x="7519416" y="10"/>
            <a:ext cx="4672584" cy="6857989"/>
          </a:xfrm>
          <a:prstGeom prst="rect">
            <a:avLst/>
          </a:prstGeom>
        </p:spPr>
      </p:pic>
      <p:sp>
        <p:nvSpPr>
          <p:cNvPr id="2" name="Title 1">
            <a:extLst>
              <a:ext uri="{FF2B5EF4-FFF2-40B4-BE49-F238E27FC236}">
                <a16:creationId xmlns:a16="http://schemas.microsoft.com/office/drawing/2014/main" id="{10FFA05D-DC33-440A-81AA-7FB69422E3FF}"/>
              </a:ext>
            </a:extLst>
          </p:cNvPr>
          <p:cNvSpPr>
            <a:spLocks noGrp="1"/>
          </p:cNvSpPr>
          <p:nvPr>
            <p:ph type="title"/>
          </p:nvPr>
        </p:nvSpPr>
        <p:spPr>
          <a:xfrm>
            <a:off x="619759" y="764373"/>
            <a:ext cx="6257291" cy="1293028"/>
          </a:xfrm>
        </p:spPr>
        <p:txBody>
          <a:bodyPr>
            <a:normAutofit/>
          </a:bodyPr>
          <a:lstStyle/>
          <a:p>
            <a:r>
              <a:rPr lang="en-US" dirty="0"/>
              <a:t>Assessment</a:t>
            </a:r>
          </a:p>
        </p:txBody>
      </p:sp>
      <p:sp>
        <p:nvSpPr>
          <p:cNvPr id="3" name="Content Placeholder 2">
            <a:extLst>
              <a:ext uri="{FF2B5EF4-FFF2-40B4-BE49-F238E27FC236}">
                <a16:creationId xmlns:a16="http://schemas.microsoft.com/office/drawing/2014/main" id="{B831A7CE-A2BE-48BA-B7C9-2A1D97531D64}"/>
              </a:ext>
            </a:extLst>
          </p:cNvPr>
          <p:cNvSpPr>
            <a:spLocks noGrp="1"/>
          </p:cNvSpPr>
          <p:nvPr>
            <p:ph idx="1"/>
          </p:nvPr>
        </p:nvSpPr>
        <p:spPr>
          <a:xfrm>
            <a:off x="619760" y="2194560"/>
            <a:ext cx="6257290" cy="4024125"/>
          </a:xfrm>
        </p:spPr>
        <p:txBody>
          <a:bodyPr>
            <a:normAutofit/>
          </a:bodyPr>
          <a:lstStyle/>
          <a:p>
            <a:r>
              <a:rPr lang="en-US" sz="2000" dirty="0"/>
              <a:t>Primary diagnosis should ALWAYS be made by trained professional! </a:t>
            </a:r>
          </a:p>
          <a:p>
            <a:pPr lvl="1"/>
            <a:r>
              <a:rPr lang="en-US" dirty="0"/>
              <a:t>Usually based on 11 symptoms of DSM. </a:t>
            </a:r>
          </a:p>
          <a:p>
            <a:pPr lvl="1"/>
            <a:r>
              <a:rPr lang="en-US" dirty="0"/>
              <a:t>Other screening tools such as the M3 Checklist for early detection, Alcohol Screening and Brief Intervention for Youth, AUDIT (Alcohol Use Disorders Identification Test)</a:t>
            </a:r>
          </a:p>
          <a:p>
            <a:pPr marL="457200" lvl="1" indent="0">
              <a:buNone/>
            </a:pPr>
            <a:endParaRPr lang="en-US" sz="1500" dirty="0"/>
          </a:p>
        </p:txBody>
      </p:sp>
    </p:spTree>
    <p:extLst>
      <p:ext uri="{BB962C8B-B14F-4D97-AF65-F5344CB8AC3E}">
        <p14:creationId xmlns:p14="http://schemas.microsoft.com/office/powerpoint/2010/main" val="26557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D94F7C0-1344-4B3C-AFCB-E7F006BB53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C584A2-4215-4DB8-AE1F-E3768D77E8D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AFC61937-C959-45DA-849A-759FA125506A}"/>
              </a:ext>
            </a:extLst>
          </p:cNvPr>
          <p:cNvPicPr>
            <a:picLocks noChangeAspect="1"/>
          </p:cNvPicPr>
          <p:nvPr/>
        </p:nvPicPr>
        <p:blipFill>
          <a:blip r:embed="rId4"/>
          <a:stretch>
            <a:fillRect/>
          </a:stretch>
        </p:blipFill>
        <p:spPr>
          <a:xfrm>
            <a:off x="5582299" y="1185970"/>
            <a:ext cx="5923901" cy="4486060"/>
          </a:xfrm>
          <a:prstGeom prst="rect">
            <a:avLst/>
          </a:prstGeom>
        </p:spPr>
      </p:pic>
      <p:sp>
        <p:nvSpPr>
          <p:cNvPr id="3" name="Content Placeholder 2">
            <a:extLst>
              <a:ext uri="{FF2B5EF4-FFF2-40B4-BE49-F238E27FC236}">
                <a16:creationId xmlns:a16="http://schemas.microsoft.com/office/drawing/2014/main" id="{44AC6695-D390-434F-ADF2-66C0C56C5F84}"/>
              </a:ext>
            </a:extLst>
          </p:cNvPr>
          <p:cNvSpPr>
            <a:spLocks noGrp="1"/>
          </p:cNvSpPr>
          <p:nvPr>
            <p:ph idx="1"/>
          </p:nvPr>
        </p:nvSpPr>
        <p:spPr>
          <a:xfrm>
            <a:off x="685800" y="1441450"/>
            <a:ext cx="4610100" cy="4486060"/>
          </a:xfrm>
        </p:spPr>
        <p:txBody>
          <a:bodyPr>
            <a:normAutofit/>
          </a:bodyPr>
          <a:lstStyle/>
          <a:p>
            <a:r>
              <a:rPr lang="en-US" sz="2000" dirty="0"/>
              <a:t>After a formal assessment, the information is discussed with the patient to jointly develop a personalized treatment plan designed to address the patient’s needs. </a:t>
            </a:r>
          </a:p>
          <a:p>
            <a:pPr lvl="1"/>
            <a:r>
              <a:rPr lang="en-US" dirty="0"/>
              <a:t>NOT a drug violation or arrest in this case. </a:t>
            </a:r>
          </a:p>
          <a:p>
            <a:endParaRPr lang="en-US" sz="2000" dirty="0"/>
          </a:p>
          <a:p>
            <a:r>
              <a:rPr lang="en-US" sz="2000" dirty="0"/>
              <a:t>For example: Someone with a severe substance abuse disorder </a:t>
            </a:r>
          </a:p>
        </p:txBody>
      </p:sp>
    </p:spTree>
    <p:extLst>
      <p:ext uri="{BB962C8B-B14F-4D97-AF65-F5344CB8AC3E}">
        <p14:creationId xmlns:p14="http://schemas.microsoft.com/office/powerpoint/2010/main" val="1939206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B25B853-2B41-4A0B-9F67-5F4319FD0501}"/>
              </a:ext>
            </a:extLst>
          </p:cNvPr>
          <p:cNvPicPr>
            <a:picLocks noChangeAspect="1"/>
          </p:cNvPicPr>
          <p:nvPr/>
        </p:nvPicPr>
        <p:blipFill rotWithShape="1">
          <a:blip r:embed="rId3">
            <a:duotone>
              <a:schemeClr val="bg2">
                <a:shade val="45000"/>
                <a:satMod val="135000"/>
              </a:schemeClr>
              <a:prstClr val="white"/>
            </a:duotone>
            <a:alphaModFix amt="30000"/>
          </a:blip>
          <a:srcRect l="7641" r="7915"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311EA2E6-1237-403E-997B-EBEFCC27A88E}"/>
              </a:ext>
            </a:extLst>
          </p:cNvPr>
          <p:cNvSpPr>
            <a:spLocks noGrp="1"/>
          </p:cNvSpPr>
          <p:nvPr>
            <p:ph type="title"/>
          </p:nvPr>
        </p:nvSpPr>
        <p:spPr>
          <a:xfrm>
            <a:off x="2895600" y="764373"/>
            <a:ext cx="8610600" cy="1293028"/>
          </a:xfrm>
        </p:spPr>
        <p:txBody>
          <a:bodyPr>
            <a:normAutofit/>
          </a:bodyPr>
          <a:lstStyle/>
          <a:p>
            <a:r>
              <a:rPr lang="en-US" dirty="0"/>
              <a:t>Withdrawal</a:t>
            </a:r>
          </a:p>
        </p:txBody>
      </p:sp>
      <p:sp>
        <p:nvSpPr>
          <p:cNvPr id="10" name="Content Placeholder 9"/>
          <p:cNvSpPr>
            <a:spLocks noGrp="1"/>
          </p:cNvSpPr>
          <p:nvPr>
            <p:ph idx="1"/>
          </p:nvPr>
        </p:nvSpPr>
        <p:spPr>
          <a:xfrm>
            <a:off x="685800" y="1833612"/>
            <a:ext cx="10820400" cy="4024125"/>
          </a:xfrm>
        </p:spPr>
        <p:txBody>
          <a:bodyPr>
            <a:normAutofit/>
          </a:bodyPr>
          <a:lstStyle/>
          <a:p>
            <a:endParaRPr lang="en-US" dirty="0"/>
          </a:p>
          <a:p>
            <a:r>
              <a:rPr lang="en-US" dirty="0"/>
              <a:t>Cold-Turkey” detox</a:t>
            </a:r>
          </a:p>
          <a:p>
            <a:r>
              <a:rPr lang="en-US" dirty="0"/>
              <a:t>Short-term medicated detox</a:t>
            </a:r>
          </a:p>
          <a:p>
            <a:r>
              <a:rPr lang="en-US" dirty="0"/>
              <a:t>Long-term medicated detox</a:t>
            </a:r>
          </a:p>
          <a:p>
            <a:r>
              <a:rPr lang="en-US" dirty="0"/>
              <a:t>Long-term residential care in a medically managed withdrawal program. </a:t>
            </a:r>
          </a:p>
          <a:p>
            <a:endParaRPr lang="en-US" dirty="0"/>
          </a:p>
          <a:p>
            <a:r>
              <a:rPr lang="en-US" dirty="0"/>
              <a:t>LOTS of side effects; anxiety, nausea, muscle aches, insomnia, depression, violence, threat to self, hallucinations &amp; cognitive impairment. </a:t>
            </a:r>
          </a:p>
          <a:p>
            <a:pPr lvl="1"/>
            <a:endParaRPr lang="en-US" dirty="0"/>
          </a:p>
          <a:p>
            <a:endParaRPr lang="en-US" dirty="0"/>
          </a:p>
          <a:p>
            <a:endParaRPr lang="en-US" dirty="0"/>
          </a:p>
        </p:txBody>
      </p:sp>
    </p:spTree>
    <p:extLst>
      <p:ext uri="{BB962C8B-B14F-4D97-AF65-F5344CB8AC3E}">
        <p14:creationId xmlns:p14="http://schemas.microsoft.com/office/powerpoint/2010/main" val="619361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407E-9507-47EC-B819-BA542581A436}"/>
              </a:ext>
            </a:extLst>
          </p:cNvPr>
          <p:cNvSpPr>
            <a:spLocks noGrp="1"/>
          </p:cNvSpPr>
          <p:nvPr>
            <p:ph type="title"/>
          </p:nvPr>
        </p:nvSpPr>
        <p:spPr/>
        <p:txBody>
          <a:bodyPr/>
          <a:lstStyle/>
          <a:p>
            <a:r>
              <a:rPr lang="en-US" dirty="0"/>
              <a:t>Maintenance</a:t>
            </a:r>
          </a:p>
        </p:txBody>
      </p:sp>
      <p:sp>
        <p:nvSpPr>
          <p:cNvPr id="3" name="Content Placeholder 2">
            <a:extLst>
              <a:ext uri="{FF2B5EF4-FFF2-40B4-BE49-F238E27FC236}">
                <a16:creationId xmlns:a16="http://schemas.microsoft.com/office/drawing/2014/main" id="{CBEDEA1B-11FD-4BD5-BF94-BFEF1CB66367}"/>
              </a:ext>
            </a:extLst>
          </p:cNvPr>
          <p:cNvSpPr>
            <a:spLocks noGrp="1"/>
          </p:cNvSpPr>
          <p:nvPr>
            <p:ph idx="1"/>
          </p:nvPr>
        </p:nvSpPr>
        <p:spPr/>
        <p:txBody>
          <a:bodyPr/>
          <a:lstStyle/>
          <a:p>
            <a:r>
              <a:rPr lang="en-US" dirty="0"/>
              <a:t>1- to 3-month period of intensive rehabilitative care in a residential treatment program</a:t>
            </a:r>
          </a:p>
          <a:p>
            <a:endParaRPr lang="en-US" dirty="0"/>
          </a:p>
          <a:p>
            <a:r>
              <a:rPr lang="en-US" dirty="0"/>
              <a:t>Medically supported maintenance</a:t>
            </a:r>
          </a:p>
          <a:p>
            <a:r>
              <a:rPr lang="en-US" dirty="0"/>
              <a:t>Comprehensive Therapy (CBT, </a:t>
            </a:r>
            <a:r>
              <a:rPr lang="en-US" b="1" dirty="0"/>
              <a:t>A multidisciplinary approach)</a:t>
            </a:r>
          </a:p>
          <a:p>
            <a:r>
              <a:rPr lang="en-US" dirty="0"/>
              <a:t>Family support</a:t>
            </a:r>
          </a:p>
          <a:p>
            <a:endParaRPr lang="en-US" dirty="0"/>
          </a:p>
        </p:txBody>
      </p:sp>
    </p:spTree>
    <p:extLst>
      <p:ext uri="{BB962C8B-B14F-4D97-AF65-F5344CB8AC3E}">
        <p14:creationId xmlns:p14="http://schemas.microsoft.com/office/powerpoint/2010/main" val="309696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885F-2F1A-4167-A7F3-77C817DC96F5}"/>
              </a:ext>
            </a:extLst>
          </p:cNvPr>
          <p:cNvSpPr>
            <a:spLocks noGrp="1"/>
          </p:cNvSpPr>
          <p:nvPr>
            <p:ph type="title"/>
          </p:nvPr>
        </p:nvSpPr>
        <p:spPr>
          <a:xfrm>
            <a:off x="2895600" y="764373"/>
            <a:ext cx="8610600" cy="1048098"/>
          </a:xfrm>
        </p:spPr>
        <p:txBody>
          <a:bodyPr/>
          <a:lstStyle/>
          <a:p>
            <a:r>
              <a:rPr lang="en-US" dirty="0"/>
              <a:t>Societal influence</a:t>
            </a:r>
          </a:p>
        </p:txBody>
      </p:sp>
      <p:sp>
        <p:nvSpPr>
          <p:cNvPr id="3" name="Content Placeholder 2">
            <a:extLst>
              <a:ext uri="{FF2B5EF4-FFF2-40B4-BE49-F238E27FC236}">
                <a16:creationId xmlns:a16="http://schemas.microsoft.com/office/drawing/2014/main" id="{CEF7BA82-FD71-418F-93F0-0DF281594AAC}"/>
              </a:ext>
            </a:extLst>
          </p:cNvPr>
          <p:cNvSpPr>
            <a:spLocks noGrp="1"/>
          </p:cNvSpPr>
          <p:nvPr>
            <p:ph idx="1"/>
          </p:nvPr>
        </p:nvSpPr>
        <p:spPr>
          <a:xfrm>
            <a:off x="685800" y="1812472"/>
            <a:ext cx="10820400" cy="4406214"/>
          </a:xfrm>
        </p:spPr>
        <p:txBody>
          <a:bodyPr/>
          <a:lstStyle/>
          <a:p>
            <a:r>
              <a:rPr lang="en-US" dirty="0"/>
              <a:t>Linked to poverty, crime, race, culture and other factors. (</a:t>
            </a:r>
            <a:r>
              <a:rPr lang="en-US" b="1" dirty="0"/>
              <a:t>War on Drugs)</a:t>
            </a:r>
            <a:endParaRPr lang="en-US" dirty="0"/>
          </a:p>
          <a:p>
            <a:endParaRPr lang="en-US" dirty="0"/>
          </a:p>
          <a:p>
            <a:r>
              <a:rPr lang="en-US" dirty="0"/>
              <a:t>Shift from ‘criminality’ to addiction as mental disorder (still happening). </a:t>
            </a:r>
          </a:p>
          <a:p>
            <a:pPr marL="0" indent="0">
              <a:buNone/>
            </a:pPr>
            <a:endParaRPr lang="en-US" dirty="0"/>
          </a:p>
          <a:p>
            <a:r>
              <a:rPr lang="en-US" dirty="0">
                <a:hlinkClick r:id="rId3"/>
              </a:rPr>
              <a:t>https://www.youtube.com/watch?v=wJUXLqNHCaI</a:t>
            </a:r>
            <a:endParaRPr lang="en-US" dirty="0"/>
          </a:p>
          <a:p>
            <a:endParaRPr lang="en-US" dirty="0"/>
          </a:p>
          <a:p>
            <a:r>
              <a:rPr lang="en-US" dirty="0"/>
              <a:t>Results show legalization and decriminalization are not correlated with increased drug usage (</a:t>
            </a:r>
            <a:r>
              <a:rPr lang="en-US" i="1" dirty="0"/>
              <a:t>Do Medical Marijuana Laws Increase Marijuana Use? Replication Study and Extension) </a:t>
            </a:r>
            <a:endParaRPr lang="en-US" dirty="0"/>
          </a:p>
        </p:txBody>
      </p:sp>
    </p:spTree>
    <p:extLst>
      <p:ext uri="{BB962C8B-B14F-4D97-AF65-F5344CB8AC3E}">
        <p14:creationId xmlns:p14="http://schemas.microsoft.com/office/powerpoint/2010/main" val="3039537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itting at a table&#10;&#10;Description generated with high confidence">
            <a:extLst>
              <a:ext uri="{FF2B5EF4-FFF2-40B4-BE49-F238E27FC236}">
                <a16:creationId xmlns:a16="http://schemas.microsoft.com/office/drawing/2014/main" id="{F58BA3C3-3449-482F-9BD7-C91AFFC30146}"/>
              </a:ext>
            </a:extLst>
          </p:cNvPr>
          <p:cNvPicPr>
            <a:picLocks noChangeAspect="1"/>
          </p:cNvPicPr>
          <p:nvPr/>
        </p:nvPicPr>
        <p:blipFill rotWithShape="1">
          <a:blip r:embed="rId3"/>
          <a:srcRect r="12515" b="-1"/>
          <a:stretch/>
        </p:blipFill>
        <p:spPr>
          <a:xfrm>
            <a:off x="6985000" y="2501159"/>
            <a:ext cx="4521200" cy="3410926"/>
          </a:xfrm>
          <a:prstGeom prst="rect">
            <a:avLst/>
          </a:prstGeom>
        </p:spPr>
      </p:pic>
      <p:sp>
        <p:nvSpPr>
          <p:cNvPr id="2" name="Title 1">
            <a:extLst>
              <a:ext uri="{FF2B5EF4-FFF2-40B4-BE49-F238E27FC236}">
                <a16:creationId xmlns:a16="http://schemas.microsoft.com/office/drawing/2014/main" id="{584E18DB-E41D-437B-8285-BE1941A87914}"/>
              </a:ext>
            </a:extLst>
          </p:cNvPr>
          <p:cNvSpPr>
            <a:spLocks noGrp="1"/>
          </p:cNvSpPr>
          <p:nvPr>
            <p:ph type="title"/>
          </p:nvPr>
        </p:nvSpPr>
        <p:spPr>
          <a:xfrm>
            <a:off x="2895600" y="764373"/>
            <a:ext cx="8610600" cy="1293028"/>
          </a:xfrm>
        </p:spPr>
        <p:txBody>
          <a:bodyPr>
            <a:normAutofit/>
          </a:bodyPr>
          <a:lstStyle/>
          <a:p>
            <a:r>
              <a:rPr lang="en-US" dirty="0"/>
              <a:t>Therapeutic community</a:t>
            </a:r>
          </a:p>
        </p:txBody>
      </p:sp>
      <p:sp>
        <p:nvSpPr>
          <p:cNvPr id="3" name="Content Placeholder 2">
            <a:extLst>
              <a:ext uri="{FF2B5EF4-FFF2-40B4-BE49-F238E27FC236}">
                <a16:creationId xmlns:a16="http://schemas.microsoft.com/office/drawing/2014/main" id="{B667FD03-4172-4738-AF75-7AEF03790E33}"/>
              </a:ext>
            </a:extLst>
          </p:cNvPr>
          <p:cNvSpPr>
            <a:spLocks noGrp="1"/>
          </p:cNvSpPr>
          <p:nvPr>
            <p:ph idx="1"/>
          </p:nvPr>
        </p:nvSpPr>
        <p:spPr>
          <a:xfrm>
            <a:off x="677333" y="2194560"/>
            <a:ext cx="5816600" cy="4024125"/>
          </a:xfrm>
        </p:spPr>
        <p:txBody>
          <a:bodyPr>
            <a:normAutofit/>
          </a:bodyPr>
          <a:lstStyle/>
          <a:p>
            <a:r>
              <a:rPr lang="en-US" dirty="0"/>
              <a:t>TCs focus on the "resocialization" of the individual and use the program’s entire community—including other residents, staff, and the social context—as active components of treatment.</a:t>
            </a:r>
          </a:p>
          <a:p>
            <a:endParaRPr lang="en-US" dirty="0"/>
          </a:p>
          <a:p>
            <a:r>
              <a:rPr lang="en-US" dirty="0"/>
              <a:t>Long term model (6-12 months)</a:t>
            </a:r>
          </a:p>
          <a:p>
            <a:pPr lvl="1"/>
            <a:r>
              <a:rPr lang="en-US" dirty="0"/>
              <a:t>Transition back into life</a:t>
            </a:r>
          </a:p>
          <a:p>
            <a:pPr lvl="1"/>
            <a:r>
              <a:rPr lang="en-US" dirty="0"/>
              <a:t>Employment services</a:t>
            </a:r>
          </a:p>
          <a:p>
            <a:endParaRPr lang="en-US" dirty="0"/>
          </a:p>
        </p:txBody>
      </p:sp>
    </p:spTree>
    <p:extLst>
      <p:ext uri="{BB962C8B-B14F-4D97-AF65-F5344CB8AC3E}">
        <p14:creationId xmlns:p14="http://schemas.microsoft.com/office/powerpoint/2010/main" val="2725770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732D-9CA7-4203-AD37-E62D8BBB9BF7}"/>
              </a:ext>
            </a:extLst>
          </p:cNvPr>
          <p:cNvSpPr>
            <a:spLocks noGrp="1"/>
          </p:cNvSpPr>
          <p:nvPr>
            <p:ph type="title"/>
          </p:nvPr>
        </p:nvSpPr>
        <p:spPr/>
        <p:txBody>
          <a:bodyPr/>
          <a:lstStyle/>
          <a:p>
            <a:r>
              <a:rPr lang="en-US" dirty="0"/>
              <a:t>Life goes on</a:t>
            </a:r>
          </a:p>
        </p:txBody>
      </p:sp>
      <p:sp>
        <p:nvSpPr>
          <p:cNvPr id="3" name="Content Placeholder 2">
            <a:extLst>
              <a:ext uri="{FF2B5EF4-FFF2-40B4-BE49-F238E27FC236}">
                <a16:creationId xmlns:a16="http://schemas.microsoft.com/office/drawing/2014/main" id="{3CC8FA00-865C-4694-9CFF-C131B3975185}"/>
              </a:ext>
            </a:extLst>
          </p:cNvPr>
          <p:cNvSpPr>
            <a:spLocks noGrp="1"/>
          </p:cNvSpPr>
          <p:nvPr>
            <p:ph idx="1"/>
          </p:nvPr>
        </p:nvSpPr>
        <p:spPr/>
        <p:txBody>
          <a:bodyPr/>
          <a:lstStyle/>
          <a:p>
            <a:r>
              <a:rPr lang="en-US" dirty="0"/>
              <a:t>Halfway houses or sober living houses</a:t>
            </a:r>
          </a:p>
          <a:p>
            <a:endParaRPr lang="en-US" dirty="0"/>
          </a:p>
          <a:p>
            <a:r>
              <a:rPr lang="en-US" dirty="0"/>
              <a:t>Outpatient treatment</a:t>
            </a:r>
          </a:p>
          <a:p>
            <a:endParaRPr lang="en-US" dirty="0"/>
          </a:p>
          <a:p>
            <a:r>
              <a:rPr lang="en-US" dirty="0"/>
              <a:t>Community-based programs (AA)</a:t>
            </a:r>
          </a:p>
          <a:p>
            <a:pPr lvl="1"/>
            <a:r>
              <a:rPr lang="en-US" dirty="0"/>
              <a:t>Success rate?? </a:t>
            </a:r>
          </a:p>
        </p:txBody>
      </p:sp>
    </p:spTree>
    <p:extLst>
      <p:ext uri="{BB962C8B-B14F-4D97-AF65-F5344CB8AC3E}">
        <p14:creationId xmlns:p14="http://schemas.microsoft.com/office/powerpoint/2010/main" val="267134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erson&#10;&#10;Description generated with high confidence">
            <a:extLst>
              <a:ext uri="{FF2B5EF4-FFF2-40B4-BE49-F238E27FC236}">
                <a16:creationId xmlns:a16="http://schemas.microsoft.com/office/drawing/2014/main" id="{EB730989-FBE1-48D3-B962-34A7A03B8BFE}"/>
              </a:ext>
            </a:extLst>
          </p:cNvPr>
          <p:cNvPicPr>
            <a:picLocks noChangeAspect="1"/>
          </p:cNvPicPr>
          <p:nvPr/>
        </p:nvPicPr>
        <p:blipFill rotWithShape="1">
          <a:blip r:embed="rId3">
            <a:alphaModFix amt="30000"/>
            <a:extLst/>
          </a:blip>
          <a:srcRect t="2049" b="13682"/>
          <a:stretch/>
        </p:blipFill>
        <p:spPr>
          <a:xfrm>
            <a:off x="20" y="10"/>
            <a:ext cx="12191980" cy="6857990"/>
          </a:xfrm>
          <a:prstGeom prst="rect">
            <a:avLst/>
          </a:prstGeom>
        </p:spPr>
      </p:pic>
      <p:sp>
        <p:nvSpPr>
          <p:cNvPr id="2" name="Title 1">
            <a:extLst>
              <a:ext uri="{FF2B5EF4-FFF2-40B4-BE49-F238E27FC236}">
                <a16:creationId xmlns:a16="http://schemas.microsoft.com/office/drawing/2014/main" id="{3628F196-F475-4F0E-AA58-37F794ED7C70}"/>
              </a:ext>
            </a:extLst>
          </p:cNvPr>
          <p:cNvSpPr>
            <a:spLocks noGrp="1"/>
          </p:cNvSpPr>
          <p:nvPr>
            <p:ph type="title"/>
          </p:nvPr>
        </p:nvSpPr>
        <p:spPr>
          <a:xfrm>
            <a:off x="2895600" y="764373"/>
            <a:ext cx="8610600" cy="1293028"/>
          </a:xfrm>
        </p:spPr>
        <p:txBody>
          <a:bodyPr>
            <a:normAutofit/>
          </a:bodyPr>
          <a:lstStyle/>
          <a:p>
            <a:r>
              <a:rPr lang="en-US" dirty="0"/>
              <a:t>Education for adolescents </a:t>
            </a:r>
          </a:p>
        </p:txBody>
      </p:sp>
      <p:sp>
        <p:nvSpPr>
          <p:cNvPr id="3" name="Content Placeholder 2">
            <a:extLst>
              <a:ext uri="{FF2B5EF4-FFF2-40B4-BE49-F238E27FC236}">
                <a16:creationId xmlns:a16="http://schemas.microsoft.com/office/drawing/2014/main" id="{83481427-322E-460A-916F-5CB9D5EB0864}"/>
              </a:ext>
            </a:extLst>
          </p:cNvPr>
          <p:cNvSpPr>
            <a:spLocks noGrp="1"/>
          </p:cNvSpPr>
          <p:nvPr>
            <p:ph idx="1"/>
          </p:nvPr>
        </p:nvSpPr>
        <p:spPr>
          <a:xfrm>
            <a:off x="685800" y="2194560"/>
            <a:ext cx="10820400" cy="4024125"/>
          </a:xfrm>
        </p:spPr>
        <p:txBody>
          <a:bodyPr>
            <a:normAutofit/>
          </a:bodyPr>
          <a:lstStyle/>
          <a:p>
            <a:pPr marL="0" indent="0">
              <a:buNone/>
            </a:pPr>
            <a:r>
              <a:rPr lang="en-US" i="1" dirty="0"/>
              <a:t>"Relief-oriented use of marijuana by teens," Journal of Substance Abuse Treatment, Prevention, and Policy</a:t>
            </a:r>
          </a:p>
          <a:p>
            <a:pPr marL="457200" indent="-457200">
              <a:buAutoNum type="alphaLcParenR"/>
            </a:pPr>
            <a:r>
              <a:rPr lang="en-US" dirty="0"/>
              <a:t>Youth were dealing with major events (divorce, death of family member, etc.) alongside the inherent challenges of adolescence. </a:t>
            </a:r>
          </a:p>
          <a:p>
            <a:pPr marL="457200" indent="-457200">
              <a:buAutoNum type="alphaLcParenR"/>
            </a:pPr>
            <a:r>
              <a:rPr lang="en-US" dirty="0"/>
              <a:t>Risky usage increases when young people attempt to deal with these situations in isolation. </a:t>
            </a:r>
          </a:p>
          <a:p>
            <a:pPr marL="457200" indent="-457200">
              <a:buAutoNum type="alphaLcParenR"/>
            </a:pPr>
            <a:r>
              <a:rPr lang="en-US" dirty="0"/>
              <a:t>Although marijuana, alcohol, MDMA, etc. may provide temporary relief, appropriate guidance and support from counselors, parents, teachers can benefit youth through education on stress management, coping skills, anger management, sleep hygiene, study skills, etc. </a:t>
            </a:r>
          </a:p>
        </p:txBody>
      </p:sp>
    </p:spTree>
    <p:extLst>
      <p:ext uri="{BB962C8B-B14F-4D97-AF65-F5344CB8AC3E}">
        <p14:creationId xmlns:p14="http://schemas.microsoft.com/office/powerpoint/2010/main" val="30775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86A0-07D8-4298-9AA6-EEF89F2228DA}"/>
              </a:ext>
            </a:extLst>
          </p:cNvPr>
          <p:cNvSpPr>
            <a:spLocks noGrp="1"/>
          </p:cNvSpPr>
          <p:nvPr>
            <p:ph type="title"/>
          </p:nvPr>
        </p:nvSpPr>
        <p:spPr/>
        <p:txBody>
          <a:bodyPr/>
          <a:lstStyle/>
          <a:p>
            <a:r>
              <a:rPr lang="en-US" dirty="0"/>
              <a:t>Evidence-based treatment</a:t>
            </a:r>
          </a:p>
        </p:txBody>
      </p:sp>
      <p:sp>
        <p:nvSpPr>
          <p:cNvPr id="3" name="Content Placeholder 2">
            <a:extLst>
              <a:ext uri="{FF2B5EF4-FFF2-40B4-BE49-F238E27FC236}">
                <a16:creationId xmlns:a16="http://schemas.microsoft.com/office/drawing/2014/main" id="{651CEF81-26E9-4A0E-9D07-C0D6528DA4B6}"/>
              </a:ext>
            </a:extLst>
          </p:cNvPr>
          <p:cNvSpPr>
            <a:spLocks noGrp="1"/>
          </p:cNvSpPr>
          <p:nvPr>
            <p:ph idx="1"/>
          </p:nvPr>
        </p:nvSpPr>
        <p:spPr/>
        <p:txBody>
          <a:bodyPr/>
          <a:lstStyle/>
          <a:p>
            <a:r>
              <a:rPr lang="en-US" dirty="0"/>
              <a:t>A central element of </a:t>
            </a:r>
            <a:r>
              <a:rPr lang="en-US" b="1" dirty="0"/>
              <a:t>CBT</a:t>
            </a:r>
            <a:r>
              <a:rPr lang="en-US" dirty="0"/>
              <a:t> is anticipating likely problems and enhancing patients’ self-control by helping them develop effective coping strategies.</a:t>
            </a:r>
          </a:p>
          <a:p>
            <a:endParaRPr lang="en-US" dirty="0"/>
          </a:p>
          <a:p>
            <a:r>
              <a:rPr lang="en-US" dirty="0"/>
              <a:t>Exploring the positive and negative consequences of continued drug use</a:t>
            </a:r>
          </a:p>
          <a:p>
            <a:r>
              <a:rPr lang="en-US" dirty="0"/>
              <a:t>Self-monitoring to recognize cravings and situations</a:t>
            </a:r>
          </a:p>
          <a:p>
            <a:r>
              <a:rPr lang="en-US" dirty="0"/>
              <a:t>Developing strategies for coping with cravings and avoiding those high-risk situations.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1099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10;&#10;Description generated with high confidence">
            <a:extLst>
              <a:ext uri="{FF2B5EF4-FFF2-40B4-BE49-F238E27FC236}">
                <a16:creationId xmlns:a16="http://schemas.microsoft.com/office/drawing/2014/main" id="{3C168FAC-A045-4341-B332-0A379A559BD9}"/>
              </a:ext>
            </a:extLst>
          </p:cNvPr>
          <p:cNvPicPr>
            <a:picLocks noChangeAspect="1"/>
          </p:cNvPicPr>
          <p:nvPr/>
        </p:nvPicPr>
        <p:blipFill rotWithShape="1">
          <a:blip r:embed="rId2">
            <a:alphaModFix amt="30000"/>
            <a:extLst/>
          </a:blip>
          <a:srcRect l="4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2F94F9C9-87D1-4605-A063-4263D21927AE}"/>
              </a:ext>
            </a:extLst>
          </p:cNvPr>
          <p:cNvSpPr>
            <a:spLocks noGrp="1"/>
          </p:cNvSpPr>
          <p:nvPr>
            <p:ph type="title"/>
          </p:nvPr>
        </p:nvSpPr>
        <p:spPr>
          <a:xfrm>
            <a:off x="2895600" y="764373"/>
            <a:ext cx="8610600" cy="1293028"/>
          </a:xfrm>
        </p:spPr>
        <p:txBody>
          <a:bodyPr>
            <a:normAutofit/>
          </a:bodyPr>
          <a:lstStyle/>
          <a:p>
            <a:r>
              <a:rPr lang="en-US" dirty="0"/>
              <a:t>contingency management (CM)</a:t>
            </a:r>
          </a:p>
        </p:txBody>
      </p:sp>
      <p:sp>
        <p:nvSpPr>
          <p:cNvPr id="3" name="Content Placeholder 2">
            <a:extLst>
              <a:ext uri="{FF2B5EF4-FFF2-40B4-BE49-F238E27FC236}">
                <a16:creationId xmlns:a16="http://schemas.microsoft.com/office/drawing/2014/main" id="{7355D3C3-CB1B-4EAF-A62E-BB89C46ABF60}"/>
              </a:ext>
            </a:extLst>
          </p:cNvPr>
          <p:cNvSpPr>
            <a:spLocks noGrp="1"/>
          </p:cNvSpPr>
          <p:nvPr>
            <p:ph idx="1"/>
          </p:nvPr>
        </p:nvSpPr>
        <p:spPr>
          <a:xfrm>
            <a:off x="685800" y="2194560"/>
            <a:ext cx="10820400" cy="4024125"/>
          </a:xfrm>
        </p:spPr>
        <p:txBody>
          <a:bodyPr>
            <a:normAutofit/>
          </a:bodyPr>
          <a:lstStyle/>
          <a:p>
            <a:r>
              <a:rPr lang="en-US" dirty="0"/>
              <a:t>VBR – Voucher Based Reinforcement (token economy)</a:t>
            </a:r>
          </a:p>
          <a:p>
            <a:r>
              <a:rPr lang="en-US" dirty="0"/>
              <a:t>For example: Prize Incentives for drug-free urine samples</a:t>
            </a:r>
          </a:p>
          <a:p>
            <a:r>
              <a:rPr lang="en-US" dirty="0"/>
              <a:t>Prizes increase for consecutive clean samples</a:t>
            </a:r>
          </a:p>
          <a:p>
            <a:r>
              <a:rPr lang="en-US" dirty="0"/>
              <a:t>Reinforce positive behaviors such as abstinence. </a:t>
            </a:r>
          </a:p>
          <a:p>
            <a:r>
              <a:rPr lang="en-US" dirty="0"/>
              <a:t>“highly effective in increasing treatment retention” (drugabuse.gov) </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0590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hand&#10;&#10;Description generated with very high confidence">
            <a:extLst>
              <a:ext uri="{FF2B5EF4-FFF2-40B4-BE49-F238E27FC236}">
                <a16:creationId xmlns:a16="http://schemas.microsoft.com/office/drawing/2014/main" id="{B9539404-5C6A-4934-B294-31E5B4BDC4C7}"/>
              </a:ext>
            </a:extLst>
          </p:cNvPr>
          <p:cNvPicPr>
            <a:picLocks noChangeAspect="1"/>
          </p:cNvPicPr>
          <p:nvPr/>
        </p:nvPicPr>
        <p:blipFill rotWithShape="1">
          <a:blip r:embed="rId2">
            <a:alphaModFix amt="30000"/>
            <a:extLst/>
          </a:blip>
          <a:srcRect t="14204" b="1841"/>
          <a:stretch/>
        </p:blipFill>
        <p:spPr>
          <a:xfrm>
            <a:off x="20" y="10"/>
            <a:ext cx="12191980" cy="6857990"/>
          </a:xfrm>
          <a:prstGeom prst="rect">
            <a:avLst/>
          </a:prstGeom>
        </p:spPr>
      </p:pic>
      <p:sp>
        <p:nvSpPr>
          <p:cNvPr id="2" name="Title 1">
            <a:extLst>
              <a:ext uri="{FF2B5EF4-FFF2-40B4-BE49-F238E27FC236}">
                <a16:creationId xmlns:a16="http://schemas.microsoft.com/office/drawing/2014/main" id="{FB6A9C14-0E7B-41F1-BF9D-2B9395247272}"/>
              </a:ext>
            </a:extLst>
          </p:cNvPr>
          <p:cNvSpPr>
            <a:spLocks noGrp="1"/>
          </p:cNvSpPr>
          <p:nvPr>
            <p:ph type="title"/>
          </p:nvPr>
        </p:nvSpPr>
        <p:spPr>
          <a:xfrm>
            <a:off x="2895600" y="764373"/>
            <a:ext cx="8610600" cy="1293028"/>
          </a:xfrm>
        </p:spPr>
        <p:txBody>
          <a:bodyPr>
            <a:normAutofit/>
          </a:bodyPr>
          <a:lstStyle/>
          <a:p>
            <a:r>
              <a:rPr lang="en-US" dirty="0"/>
              <a:t>Community Reinforcement Approach (CRA)</a:t>
            </a:r>
          </a:p>
        </p:txBody>
      </p:sp>
      <p:sp>
        <p:nvSpPr>
          <p:cNvPr id="3" name="Content Placeholder 2">
            <a:extLst>
              <a:ext uri="{FF2B5EF4-FFF2-40B4-BE49-F238E27FC236}">
                <a16:creationId xmlns:a16="http://schemas.microsoft.com/office/drawing/2014/main" id="{1F101A38-8D17-458A-8935-13E40BBDBB3F}"/>
              </a:ext>
            </a:extLst>
          </p:cNvPr>
          <p:cNvSpPr>
            <a:spLocks noGrp="1"/>
          </p:cNvSpPr>
          <p:nvPr>
            <p:ph idx="1"/>
          </p:nvPr>
        </p:nvSpPr>
        <p:spPr>
          <a:xfrm>
            <a:off x="685800" y="2194560"/>
            <a:ext cx="10820400" cy="4024125"/>
          </a:xfrm>
        </p:spPr>
        <p:txBody>
          <a:bodyPr>
            <a:normAutofit/>
          </a:bodyPr>
          <a:lstStyle/>
          <a:p>
            <a:r>
              <a:rPr lang="en-US" dirty="0"/>
              <a:t>Patients attend one or two individual counseling sessions each week, where they focus on improving family relations </a:t>
            </a:r>
          </a:p>
          <a:p>
            <a:r>
              <a:rPr lang="en-US" dirty="0"/>
              <a:t>learn a variety of skills to minimize drug use</a:t>
            </a:r>
          </a:p>
          <a:p>
            <a:r>
              <a:rPr lang="en-US" dirty="0"/>
              <a:t>Receive vocational counseling </a:t>
            </a:r>
          </a:p>
          <a:p>
            <a:r>
              <a:rPr lang="en-US" dirty="0"/>
              <a:t>Develop new recreational activities and social networks.</a:t>
            </a:r>
          </a:p>
        </p:txBody>
      </p:sp>
    </p:spTree>
    <p:extLst>
      <p:ext uri="{BB962C8B-B14F-4D97-AF65-F5344CB8AC3E}">
        <p14:creationId xmlns:p14="http://schemas.microsoft.com/office/powerpoint/2010/main" val="26315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C344-2796-4B4B-9286-F9337F79C305}"/>
              </a:ext>
            </a:extLst>
          </p:cNvPr>
          <p:cNvSpPr>
            <a:spLocks noGrp="1"/>
          </p:cNvSpPr>
          <p:nvPr>
            <p:ph type="title"/>
          </p:nvPr>
        </p:nvSpPr>
        <p:spPr/>
        <p:txBody>
          <a:bodyPr/>
          <a:lstStyle/>
          <a:p>
            <a:r>
              <a:rPr lang="en-US" dirty="0"/>
              <a:t>Motivational Enhancement Therapy (MET)</a:t>
            </a:r>
          </a:p>
        </p:txBody>
      </p:sp>
      <p:sp>
        <p:nvSpPr>
          <p:cNvPr id="3" name="Content Placeholder 2">
            <a:extLst>
              <a:ext uri="{FF2B5EF4-FFF2-40B4-BE49-F238E27FC236}">
                <a16:creationId xmlns:a16="http://schemas.microsoft.com/office/drawing/2014/main" id="{EBB45493-2927-4F8F-A2B6-EE04FCAA9405}"/>
              </a:ext>
            </a:extLst>
          </p:cNvPr>
          <p:cNvSpPr>
            <a:spLocks noGrp="1"/>
          </p:cNvSpPr>
          <p:nvPr>
            <p:ph idx="1"/>
          </p:nvPr>
        </p:nvSpPr>
        <p:spPr/>
        <p:txBody>
          <a:bodyPr/>
          <a:lstStyle/>
          <a:p>
            <a:r>
              <a:rPr lang="en-US" dirty="0"/>
              <a:t>Motivational interviewing principles</a:t>
            </a:r>
          </a:p>
          <a:p>
            <a:r>
              <a:rPr lang="en-US" dirty="0"/>
              <a:t>Help patient build their own plan for change. </a:t>
            </a:r>
          </a:p>
          <a:p>
            <a:r>
              <a:rPr lang="en-US" dirty="0"/>
              <a:t>Mixed results</a:t>
            </a:r>
          </a:p>
        </p:txBody>
      </p:sp>
      <p:graphicFrame>
        <p:nvGraphicFramePr>
          <p:cNvPr id="4" name="Diagram 3">
            <a:extLst>
              <a:ext uri="{FF2B5EF4-FFF2-40B4-BE49-F238E27FC236}">
                <a16:creationId xmlns:a16="http://schemas.microsoft.com/office/drawing/2014/main" id="{607BB948-34FE-405A-AC25-B3731B59155F}"/>
              </a:ext>
            </a:extLst>
          </p:cNvPr>
          <p:cNvGraphicFramePr/>
          <p:nvPr>
            <p:extLst>
              <p:ext uri="{D42A27DB-BD31-4B8C-83A1-F6EECF244321}">
                <p14:modId xmlns:p14="http://schemas.microsoft.com/office/powerpoint/2010/main" val="2421466780"/>
              </p:ext>
            </p:extLst>
          </p:nvPr>
        </p:nvGraphicFramePr>
        <p:xfrm>
          <a:off x="3316940" y="2554611"/>
          <a:ext cx="6825129" cy="3664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4345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4CCE-3880-45C1-94B7-D393BBD750D1}"/>
              </a:ext>
            </a:extLst>
          </p:cNvPr>
          <p:cNvSpPr>
            <a:spLocks noGrp="1"/>
          </p:cNvSpPr>
          <p:nvPr>
            <p:ph type="title"/>
          </p:nvPr>
        </p:nvSpPr>
        <p:spPr/>
        <p:txBody>
          <a:bodyPr/>
          <a:lstStyle/>
          <a:p>
            <a:r>
              <a:rPr lang="en-US" dirty="0" err="1"/>
              <a:t>Multisystemic</a:t>
            </a:r>
            <a:r>
              <a:rPr lang="en-US" dirty="0"/>
              <a:t> Therapy (MST)</a:t>
            </a:r>
          </a:p>
        </p:txBody>
      </p:sp>
      <p:sp>
        <p:nvSpPr>
          <p:cNvPr id="3" name="Content Placeholder 2">
            <a:extLst>
              <a:ext uri="{FF2B5EF4-FFF2-40B4-BE49-F238E27FC236}">
                <a16:creationId xmlns:a16="http://schemas.microsoft.com/office/drawing/2014/main" id="{26221F1C-EBCC-48F4-8B05-471840D587CB}"/>
              </a:ext>
            </a:extLst>
          </p:cNvPr>
          <p:cNvSpPr>
            <a:spLocks noGrp="1"/>
          </p:cNvSpPr>
          <p:nvPr>
            <p:ph idx="1"/>
          </p:nvPr>
        </p:nvSpPr>
        <p:spPr/>
        <p:txBody>
          <a:bodyPr/>
          <a:lstStyle/>
          <a:p>
            <a:r>
              <a:rPr lang="en-US" sz="2400" dirty="0"/>
              <a:t>Addresses adolescents substance abuse and factors associated with it. </a:t>
            </a:r>
          </a:p>
          <a:p>
            <a:endParaRPr lang="en-US" sz="2400" dirty="0"/>
          </a:p>
          <a:p>
            <a:pPr lvl="1"/>
            <a:r>
              <a:rPr lang="en-US" sz="2400" dirty="0"/>
              <a:t>Family (conflict, parental drug abuse) </a:t>
            </a:r>
          </a:p>
          <a:p>
            <a:pPr lvl="1"/>
            <a:r>
              <a:rPr lang="en-US" sz="2400" dirty="0"/>
              <a:t>Peers (friends who engage in drugs)</a:t>
            </a:r>
          </a:p>
          <a:p>
            <a:pPr lvl="1"/>
            <a:r>
              <a:rPr lang="en-US" sz="2400" dirty="0"/>
              <a:t>Neighborhood (gang subculture) </a:t>
            </a:r>
          </a:p>
          <a:p>
            <a:pPr lvl="1"/>
            <a:r>
              <a:rPr lang="en-US" sz="2400" dirty="0"/>
              <a:t>School (Poor performance, academic help) </a:t>
            </a:r>
          </a:p>
          <a:p>
            <a:pPr marL="457200" lvl="1" indent="0">
              <a:buNone/>
            </a:pPr>
            <a:endParaRPr lang="en-US" dirty="0"/>
          </a:p>
        </p:txBody>
      </p:sp>
    </p:spTree>
    <p:extLst>
      <p:ext uri="{BB962C8B-B14F-4D97-AF65-F5344CB8AC3E}">
        <p14:creationId xmlns:p14="http://schemas.microsoft.com/office/powerpoint/2010/main" val="3240712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E41B83-C09C-4859-AB94-511A2C0BBE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9E05C4E-6F76-43EC-9537-2BA7871BBE0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5" name="Picture 4" descr="A group of people standing next to a person&#10;&#10;Description generated with very high confidence">
            <a:extLst>
              <a:ext uri="{FF2B5EF4-FFF2-40B4-BE49-F238E27FC236}">
                <a16:creationId xmlns:a16="http://schemas.microsoft.com/office/drawing/2014/main" id="{81A1969A-9424-43A8-B848-BA0E10340953}"/>
              </a:ext>
            </a:extLst>
          </p:cNvPr>
          <p:cNvPicPr>
            <a:picLocks noChangeAspect="1"/>
          </p:cNvPicPr>
          <p:nvPr/>
        </p:nvPicPr>
        <p:blipFill rotWithShape="1">
          <a:blip r:embed="rId3"/>
          <a:srcRect l="2070" r="12569" b="1"/>
          <a:stretch/>
        </p:blipFill>
        <p:spPr>
          <a:xfrm>
            <a:off x="5755975" y="1402211"/>
            <a:ext cx="5750225" cy="4816474"/>
          </a:xfrm>
          <a:prstGeom prst="rect">
            <a:avLst/>
          </a:prstGeom>
        </p:spPr>
      </p:pic>
      <p:sp>
        <p:nvSpPr>
          <p:cNvPr id="2" name="Title 1">
            <a:extLst>
              <a:ext uri="{FF2B5EF4-FFF2-40B4-BE49-F238E27FC236}">
                <a16:creationId xmlns:a16="http://schemas.microsoft.com/office/drawing/2014/main" id="{29A54C73-5258-418C-92AB-5A939600DE77}"/>
              </a:ext>
            </a:extLst>
          </p:cNvPr>
          <p:cNvSpPr>
            <a:spLocks noGrp="1"/>
          </p:cNvSpPr>
          <p:nvPr>
            <p:ph type="title"/>
          </p:nvPr>
        </p:nvSpPr>
        <p:spPr>
          <a:xfrm>
            <a:off x="685800" y="302812"/>
            <a:ext cx="3977639" cy="1600200"/>
          </a:xfrm>
        </p:spPr>
        <p:txBody>
          <a:bodyPr anchor="b">
            <a:normAutofit/>
          </a:bodyPr>
          <a:lstStyle/>
          <a:p>
            <a:pPr algn="l"/>
            <a:r>
              <a:rPr lang="en-US" sz="3000" dirty="0"/>
              <a:t>Multidimensional Family Therapy (MDFT)</a:t>
            </a:r>
          </a:p>
        </p:txBody>
      </p:sp>
      <p:sp>
        <p:nvSpPr>
          <p:cNvPr id="3" name="Content Placeholder 2">
            <a:extLst>
              <a:ext uri="{FF2B5EF4-FFF2-40B4-BE49-F238E27FC236}">
                <a16:creationId xmlns:a16="http://schemas.microsoft.com/office/drawing/2014/main" id="{E9A350BB-AC8B-4849-999B-9EBD1DDAC3B4}"/>
              </a:ext>
            </a:extLst>
          </p:cNvPr>
          <p:cNvSpPr>
            <a:spLocks noGrp="1"/>
          </p:cNvSpPr>
          <p:nvPr>
            <p:ph idx="1"/>
          </p:nvPr>
        </p:nvSpPr>
        <p:spPr>
          <a:xfrm>
            <a:off x="685800" y="2205824"/>
            <a:ext cx="4914900" cy="4012861"/>
          </a:xfrm>
        </p:spPr>
        <p:txBody>
          <a:bodyPr>
            <a:normAutofit/>
          </a:bodyPr>
          <a:lstStyle/>
          <a:p>
            <a:r>
              <a:rPr lang="en-US" sz="1600" dirty="0"/>
              <a:t>Ecological mode – Adjusts behavior in network of influences. </a:t>
            </a:r>
          </a:p>
          <a:p>
            <a:r>
              <a:rPr lang="en-US" sz="1600" dirty="0"/>
              <a:t>Therapist work with adolescent on </a:t>
            </a:r>
          </a:p>
          <a:p>
            <a:pPr lvl="1"/>
            <a:r>
              <a:rPr lang="en-US" sz="1600" dirty="0"/>
              <a:t>Decision-making skills/negotiation</a:t>
            </a:r>
          </a:p>
          <a:p>
            <a:pPr lvl="1"/>
            <a:r>
              <a:rPr lang="en-US" sz="1600" dirty="0"/>
              <a:t>Communication skills</a:t>
            </a:r>
          </a:p>
          <a:p>
            <a:pPr lvl="1"/>
            <a:r>
              <a:rPr lang="en-US" sz="1600" dirty="0"/>
              <a:t>How to increase desirable behavior in various settings. </a:t>
            </a:r>
          </a:p>
          <a:p>
            <a:pPr lvl="1"/>
            <a:r>
              <a:rPr lang="en-US" sz="1600" dirty="0"/>
              <a:t>Parallel sessions with family members (parenting style) </a:t>
            </a:r>
          </a:p>
        </p:txBody>
      </p:sp>
    </p:spTree>
    <p:extLst>
      <p:ext uri="{BB962C8B-B14F-4D97-AF65-F5344CB8AC3E}">
        <p14:creationId xmlns:p14="http://schemas.microsoft.com/office/powerpoint/2010/main" val="2208225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8BBC-8BBF-439D-9027-986347BBE819}"/>
              </a:ext>
            </a:extLst>
          </p:cNvPr>
          <p:cNvSpPr>
            <a:spLocks noGrp="1"/>
          </p:cNvSpPr>
          <p:nvPr>
            <p:ph type="title"/>
          </p:nvPr>
        </p:nvSpPr>
        <p:spPr/>
        <p:txBody>
          <a:bodyPr/>
          <a:lstStyle/>
          <a:p>
            <a:r>
              <a:rPr lang="en-US" dirty="0"/>
              <a:t>Family Behavior Therapy (FBT)</a:t>
            </a:r>
          </a:p>
        </p:txBody>
      </p:sp>
      <p:sp>
        <p:nvSpPr>
          <p:cNvPr id="3" name="Content Placeholder 2">
            <a:extLst>
              <a:ext uri="{FF2B5EF4-FFF2-40B4-BE49-F238E27FC236}">
                <a16:creationId xmlns:a16="http://schemas.microsoft.com/office/drawing/2014/main" id="{89781B62-C12B-4B83-A85E-5E3CBD98F41E}"/>
              </a:ext>
            </a:extLst>
          </p:cNvPr>
          <p:cNvSpPr>
            <a:spLocks noGrp="1"/>
          </p:cNvSpPr>
          <p:nvPr>
            <p:ph idx="1"/>
          </p:nvPr>
        </p:nvSpPr>
        <p:spPr/>
        <p:txBody>
          <a:bodyPr/>
          <a:lstStyle/>
          <a:p>
            <a:r>
              <a:rPr lang="en-US" dirty="0"/>
              <a:t>Conduct disorder, depression, family conflict, and unemployment </a:t>
            </a:r>
          </a:p>
          <a:p>
            <a:r>
              <a:rPr lang="en-US" dirty="0"/>
              <a:t>Sessions are performed alongside a SO (parent for adolescent)</a:t>
            </a:r>
          </a:p>
          <a:p>
            <a:r>
              <a:rPr lang="en-US" dirty="0"/>
              <a:t>Contingency management system</a:t>
            </a:r>
          </a:p>
          <a:p>
            <a:r>
              <a:rPr lang="en-US" dirty="0"/>
              <a:t>Patients choose interventions and treatment planning. </a:t>
            </a:r>
          </a:p>
        </p:txBody>
      </p:sp>
    </p:spTree>
    <p:extLst>
      <p:ext uri="{BB962C8B-B14F-4D97-AF65-F5344CB8AC3E}">
        <p14:creationId xmlns:p14="http://schemas.microsoft.com/office/powerpoint/2010/main" val="373067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48F0-DD34-4E23-8FB6-5FB82253E6B9}"/>
              </a:ext>
            </a:extLst>
          </p:cNvPr>
          <p:cNvSpPr>
            <a:spLocks noGrp="1"/>
          </p:cNvSpPr>
          <p:nvPr>
            <p:ph type="title"/>
          </p:nvPr>
        </p:nvSpPr>
        <p:spPr/>
        <p:txBody>
          <a:bodyPr/>
          <a:lstStyle/>
          <a:p>
            <a:r>
              <a:rPr lang="en-US" dirty="0"/>
              <a:t>Thought break</a:t>
            </a:r>
          </a:p>
        </p:txBody>
      </p:sp>
      <p:sp>
        <p:nvSpPr>
          <p:cNvPr id="3" name="Content Placeholder 2">
            <a:extLst>
              <a:ext uri="{FF2B5EF4-FFF2-40B4-BE49-F238E27FC236}">
                <a16:creationId xmlns:a16="http://schemas.microsoft.com/office/drawing/2014/main" id="{72BA9DD9-A3C0-4753-9D59-C43044162BA0}"/>
              </a:ext>
            </a:extLst>
          </p:cNvPr>
          <p:cNvSpPr>
            <a:spLocks noGrp="1"/>
          </p:cNvSpPr>
          <p:nvPr>
            <p:ph idx="1"/>
          </p:nvPr>
        </p:nvSpPr>
        <p:spPr/>
        <p:txBody>
          <a:bodyPr/>
          <a:lstStyle/>
          <a:p>
            <a:endParaRPr lang="en-US" dirty="0"/>
          </a:p>
          <a:p>
            <a:pPr algn="ctr"/>
            <a:r>
              <a:rPr lang="en-US" sz="3200" dirty="0"/>
              <a:t>Legalization and treatment for ALL drugs?</a:t>
            </a:r>
          </a:p>
          <a:p>
            <a:pPr algn="ctr"/>
            <a:r>
              <a:rPr lang="en-US" sz="3200" dirty="0"/>
              <a:t>State-by-state basis? </a:t>
            </a:r>
          </a:p>
          <a:p>
            <a:pPr algn="ctr"/>
            <a:r>
              <a:rPr lang="en-US" sz="3200" dirty="0"/>
              <a:t>Public health crisis which needs federal attention?</a:t>
            </a:r>
          </a:p>
        </p:txBody>
      </p:sp>
    </p:spTree>
    <p:extLst>
      <p:ext uri="{BB962C8B-B14F-4D97-AF65-F5344CB8AC3E}">
        <p14:creationId xmlns:p14="http://schemas.microsoft.com/office/powerpoint/2010/main" val="3322265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4C6C-6F2D-42F6-B429-41A3C0D1A87C}"/>
              </a:ext>
            </a:extLst>
          </p:cNvPr>
          <p:cNvSpPr>
            <a:spLocks noGrp="1"/>
          </p:cNvSpPr>
          <p:nvPr>
            <p:ph type="title"/>
          </p:nvPr>
        </p:nvSpPr>
        <p:spPr/>
        <p:txBody>
          <a:bodyPr/>
          <a:lstStyle/>
          <a:p>
            <a:r>
              <a:rPr lang="en-US" dirty="0"/>
              <a:t>Diagnostic controversies</a:t>
            </a:r>
          </a:p>
        </p:txBody>
      </p:sp>
      <p:sp>
        <p:nvSpPr>
          <p:cNvPr id="3" name="Content Placeholder 2">
            <a:extLst>
              <a:ext uri="{FF2B5EF4-FFF2-40B4-BE49-F238E27FC236}">
                <a16:creationId xmlns:a16="http://schemas.microsoft.com/office/drawing/2014/main" id="{C9A51C98-C8EE-42D5-B9A7-FA70F64511D4}"/>
              </a:ext>
            </a:extLst>
          </p:cNvPr>
          <p:cNvSpPr>
            <a:spLocks noGrp="1"/>
          </p:cNvSpPr>
          <p:nvPr>
            <p:ph idx="1"/>
          </p:nvPr>
        </p:nvSpPr>
        <p:spPr/>
        <p:txBody>
          <a:bodyPr/>
          <a:lstStyle/>
          <a:p>
            <a:r>
              <a:rPr lang="en-US" dirty="0"/>
              <a:t>Combining Alcohol Use and Alcohol Dependence from DSM-IV into a single category. </a:t>
            </a:r>
          </a:p>
          <a:p>
            <a:pPr lvl="1"/>
            <a:r>
              <a:rPr lang="en-US" dirty="0"/>
              <a:t>Critics say the revised criteria could lead to college or underage binge drinkers to be mislabeled as mild alcoholics, a diagnosis the could follow them into their later years.</a:t>
            </a:r>
          </a:p>
          <a:p>
            <a:pPr lvl="1"/>
            <a:r>
              <a:rPr lang="en-US" dirty="0"/>
              <a:t>A beginning drinker who may occasionally binge on the weekends would be classified in the same stage as a end-stage alcoholic. </a:t>
            </a:r>
          </a:p>
        </p:txBody>
      </p:sp>
    </p:spTree>
    <p:extLst>
      <p:ext uri="{BB962C8B-B14F-4D97-AF65-F5344CB8AC3E}">
        <p14:creationId xmlns:p14="http://schemas.microsoft.com/office/powerpoint/2010/main" val="159780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D1429-7417-4493-AB0C-087F00EF5B26}"/>
              </a:ext>
            </a:extLst>
          </p:cNvPr>
          <p:cNvSpPr>
            <a:spLocks noGrp="1"/>
          </p:cNvSpPr>
          <p:nvPr>
            <p:ph idx="1"/>
          </p:nvPr>
        </p:nvSpPr>
        <p:spPr/>
        <p:txBody>
          <a:bodyPr/>
          <a:lstStyle/>
          <a:p>
            <a:r>
              <a:rPr lang="en-US" i="1" dirty="0"/>
              <a:t>Post by Former NIMH Director Thomas </a:t>
            </a:r>
            <a:r>
              <a:rPr lang="en-US" i="1" dirty="0" err="1"/>
              <a:t>Insel</a:t>
            </a:r>
            <a:r>
              <a:rPr lang="en-US" i="1" dirty="0"/>
              <a:t>: Transforming Diagnosis</a:t>
            </a:r>
          </a:p>
          <a:p>
            <a:pPr marL="0" indent="0">
              <a:buNone/>
            </a:pPr>
            <a:r>
              <a:rPr lang="en-US" i="1" dirty="0"/>
              <a:t>“</a:t>
            </a:r>
            <a:r>
              <a:rPr lang="en-US" dirty="0"/>
              <a:t>The weakness is its lack of validity. Unlike our definitions of ischemic heart disease, lymphoma, or AIDS, the DSM diagnoses are based on a consensus about clusters of clinical symptoms, not any objective laboratory measure. In the rest of medicine, this would be equivalent to creating diagnostic systems based on the nature of chest pain or the quality of fever. Indeed, symptom-based diagnosis, once common in other areas of medicine, has been largely replaced in the past half century as we have understood that symptoms alone rarely indicate the best choice of treatment.” (April 29, 2013). </a:t>
            </a:r>
            <a:endParaRPr lang="en-US" i="1" dirty="0"/>
          </a:p>
          <a:p>
            <a:endParaRPr lang="en-US" dirty="0"/>
          </a:p>
        </p:txBody>
      </p:sp>
    </p:spTree>
    <p:extLst>
      <p:ext uri="{BB962C8B-B14F-4D97-AF65-F5344CB8AC3E}">
        <p14:creationId xmlns:p14="http://schemas.microsoft.com/office/powerpoint/2010/main" val="3741062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DF83-6CCD-44C4-8887-E0B5AEF4F535}"/>
              </a:ext>
            </a:extLst>
          </p:cNvPr>
          <p:cNvSpPr>
            <a:spLocks noGrp="1"/>
          </p:cNvSpPr>
          <p:nvPr>
            <p:ph type="title"/>
          </p:nvPr>
        </p:nvSpPr>
        <p:spPr/>
        <p:txBody>
          <a:bodyPr/>
          <a:lstStyle/>
          <a:p>
            <a:r>
              <a:rPr lang="en-US" dirty="0"/>
              <a:t>Article discussion</a:t>
            </a:r>
          </a:p>
        </p:txBody>
      </p:sp>
      <p:sp>
        <p:nvSpPr>
          <p:cNvPr id="3" name="Content Placeholder 2">
            <a:extLst>
              <a:ext uri="{FF2B5EF4-FFF2-40B4-BE49-F238E27FC236}">
                <a16:creationId xmlns:a16="http://schemas.microsoft.com/office/drawing/2014/main" id="{6115D8B4-739A-4673-9354-F6A677D42B75}"/>
              </a:ext>
            </a:extLst>
          </p:cNvPr>
          <p:cNvSpPr>
            <a:spLocks noGrp="1"/>
          </p:cNvSpPr>
          <p:nvPr>
            <p:ph idx="1"/>
          </p:nvPr>
        </p:nvSpPr>
        <p:spPr>
          <a:xfrm>
            <a:off x="685800" y="1885950"/>
            <a:ext cx="10820400" cy="4332735"/>
          </a:xfrm>
        </p:spPr>
        <p:txBody>
          <a:bodyPr/>
          <a:lstStyle/>
          <a:p>
            <a:r>
              <a:rPr lang="en-US" dirty="0"/>
              <a:t>LOTS of changes to DSM 5: could lead to qualitatively new diagnosis</a:t>
            </a:r>
          </a:p>
          <a:p>
            <a:r>
              <a:rPr lang="en-US" dirty="0"/>
              <a:t>Employed population-based twins (genetic influence across diagnostic criteria) </a:t>
            </a:r>
          </a:p>
          <a:p>
            <a:pPr lvl="1"/>
            <a:r>
              <a:rPr lang="en-US" dirty="0"/>
              <a:t>N = 1,910 twins from first collection and 5,544 twins from second collection (56% male)</a:t>
            </a:r>
          </a:p>
          <a:p>
            <a:r>
              <a:rPr lang="en-US" dirty="0"/>
              <a:t>Extensive series of interviews and given both DSM IV and DSM 5 diagnosis</a:t>
            </a:r>
          </a:p>
          <a:p>
            <a:endParaRPr lang="en-US" dirty="0"/>
          </a:p>
          <a:p>
            <a:r>
              <a:rPr lang="en-US" dirty="0"/>
              <a:t>Strengths and Limitations? </a:t>
            </a:r>
          </a:p>
        </p:txBody>
      </p:sp>
    </p:spTree>
    <p:extLst>
      <p:ext uri="{BB962C8B-B14F-4D97-AF65-F5344CB8AC3E}">
        <p14:creationId xmlns:p14="http://schemas.microsoft.com/office/powerpoint/2010/main" val="213039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00D3-2E23-4F25-9706-23935381C897}"/>
              </a:ext>
            </a:extLst>
          </p:cNvPr>
          <p:cNvSpPr>
            <a:spLocks noGrp="1"/>
          </p:cNvSpPr>
          <p:nvPr>
            <p:ph type="title"/>
          </p:nvPr>
        </p:nvSpPr>
        <p:spPr/>
        <p:txBody>
          <a:bodyPr/>
          <a:lstStyle/>
          <a:p>
            <a:r>
              <a:rPr lang="en-US" dirty="0"/>
              <a:t>ARTICLE DISCUSSION</a:t>
            </a:r>
          </a:p>
        </p:txBody>
      </p:sp>
      <p:sp>
        <p:nvSpPr>
          <p:cNvPr id="3" name="Content Placeholder 2">
            <a:extLst>
              <a:ext uri="{FF2B5EF4-FFF2-40B4-BE49-F238E27FC236}">
                <a16:creationId xmlns:a16="http://schemas.microsoft.com/office/drawing/2014/main" id="{5DB32D99-ADC2-474A-8620-BE8B3595DF20}"/>
              </a:ext>
            </a:extLst>
          </p:cNvPr>
          <p:cNvSpPr>
            <a:spLocks noGrp="1"/>
          </p:cNvSpPr>
          <p:nvPr>
            <p:ph idx="1"/>
          </p:nvPr>
        </p:nvSpPr>
        <p:spPr/>
        <p:txBody>
          <a:bodyPr/>
          <a:lstStyle/>
          <a:p>
            <a:r>
              <a:rPr lang="en-US" dirty="0"/>
              <a:t>“The proposed changes will not have a pronounced effect on lifetime prevalence rates, and the exclusion of the LP item is unlikely to reduce the sensitivity or accuracy of a DSM-5 diagnosis.”</a:t>
            </a:r>
          </a:p>
          <a:p>
            <a:r>
              <a:rPr lang="en-US" dirty="0"/>
              <a:t>Age of onset of AUD was older for D5. </a:t>
            </a:r>
          </a:p>
          <a:p>
            <a:r>
              <a:rPr lang="en-US" dirty="0"/>
              <a:t>Higher prevalence of cannabis use disorder. </a:t>
            </a:r>
          </a:p>
          <a:p>
            <a:r>
              <a:rPr lang="en-US" dirty="0"/>
              <a:t>Exclusion of LP factor does NOT affect changes in prevalence, however other studies found it was ‘the most consistent predictor of familial risk.’ </a:t>
            </a:r>
          </a:p>
          <a:p>
            <a:r>
              <a:rPr lang="en-US" dirty="0"/>
              <a:t>Biometric analysis: genetic correlation and heritability of alcohol problems is captured by new diagnosis.  </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7864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E8C8-58F9-449F-AAF0-0522C6B5ABBD}"/>
              </a:ext>
            </a:extLst>
          </p:cNvPr>
          <p:cNvSpPr>
            <a:spLocks noGrp="1"/>
          </p:cNvSpPr>
          <p:nvPr>
            <p:ph type="title"/>
          </p:nvPr>
        </p:nvSpPr>
        <p:spPr/>
        <p:txBody>
          <a:bodyPr/>
          <a:lstStyle/>
          <a:p>
            <a:r>
              <a:rPr lang="en-US" dirty="0"/>
              <a:t>misconceptions</a:t>
            </a:r>
          </a:p>
        </p:txBody>
      </p:sp>
      <p:sp>
        <p:nvSpPr>
          <p:cNvPr id="3" name="Content Placeholder 2">
            <a:extLst>
              <a:ext uri="{FF2B5EF4-FFF2-40B4-BE49-F238E27FC236}">
                <a16:creationId xmlns:a16="http://schemas.microsoft.com/office/drawing/2014/main" id="{69618415-10F1-4DB8-B772-0D014A21E5DC}"/>
              </a:ext>
            </a:extLst>
          </p:cNvPr>
          <p:cNvSpPr>
            <a:spLocks noGrp="1"/>
          </p:cNvSpPr>
          <p:nvPr>
            <p:ph idx="1"/>
          </p:nvPr>
        </p:nvSpPr>
        <p:spPr/>
        <p:txBody>
          <a:bodyPr/>
          <a:lstStyle/>
          <a:p>
            <a:r>
              <a:rPr lang="en-US" dirty="0"/>
              <a:t>Jail time and punishment does NOT work in treating addiction. </a:t>
            </a:r>
          </a:p>
          <a:p>
            <a:pPr lvl="1"/>
            <a:r>
              <a:rPr lang="en-US" dirty="0"/>
              <a:t>Neither do Zero Tolerance Policies in schools </a:t>
            </a:r>
          </a:p>
          <a:p>
            <a:r>
              <a:rPr lang="en-US" dirty="0"/>
              <a:t>79% of people who spent time in prison were rearrested within five years. (State of Connecticut Department Correction)</a:t>
            </a:r>
          </a:p>
          <a:p>
            <a:r>
              <a:rPr lang="en-US" dirty="0"/>
              <a:t>Drug courts; intensive treatment, held accountable by Judge for not meeting obligations (hearing sentences, drug tests and reviews), rewards for doing well. </a:t>
            </a:r>
          </a:p>
          <a:p>
            <a:pPr lvl="1"/>
            <a:r>
              <a:rPr lang="en-US" dirty="0"/>
              <a:t>Low recidivism;  felony re-arrest rate dropped from 40% to 12% in one county (L. Truitt, et al., 2002) </a:t>
            </a:r>
          </a:p>
        </p:txBody>
      </p:sp>
    </p:spTree>
    <p:extLst>
      <p:ext uri="{BB962C8B-B14F-4D97-AF65-F5344CB8AC3E}">
        <p14:creationId xmlns:p14="http://schemas.microsoft.com/office/powerpoint/2010/main" val="32120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ign posing for the camera&#10;&#10;Description generated with high confidence">
            <a:extLst>
              <a:ext uri="{FF2B5EF4-FFF2-40B4-BE49-F238E27FC236}">
                <a16:creationId xmlns:a16="http://schemas.microsoft.com/office/drawing/2014/main" id="{8E7DFC86-D163-4ABA-A42B-589A09CB782A}"/>
              </a:ext>
            </a:extLst>
          </p:cNvPr>
          <p:cNvPicPr>
            <a:picLocks noChangeAspect="1"/>
          </p:cNvPicPr>
          <p:nvPr/>
        </p:nvPicPr>
        <p:blipFill rotWithShape="1">
          <a:blip r:embed="rId2"/>
          <a:srcRect l="4448" r="449" b="2"/>
          <a:stretch/>
        </p:blipFill>
        <p:spPr>
          <a:xfrm>
            <a:off x="6985000" y="2501159"/>
            <a:ext cx="4521200" cy="3410926"/>
          </a:xfrm>
          <a:prstGeom prst="rect">
            <a:avLst/>
          </a:prstGeom>
        </p:spPr>
      </p:pic>
      <p:sp>
        <p:nvSpPr>
          <p:cNvPr id="2" name="Title 1">
            <a:extLst>
              <a:ext uri="{FF2B5EF4-FFF2-40B4-BE49-F238E27FC236}">
                <a16:creationId xmlns:a16="http://schemas.microsoft.com/office/drawing/2014/main" id="{17861C0E-0CEF-4371-B3F4-F2A380B955A0}"/>
              </a:ext>
            </a:extLst>
          </p:cNvPr>
          <p:cNvSpPr>
            <a:spLocks noGrp="1"/>
          </p:cNvSpPr>
          <p:nvPr>
            <p:ph type="title"/>
          </p:nvPr>
        </p:nvSpPr>
        <p:spPr>
          <a:xfrm>
            <a:off x="2895600" y="764373"/>
            <a:ext cx="8610600" cy="1293028"/>
          </a:xfrm>
        </p:spPr>
        <p:txBody>
          <a:bodyPr>
            <a:normAutofit/>
          </a:bodyPr>
          <a:lstStyle/>
          <a:p>
            <a:r>
              <a:rPr lang="en-US" dirty="0"/>
              <a:t>Rapid detox</a:t>
            </a:r>
          </a:p>
        </p:txBody>
      </p:sp>
      <p:sp>
        <p:nvSpPr>
          <p:cNvPr id="3" name="Content Placeholder 2">
            <a:extLst>
              <a:ext uri="{FF2B5EF4-FFF2-40B4-BE49-F238E27FC236}">
                <a16:creationId xmlns:a16="http://schemas.microsoft.com/office/drawing/2014/main" id="{C183AD4B-829C-4614-8270-885250ADECB2}"/>
              </a:ext>
            </a:extLst>
          </p:cNvPr>
          <p:cNvSpPr>
            <a:spLocks noGrp="1"/>
          </p:cNvSpPr>
          <p:nvPr>
            <p:ph idx="1"/>
          </p:nvPr>
        </p:nvSpPr>
        <p:spPr>
          <a:xfrm>
            <a:off x="677333" y="2194560"/>
            <a:ext cx="5816600" cy="4024125"/>
          </a:xfrm>
        </p:spPr>
        <p:txBody>
          <a:bodyPr>
            <a:normAutofit/>
          </a:bodyPr>
          <a:lstStyle/>
          <a:p>
            <a:r>
              <a:rPr lang="en-US" dirty="0"/>
              <a:t>Sedation/chemically induced withdrawal</a:t>
            </a:r>
          </a:p>
          <a:p>
            <a:r>
              <a:rPr lang="en-US" dirty="0"/>
              <a:t>Weekend ‘cure’ and return to normal life; bogus. </a:t>
            </a:r>
          </a:p>
          <a:p>
            <a:r>
              <a:rPr lang="en-US" dirty="0"/>
              <a:t>Organ cleansing; remove ‘toxin’ drug chemicals. </a:t>
            </a:r>
          </a:p>
          <a:p>
            <a:r>
              <a:rPr lang="en-US" dirty="0"/>
              <a:t>Hypnosis; NO quick fixes</a:t>
            </a:r>
          </a:p>
          <a:p>
            <a:r>
              <a:rPr lang="en-US" dirty="0"/>
              <a:t>No conclusive results on treatment effectiveness. </a:t>
            </a:r>
          </a:p>
        </p:txBody>
      </p:sp>
    </p:spTree>
    <p:extLst>
      <p:ext uri="{BB962C8B-B14F-4D97-AF65-F5344CB8AC3E}">
        <p14:creationId xmlns:p14="http://schemas.microsoft.com/office/powerpoint/2010/main" val="24101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ED81-E960-4FF7-A091-7442A69AE02E}"/>
              </a:ext>
            </a:extLst>
          </p:cNvPr>
          <p:cNvSpPr>
            <a:spLocks noGrp="1"/>
          </p:cNvSpPr>
          <p:nvPr>
            <p:ph type="title"/>
          </p:nvPr>
        </p:nvSpPr>
        <p:spPr>
          <a:xfrm>
            <a:off x="2895600" y="764373"/>
            <a:ext cx="8610600" cy="835827"/>
          </a:xfrm>
        </p:spPr>
        <p:txBody>
          <a:bodyPr/>
          <a:lstStyle/>
          <a:p>
            <a:r>
              <a:rPr lang="en-US" dirty="0"/>
              <a:t>My beliefs</a:t>
            </a:r>
          </a:p>
        </p:txBody>
      </p:sp>
      <p:sp>
        <p:nvSpPr>
          <p:cNvPr id="3" name="Content Placeholder 2">
            <a:extLst>
              <a:ext uri="{FF2B5EF4-FFF2-40B4-BE49-F238E27FC236}">
                <a16:creationId xmlns:a16="http://schemas.microsoft.com/office/drawing/2014/main" id="{E1DE1843-ED88-4C25-97FE-1BF143829C71}"/>
              </a:ext>
            </a:extLst>
          </p:cNvPr>
          <p:cNvSpPr>
            <a:spLocks noGrp="1"/>
          </p:cNvSpPr>
          <p:nvPr>
            <p:ph idx="1"/>
          </p:nvPr>
        </p:nvSpPr>
        <p:spPr>
          <a:xfrm>
            <a:off x="685800" y="2194560"/>
            <a:ext cx="10820400" cy="4225290"/>
          </a:xfrm>
        </p:spPr>
        <p:txBody>
          <a:bodyPr>
            <a:normAutofit/>
          </a:bodyPr>
          <a:lstStyle/>
          <a:p>
            <a:r>
              <a:rPr lang="en-US" dirty="0"/>
              <a:t>“Except for pharmaceutical poison, there are essentially only two drugs that Western civilization tolerates: Caffeine from Monday to Friday to energize you enough to make you a productive member of society, and alcohol from Friday to Monday to keep you too stupid to figure out the prison that you are living in.” </a:t>
            </a:r>
          </a:p>
          <a:p>
            <a:pPr marL="0" indent="0">
              <a:buNone/>
            </a:pPr>
            <a:r>
              <a:rPr lang="en-US" b="1" dirty="0"/>
              <a:t>								- Bill Hicks</a:t>
            </a:r>
          </a:p>
          <a:p>
            <a:endParaRPr lang="en-US" b="1" dirty="0"/>
          </a:p>
          <a:p>
            <a:r>
              <a:rPr lang="en-US" b="1" dirty="0"/>
              <a:t>Empathy, understanding, help &gt; Punishment, abuse, incarceration </a:t>
            </a:r>
          </a:p>
          <a:p>
            <a:endParaRPr lang="en-US" b="1" dirty="0"/>
          </a:p>
          <a:p>
            <a:r>
              <a:rPr lang="en-US" dirty="0"/>
              <a:t>What defines </a:t>
            </a:r>
            <a:r>
              <a:rPr lang="en-US" b="1" dirty="0"/>
              <a:t>addiction?</a:t>
            </a:r>
          </a:p>
          <a:p>
            <a:pPr lvl="1"/>
            <a:r>
              <a:rPr lang="en-US" dirty="0"/>
              <a:t>https://www.maps.org/resources/papers</a:t>
            </a:r>
          </a:p>
          <a:p>
            <a:endParaRPr lang="en-US" b="1" dirty="0"/>
          </a:p>
          <a:p>
            <a:pPr marL="0" indent="0">
              <a:buNone/>
            </a:pPr>
            <a:endParaRPr lang="en-US" b="1" dirty="0"/>
          </a:p>
          <a:p>
            <a:endParaRPr lang="en-US" b="1" dirty="0"/>
          </a:p>
          <a:p>
            <a:endParaRPr lang="en-US" b="1" dirty="0"/>
          </a:p>
          <a:p>
            <a:pPr marL="0" indent="0">
              <a:buNone/>
            </a:pPr>
            <a:endParaRPr lang="en-US" dirty="0"/>
          </a:p>
        </p:txBody>
      </p:sp>
    </p:spTree>
    <p:extLst>
      <p:ext uri="{BB962C8B-B14F-4D97-AF65-F5344CB8AC3E}">
        <p14:creationId xmlns:p14="http://schemas.microsoft.com/office/powerpoint/2010/main" val="65322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80B5-DF8F-4F03-8BF4-C6455D8D01FD}"/>
              </a:ext>
            </a:extLst>
          </p:cNvPr>
          <p:cNvSpPr>
            <a:spLocks noGrp="1"/>
          </p:cNvSpPr>
          <p:nvPr>
            <p:ph type="title"/>
          </p:nvPr>
        </p:nvSpPr>
        <p:spPr/>
        <p:txBody>
          <a:bodyPr/>
          <a:lstStyle/>
          <a:p>
            <a:r>
              <a:rPr lang="en-US" dirty="0"/>
              <a:t>History of the </a:t>
            </a:r>
            <a:r>
              <a:rPr lang="en-US" dirty="0" err="1"/>
              <a:t>DSm</a:t>
            </a:r>
            <a:endParaRPr lang="en-US" dirty="0"/>
          </a:p>
        </p:txBody>
      </p:sp>
      <p:sp>
        <p:nvSpPr>
          <p:cNvPr id="3" name="Content Placeholder 2">
            <a:extLst>
              <a:ext uri="{FF2B5EF4-FFF2-40B4-BE49-F238E27FC236}">
                <a16:creationId xmlns:a16="http://schemas.microsoft.com/office/drawing/2014/main" id="{6F804C4C-A797-4A82-AB65-BCEE11EB2C9C}"/>
              </a:ext>
            </a:extLst>
          </p:cNvPr>
          <p:cNvSpPr>
            <a:spLocks noGrp="1"/>
          </p:cNvSpPr>
          <p:nvPr>
            <p:ph idx="1"/>
          </p:nvPr>
        </p:nvSpPr>
        <p:spPr>
          <a:xfrm>
            <a:off x="685800" y="2057402"/>
            <a:ext cx="10820400" cy="4161284"/>
          </a:xfrm>
        </p:spPr>
        <p:txBody>
          <a:bodyPr>
            <a:normAutofit/>
          </a:bodyPr>
          <a:lstStyle/>
          <a:p>
            <a:r>
              <a:rPr lang="en-US" dirty="0"/>
              <a:t>First DSM (1952) conceptualized ‘substance use disorder’ (alcoholism and drug addiction were in a single category) as arising from a personality disorder. </a:t>
            </a:r>
          </a:p>
          <a:p>
            <a:pPr lvl="1"/>
            <a:r>
              <a:rPr lang="en-US" dirty="0"/>
              <a:t>New York State Inebriate Asylum (1864). </a:t>
            </a:r>
          </a:p>
          <a:p>
            <a:pPr lvl="1"/>
            <a:r>
              <a:rPr lang="en-US" dirty="0"/>
              <a:t>WHO and AMA (1965).</a:t>
            </a:r>
          </a:p>
          <a:p>
            <a:endParaRPr lang="en-US" dirty="0"/>
          </a:p>
          <a:p>
            <a:r>
              <a:rPr lang="en-US" sz="2400" dirty="0"/>
              <a:t>DSM II (1968) encouraged separate classifications for alcohol and drug addiction; three classifications for alcoholism. </a:t>
            </a:r>
          </a:p>
          <a:p>
            <a:pPr marL="0" indent="0">
              <a:buNone/>
            </a:pPr>
            <a:endParaRPr lang="en-US" dirty="0"/>
          </a:p>
          <a:p>
            <a:pPr marL="457200" lvl="1" indent="0">
              <a:buNone/>
            </a:pPr>
            <a:endParaRPr lang="en-US" dirty="0"/>
          </a:p>
        </p:txBody>
      </p:sp>
    </p:spTree>
    <p:extLst>
      <p:ext uri="{BB962C8B-B14F-4D97-AF65-F5344CB8AC3E}">
        <p14:creationId xmlns:p14="http://schemas.microsoft.com/office/powerpoint/2010/main" val="17472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8731-A9FA-421F-A2D4-87243F615148}"/>
              </a:ext>
            </a:extLst>
          </p:cNvPr>
          <p:cNvSpPr>
            <a:spLocks noGrp="1"/>
          </p:cNvSpPr>
          <p:nvPr>
            <p:ph type="title"/>
          </p:nvPr>
        </p:nvSpPr>
        <p:spPr/>
        <p:txBody>
          <a:bodyPr/>
          <a:lstStyle/>
          <a:p>
            <a:r>
              <a:rPr lang="en-US" dirty="0"/>
              <a:t>History of the </a:t>
            </a:r>
            <a:r>
              <a:rPr lang="en-US" dirty="0" err="1"/>
              <a:t>DSm</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E72AEB54-5D4E-4FB6-B33C-F88227012624}"/>
              </a:ext>
            </a:extLst>
          </p:cNvPr>
          <p:cNvSpPr>
            <a:spLocks noGrp="1"/>
          </p:cNvSpPr>
          <p:nvPr>
            <p:ph idx="1"/>
          </p:nvPr>
        </p:nvSpPr>
        <p:spPr/>
        <p:txBody>
          <a:bodyPr/>
          <a:lstStyle/>
          <a:p>
            <a:r>
              <a:rPr lang="en-US" dirty="0"/>
              <a:t>Starting in DSM-III (1980), the categories of Substance Abuse and Substance Dependence were adopted, use of diagnostic criteria and separated SUD (substance use disorder) apart from other mental health disorders. </a:t>
            </a:r>
          </a:p>
          <a:p>
            <a:endParaRPr lang="en-US" sz="2400" dirty="0"/>
          </a:p>
          <a:p>
            <a:endParaRPr lang="en-US" sz="2400" dirty="0"/>
          </a:p>
          <a:p>
            <a:r>
              <a:rPr lang="en-US" sz="2400" dirty="0"/>
              <a:t>DSM-IV (1994) clarified distinctions between substance dependence and physiological dependence (“with” and “without physiological dependence”)</a:t>
            </a:r>
          </a:p>
        </p:txBody>
      </p:sp>
    </p:spTree>
    <p:extLst>
      <p:ext uri="{BB962C8B-B14F-4D97-AF65-F5344CB8AC3E}">
        <p14:creationId xmlns:p14="http://schemas.microsoft.com/office/powerpoint/2010/main" val="24624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131D-3FCC-4856-9FD8-073D5E0ACC8F}"/>
              </a:ext>
            </a:extLst>
          </p:cNvPr>
          <p:cNvSpPr>
            <a:spLocks noGrp="1"/>
          </p:cNvSpPr>
          <p:nvPr>
            <p:ph type="title"/>
          </p:nvPr>
        </p:nvSpPr>
        <p:spPr>
          <a:xfrm>
            <a:off x="2895600" y="764373"/>
            <a:ext cx="8610600" cy="1293028"/>
          </a:xfrm>
        </p:spPr>
        <p:txBody>
          <a:bodyPr/>
          <a:lstStyle/>
          <a:p>
            <a:r>
              <a:rPr lang="en-US" dirty="0"/>
              <a:t>Current classification</a:t>
            </a:r>
          </a:p>
        </p:txBody>
      </p:sp>
      <p:sp>
        <p:nvSpPr>
          <p:cNvPr id="3" name="Content Placeholder 2">
            <a:extLst>
              <a:ext uri="{FF2B5EF4-FFF2-40B4-BE49-F238E27FC236}">
                <a16:creationId xmlns:a16="http://schemas.microsoft.com/office/drawing/2014/main" id="{4815B559-1344-4D86-A7CE-AD0145AAE01F}"/>
              </a:ext>
            </a:extLst>
          </p:cNvPr>
          <p:cNvSpPr>
            <a:spLocks noGrp="1"/>
          </p:cNvSpPr>
          <p:nvPr>
            <p:ph idx="1"/>
          </p:nvPr>
        </p:nvSpPr>
        <p:spPr>
          <a:xfrm>
            <a:off x="685800" y="2194560"/>
            <a:ext cx="10820400" cy="4024125"/>
          </a:xfrm>
        </p:spPr>
        <p:txBody>
          <a:bodyPr/>
          <a:lstStyle/>
          <a:p>
            <a:r>
              <a:rPr lang="en-US" dirty="0"/>
              <a:t>DSM-V (2013) measures severity on a scale: mild (2-3 symptoms), moderate (4-5 symptoms) and severe (6 or more symptoms). </a:t>
            </a:r>
          </a:p>
          <a:p>
            <a:pPr lvl="1"/>
            <a:r>
              <a:rPr lang="en-US" dirty="0"/>
              <a:t>Removal of substance abuse and dependence </a:t>
            </a:r>
          </a:p>
          <a:p>
            <a:pPr lvl="1"/>
            <a:r>
              <a:rPr lang="en-US" dirty="0"/>
              <a:t>Removal of </a:t>
            </a:r>
            <a:r>
              <a:rPr lang="en-US" i="1" dirty="0"/>
              <a:t>legal problems </a:t>
            </a:r>
            <a:r>
              <a:rPr lang="en-US" dirty="0"/>
              <a:t>criterion (poor fit with other criteria) and term ‘addiction’ due to negative connotation. </a:t>
            </a:r>
          </a:p>
          <a:p>
            <a:pPr lvl="1"/>
            <a:r>
              <a:rPr lang="en-US" dirty="0"/>
              <a:t>Addition of ‘craving’ criterion</a:t>
            </a:r>
          </a:p>
        </p:txBody>
      </p:sp>
    </p:spTree>
    <p:extLst>
      <p:ext uri="{BB962C8B-B14F-4D97-AF65-F5344CB8AC3E}">
        <p14:creationId xmlns:p14="http://schemas.microsoft.com/office/powerpoint/2010/main" val="36522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10;&#10;Description generated with high confidence">
            <a:extLst>
              <a:ext uri="{FF2B5EF4-FFF2-40B4-BE49-F238E27FC236}">
                <a16:creationId xmlns:a16="http://schemas.microsoft.com/office/drawing/2014/main" id="{D8B2B2FA-FC07-4A34-9AEA-B9458453BE71}"/>
              </a:ext>
            </a:extLst>
          </p:cNvPr>
          <p:cNvPicPr>
            <a:picLocks noChangeAspect="1"/>
          </p:cNvPicPr>
          <p:nvPr/>
        </p:nvPicPr>
        <p:blipFill rotWithShape="1">
          <a:blip r:embed="rId3">
            <a:alphaModFix amt="30000"/>
            <a:extLst/>
          </a:blip>
          <a:srcRect t="12769" b="2961"/>
          <a:stretch/>
        </p:blipFill>
        <p:spPr>
          <a:xfrm>
            <a:off x="20" y="10"/>
            <a:ext cx="12191980" cy="6857990"/>
          </a:xfrm>
          <a:prstGeom prst="rect">
            <a:avLst/>
          </a:prstGeom>
        </p:spPr>
      </p:pic>
      <p:sp>
        <p:nvSpPr>
          <p:cNvPr id="2" name="Title 1">
            <a:extLst>
              <a:ext uri="{FF2B5EF4-FFF2-40B4-BE49-F238E27FC236}">
                <a16:creationId xmlns:a16="http://schemas.microsoft.com/office/drawing/2014/main" id="{D0760BE4-7336-4449-A991-1771FBC55175}"/>
              </a:ext>
            </a:extLst>
          </p:cNvPr>
          <p:cNvSpPr>
            <a:spLocks noGrp="1"/>
          </p:cNvSpPr>
          <p:nvPr>
            <p:ph type="title"/>
          </p:nvPr>
        </p:nvSpPr>
        <p:spPr>
          <a:xfrm>
            <a:off x="2895600" y="764373"/>
            <a:ext cx="8610600" cy="1293028"/>
          </a:xfrm>
        </p:spPr>
        <p:txBody>
          <a:bodyPr>
            <a:normAutofit/>
          </a:bodyPr>
          <a:lstStyle/>
          <a:p>
            <a:r>
              <a:rPr lang="en-US" dirty="0"/>
              <a:t>Classification</a:t>
            </a:r>
          </a:p>
        </p:txBody>
      </p:sp>
      <p:sp>
        <p:nvSpPr>
          <p:cNvPr id="3" name="Content Placeholder 2">
            <a:extLst>
              <a:ext uri="{FF2B5EF4-FFF2-40B4-BE49-F238E27FC236}">
                <a16:creationId xmlns:a16="http://schemas.microsoft.com/office/drawing/2014/main" id="{411DA20E-7F31-4FC2-AFF9-2A9EE08AE3E7}"/>
              </a:ext>
            </a:extLst>
          </p:cNvPr>
          <p:cNvSpPr>
            <a:spLocks noGrp="1"/>
          </p:cNvSpPr>
          <p:nvPr>
            <p:ph idx="1"/>
          </p:nvPr>
        </p:nvSpPr>
        <p:spPr>
          <a:xfrm>
            <a:off x="685800" y="2194560"/>
            <a:ext cx="10820400" cy="4024125"/>
          </a:xfrm>
        </p:spPr>
        <p:txBody>
          <a:bodyPr>
            <a:normAutofit/>
          </a:bodyPr>
          <a:lstStyle/>
          <a:p>
            <a:r>
              <a:rPr lang="en-US" dirty="0"/>
              <a:t>10 separate classes of drugs: alcohol;</a:t>
            </a:r>
          </a:p>
          <a:p>
            <a:pPr lvl="1"/>
            <a:r>
              <a:rPr lang="en-US" dirty="0"/>
              <a:t>caffeine; cannabis; hallucinogens (with separate categories for phencyclidine [or similarly acting </a:t>
            </a:r>
            <a:r>
              <a:rPr lang="en-US" dirty="0" err="1"/>
              <a:t>arylcyclohexylamines</a:t>
            </a:r>
            <a:r>
              <a:rPr lang="en-US" dirty="0"/>
              <a:t>] and other hallucinogens); inhalants; opioids;</a:t>
            </a:r>
          </a:p>
          <a:p>
            <a:pPr lvl="1"/>
            <a:r>
              <a:rPr lang="en-US" dirty="0"/>
              <a:t>sedatives, hypnotics, and anxiolytics; stimulants (amphetamine-type substances, cocaine,</a:t>
            </a:r>
          </a:p>
          <a:p>
            <a:pPr lvl="1"/>
            <a:r>
              <a:rPr lang="en-US" dirty="0"/>
              <a:t>and other stimulants); tobacco; and other (or unknown) substances. drugs of abuse directly activate the reward pathways. </a:t>
            </a:r>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155846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8969-6CDF-49B5-80A6-C2F2C8D59543}"/>
              </a:ext>
            </a:extLst>
          </p:cNvPr>
          <p:cNvSpPr>
            <a:spLocks noGrp="1"/>
          </p:cNvSpPr>
          <p:nvPr>
            <p:ph type="title"/>
          </p:nvPr>
        </p:nvSpPr>
        <p:spPr>
          <a:xfrm>
            <a:off x="2895600" y="764373"/>
            <a:ext cx="8610600" cy="1293028"/>
          </a:xfrm>
        </p:spPr>
        <p:txBody>
          <a:bodyPr/>
          <a:lstStyle/>
          <a:p>
            <a:r>
              <a:rPr lang="en-US" dirty="0"/>
              <a:t>Controlled substance act</a:t>
            </a:r>
          </a:p>
        </p:txBody>
      </p:sp>
      <p:sp>
        <p:nvSpPr>
          <p:cNvPr id="3" name="Content Placeholder 2">
            <a:extLst>
              <a:ext uri="{FF2B5EF4-FFF2-40B4-BE49-F238E27FC236}">
                <a16:creationId xmlns:a16="http://schemas.microsoft.com/office/drawing/2014/main" id="{888AB2F8-A107-46C3-AAD1-1F57C0F1BCA7}"/>
              </a:ext>
            </a:extLst>
          </p:cNvPr>
          <p:cNvSpPr>
            <a:spLocks noGrp="1"/>
          </p:cNvSpPr>
          <p:nvPr>
            <p:ph idx="1"/>
          </p:nvPr>
        </p:nvSpPr>
        <p:spPr>
          <a:xfrm>
            <a:off x="685800" y="1905000"/>
            <a:ext cx="10820400" cy="4629150"/>
          </a:xfrm>
        </p:spPr>
        <p:txBody>
          <a:bodyPr>
            <a:normAutofit lnSpcReduction="10000"/>
          </a:bodyPr>
          <a:lstStyle/>
          <a:p>
            <a:r>
              <a:rPr lang="en-US" dirty="0"/>
              <a:t>Schedule 1: Lack of accepted safety for use, and high potential for abuse.</a:t>
            </a:r>
          </a:p>
          <a:p>
            <a:endParaRPr lang="en-US" dirty="0"/>
          </a:p>
          <a:p>
            <a:r>
              <a:rPr lang="en-US" dirty="0"/>
              <a:t>Schedule II: High potential for abuse with severe psychological/physical dependence. </a:t>
            </a:r>
          </a:p>
          <a:p>
            <a:endParaRPr lang="en-US" dirty="0"/>
          </a:p>
          <a:p>
            <a:r>
              <a:rPr lang="en-US" dirty="0"/>
              <a:t>Schedule III: Lower potential for abuse than 1 and 2, with moderate or low dependence. </a:t>
            </a:r>
          </a:p>
          <a:p>
            <a:endParaRPr lang="en-US" dirty="0"/>
          </a:p>
          <a:p>
            <a:r>
              <a:rPr lang="en-US" dirty="0"/>
              <a:t>Schedule IV: Low potential for abuse (relative to 3)</a:t>
            </a:r>
          </a:p>
          <a:p>
            <a:endParaRPr lang="en-US" dirty="0"/>
          </a:p>
          <a:p>
            <a:r>
              <a:rPr lang="en-US" dirty="0"/>
              <a:t>Schedule V: Lowest potential for abuse. (used for antitussive, antidiarrheal and analgesic purposes) </a:t>
            </a:r>
          </a:p>
          <a:p>
            <a:endParaRPr lang="en-US" dirty="0"/>
          </a:p>
          <a:p>
            <a:endParaRPr lang="en-US" dirty="0"/>
          </a:p>
        </p:txBody>
      </p:sp>
    </p:spTree>
    <p:extLst>
      <p:ext uri="{BB962C8B-B14F-4D97-AF65-F5344CB8AC3E}">
        <p14:creationId xmlns:p14="http://schemas.microsoft.com/office/powerpoint/2010/main" val="174196021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21805</TotalTime>
  <Words>5308</Words>
  <Application>Microsoft Office PowerPoint</Application>
  <PresentationFormat>Widescreen</PresentationFormat>
  <Paragraphs>405</Paragraphs>
  <Slides>46</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Century Gothic</vt:lpstr>
      <vt:lpstr>Vapor Trail</vt:lpstr>
      <vt:lpstr>Substance use disorder </vt:lpstr>
      <vt:lpstr>History</vt:lpstr>
      <vt:lpstr>Societal influence</vt:lpstr>
      <vt:lpstr>Thought break</vt:lpstr>
      <vt:lpstr>History of the DSm</vt:lpstr>
      <vt:lpstr>History of the DSm (cont)</vt:lpstr>
      <vt:lpstr>Current classification</vt:lpstr>
      <vt:lpstr>Classification</vt:lpstr>
      <vt:lpstr>Controlled substance act</vt:lpstr>
      <vt:lpstr>GUESS THAT SYMPTOM (Or Film/tv show)!</vt:lpstr>
      <vt:lpstr>Diagnostic considerations</vt:lpstr>
      <vt:lpstr>Impaired control</vt:lpstr>
      <vt:lpstr>Social Impairment</vt:lpstr>
      <vt:lpstr>Risky Use</vt:lpstr>
      <vt:lpstr>Pharmacological criteria </vt:lpstr>
      <vt:lpstr>Developmental course</vt:lpstr>
      <vt:lpstr>Developmental course</vt:lpstr>
      <vt:lpstr>Developmental course</vt:lpstr>
      <vt:lpstr>Life Course</vt:lpstr>
      <vt:lpstr>Thought break </vt:lpstr>
      <vt:lpstr>Risk factors</vt:lpstr>
      <vt:lpstr>Prevalence</vt:lpstr>
      <vt:lpstr>Co-morbidity</vt:lpstr>
      <vt:lpstr>Disorders to rule out</vt:lpstr>
      <vt:lpstr>Disorders to rule out (cont)</vt:lpstr>
      <vt:lpstr>Assessment</vt:lpstr>
      <vt:lpstr>PowerPoint Presentation</vt:lpstr>
      <vt:lpstr>Withdrawal</vt:lpstr>
      <vt:lpstr>Maintenance</vt:lpstr>
      <vt:lpstr>Therapeutic community</vt:lpstr>
      <vt:lpstr>Life goes on</vt:lpstr>
      <vt:lpstr>Education for adolescents </vt:lpstr>
      <vt:lpstr>Evidence-based treatment</vt:lpstr>
      <vt:lpstr>contingency management (CM)</vt:lpstr>
      <vt:lpstr>Community Reinforcement Approach (CRA)</vt:lpstr>
      <vt:lpstr>Motivational Enhancement Therapy (MET)</vt:lpstr>
      <vt:lpstr>Multisystemic Therapy (MST)</vt:lpstr>
      <vt:lpstr>Multidimensional Family Therapy (MDFT)</vt:lpstr>
      <vt:lpstr>Family Behavior Therapy (FBT)</vt:lpstr>
      <vt:lpstr>Diagnostic controversies</vt:lpstr>
      <vt:lpstr>PowerPoint Presentation</vt:lpstr>
      <vt:lpstr>Article discussion</vt:lpstr>
      <vt:lpstr>ARTICLE DISCUSSION</vt:lpstr>
      <vt:lpstr>misconceptions</vt:lpstr>
      <vt:lpstr>Rapid detox</vt:lpstr>
      <vt:lpstr>My beliefs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use disorder</dc:title>
  <dc:creator>syed rizvi</dc:creator>
  <cp:lastModifiedBy>syed rizvi</cp:lastModifiedBy>
  <cp:revision>87</cp:revision>
  <dcterms:created xsi:type="dcterms:W3CDTF">2018-02-03T20:46:57Z</dcterms:created>
  <dcterms:modified xsi:type="dcterms:W3CDTF">2018-02-28T18:28:51Z</dcterms:modified>
</cp:coreProperties>
</file>