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Merriweather" pitchFamily="2" charset="77"/>
      <p:regular r:id="rId36"/>
      <p:bold r:id="rId37"/>
      <p:italic r:id="rId38"/>
      <p:boldItalic r:id="rId39"/>
    </p:embeddedFont>
    <p:embeddedFont>
      <p:font typeface="Proxima Nova" panose="02000506030000020004" pitchFamily="2" charset="0"/>
      <p:regular r:id="rId40"/>
      <p:bold r:id="rId41"/>
      <p:italic r:id="rId42"/>
      <p:boldItalic r:id="rId43"/>
    </p:embeddedFont>
    <p:embeddedFont>
      <p:font typeface="Roboto"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94662"/>
  </p:normalViewPr>
  <p:slideViewPr>
    <p:cSldViewPr snapToGrid="0">
      <p:cViewPr varScale="1">
        <p:scale>
          <a:sx n="84" d="100"/>
          <a:sy n="84" d="100"/>
        </p:scale>
        <p:origin x="184" y="11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da.gov/drugs/postmarket-drug-safety-information-patients-and-providers/suicidality-children-and-adolescents-being-treated-antidepressant-medication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academic.oup.com/nutritionreviews/article/77/8/557/5499264"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3rdwavetherapy.com/about/what-is-third-wave-cognitive-behavioral-therapy/"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h7XBJoxWsp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24c8147ba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624c8147b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000B3A"/>
                </a:solidFill>
                <a:highlight>
                  <a:srgbClr val="FFFFFF"/>
                </a:highlight>
              </a:rPr>
              <a:t>“We do not know exactly how vortioxetine mediates cognition, but it may be as a receptor antagonist at 5HT3 and 7, where it may impact neurotransmitters like glutamine and acetylcholine that are intimately involved in regulation of cognitive function,” said McIntyre - psychiatry advisor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394445cc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6394445cc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624c8147ba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624c8147b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33333"/>
                </a:solidFill>
                <a:highlight>
                  <a:srgbClr val="FFFFFF"/>
                </a:highlight>
                <a:latin typeface="Georgia"/>
                <a:ea typeface="Georgia"/>
                <a:cs typeface="Georgia"/>
                <a:sym typeface="Georgia"/>
              </a:rPr>
              <a:t>Among the antidepressants, only Prozac is approved for use in treating MDD in pediatric patients. Prozac, Zoloft, Luvox, and Anafranil are approved for OCD in pediatric patients.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34abd3c8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634abd3c8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https://www.fda.gov/drugs/postmarket-drug-safety-information-patients-and-providers/suicidality-children-and-adolescents-being-treated-antidepressant-medications</a:t>
            </a:r>
            <a:endParaRPr/>
          </a:p>
          <a:p>
            <a:pPr marL="0" lvl="0" indent="0" algn="l" rtl="0">
              <a:spcBef>
                <a:spcPts val="0"/>
              </a:spcBef>
              <a:spcAft>
                <a:spcPts val="0"/>
              </a:spcAft>
              <a:buNone/>
            </a:pPr>
            <a:endParaRPr/>
          </a:p>
          <a:p>
            <a:pPr marL="0" lvl="0" indent="0" algn="l" rtl="0">
              <a:spcBef>
                <a:spcPts val="0"/>
              </a:spcBef>
              <a:spcAft>
                <a:spcPts val="0"/>
              </a:spcAft>
              <a:buNone/>
            </a:pPr>
            <a:r>
              <a:rPr lang="en" sz="1350">
                <a:solidFill>
                  <a:srgbClr val="333333"/>
                </a:solidFill>
                <a:highlight>
                  <a:srgbClr val="FFFFFF"/>
                </a:highlight>
                <a:latin typeface="Georgia"/>
                <a:ea typeface="Georgia"/>
                <a:cs typeface="Georgia"/>
                <a:sym typeface="Georgia"/>
              </a:rPr>
              <a:t>A total of 24 trials involving over 4400 patients were included. The analysis showed a greater risk of suicidality during the first few months of treatment in those receiving antidepressants. The average risk of such events on drug was 4%, twice the placebo risk of 2%</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63af7345de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63af7345d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634abd3c88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634abd3c88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634abd3c88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634abd3c8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63af7345de_1_1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63af7345de_1_1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a:t>Symptoms of serotonin syndrome include disorientation, confusion, visual disturbances, severe agitation, mania, hypertension, hyperthermia, cold sweats, and diarrhea. In severe cases, serotonin syndrome can lead to a coma and perhaps death. This syndrome is most probable when SSRIs are taken with other medication that can increase serotonin activity, including all non-SSRI antidepressants</a:t>
            </a:r>
            <a:endParaRPr sz="900"/>
          </a:p>
          <a:p>
            <a:pPr marL="0" lvl="0" indent="0" algn="l" rtl="0">
              <a:spcBef>
                <a:spcPts val="0"/>
              </a:spcBef>
              <a:spcAft>
                <a:spcPts val="0"/>
              </a:spcAft>
              <a:buNone/>
            </a:pPr>
            <a:endParaRPr sz="900"/>
          </a:p>
          <a:p>
            <a:pPr marL="0" lvl="0" indent="0" algn="l" rtl="0">
              <a:spcBef>
                <a:spcPts val="0"/>
              </a:spcBef>
              <a:spcAft>
                <a:spcPts val="0"/>
              </a:spcAft>
              <a:buNone/>
            </a:pPr>
            <a:endParaRPr sz="900"/>
          </a:p>
          <a:p>
            <a:pPr marL="0" lvl="0" indent="0" algn="l" rtl="0">
              <a:lnSpc>
                <a:spcPct val="115000"/>
              </a:lnSpc>
              <a:spcBef>
                <a:spcPts val="0"/>
              </a:spcBef>
              <a:spcAft>
                <a:spcPts val="0"/>
              </a:spcAft>
              <a:buNone/>
            </a:pPr>
            <a:r>
              <a:rPr lang="en" sz="900">
                <a:solidFill>
                  <a:schemeClr val="accent3"/>
                </a:solidFill>
                <a:latin typeface="Proxima Nova"/>
                <a:ea typeface="Proxima Nova"/>
                <a:cs typeface="Proxima Nova"/>
                <a:sym typeface="Proxima Nova"/>
              </a:rPr>
              <a:t>*Side effects of SSRIs:</a:t>
            </a:r>
            <a:endParaRPr sz="900">
              <a:solidFill>
                <a:schemeClr val="accent3"/>
              </a:solidFill>
              <a:latin typeface="Proxima Nova"/>
              <a:ea typeface="Proxima Nova"/>
              <a:cs typeface="Proxima Nova"/>
              <a:sym typeface="Proxima Nova"/>
            </a:endParaRPr>
          </a:p>
          <a:p>
            <a:pPr marL="457200" lvl="0" indent="-285750" algn="l" rtl="0">
              <a:lnSpc>
                <a:spcPct val="115000"/>
              </a:lnSpc>
              <a:spcBef>
                <a:spcPts val="0"/>
              </a:spcBef>
              <a:spcAft>
                <a:spcPts val="0"/>
              </a:spcAft>
              <a:buClr>
                <a:schemeClr val="accent3"/>
              </a:buClr>
              <a:buSzPts val="900"/>
              <a:buFont typeface="Proxima Nova"/>
              <a:buChar char="-"/>
            </a:pPr>
            <a:r>
              <a:rPr lang="en" sz="900">
                <a:solidFill>
                  <a:schemeClr val="accent3"/>
                </a:solidFill>
                <a:latin typeface="Proxima Nova"/>
                <a:ea typeface="Proxima Nova"/>
                <a:cs typeface="Proxima Nova"/>
                <a:sym typeface="Proxima Nova"/>
              </a:rPr>
              <a:t>Sexual dysfunction in males</a:t>
            </a:r>
            <a:endParaRPr sz="900">
              <a:solidFill>
                <a:schemeClr val="accent3"/>
              </a:solidFill>
              <a:latin typeface="Proxima Nova"/>
              <a:ea typeface="Proxima Nova"/>
              <a:cs typeface="Proxima Nova"/>
              <a:sym typeface="Proxima Nova"/>
            </a:endParaRPr>
          </a:p>
          <a:p>
            <a:pPr marL="457200" lvl="0" indent="-285750" algn="l" rtl="0">
              <a:lnSpc>
                <a:spcPct val="115000"/>
              </a:lnSpc>
              <a:spcBef>
                <a:spcPts val="0"/>
              </a:spcBef>
              <a:spcAft>
                <a:spcPts val="0"/>
              </a:spcAft>
              <a:buClr>
                <a:schemeClr val="accent3"/>
              </a:buClr>
              <a:buSzPts val="900"/>
              <a:buFont typeface="Proxima Nova"/>
              <a:buChar char="-"/>
            </a:pPr>
            <a:r>
              <a:rPr lang="en" sz="900">
                <a:solidFill>
                  <a:schemeClr val="accent3"/>
                </a:solidFill>
                <a:latin typeface="Proxima Nova"/>
                <a:ea typeface="Proxima Nova"/>
                <a:cs typeface="Proxima Nova"/>
                <a:sym typeface="Proxima Nova"/>
              </a:rPr>
              <a:t>Decreased libido</a:t>
            </a:r>
            <a:endParaRPr sz="900">
              <a:solidFill>
                <a:schemeClr val="accent3"/>
              </a:solidFill>
              <a:latin typeface="Proxima Nova"/>
              <a:ea typeface="Proxima Nova"/>
              <a:cs typeface="Proxima Nova"/>
              <a:sym typeface="Proxima Nova"/>
            </a:endParaRPr>
          </a:p>
          <a:p>
            <a:pPr marL="457200" lvl="0" indent="-285750" algn="l" rtl="0">
              <a:lnSpc>
                <a:spcPct val="115000"/>
              </a:lnSpc>
              <a:spcBef>
                <a:spcPts val="0"/>
              </a:spcBef>
              <a:spcAft>
                <a:spcPts val="0"/>
              </a:spcAft>
              <a:buClr>
                <a:schemeClr val="accent3"/>
              </a:buClr>
              <a:buSzPts val="900"/>
              <a:buFont typeface="Proxima Nova"/>
              <a:buChar char="-"/>
            </a:pPr>
            <a:r>
              <a:rPr lang="en" sz="900">
                <a:solidFill>
                  <a:schemeClr val="accent3"/>
                </a:solidFill>
                <a:latin typeface="Proxima Nova"/>
                <a:ea typeface="Proxima Nova"/>
                <a:cs typeface="Proxima Nova"/>
                <a:sym typeface="Proxima Nova"/>
              </a:rPr>
              <a:t>Gastrointestinal problems</a:t>
            </a:r>
            <a:endParaRPr sz="900">
              <a:solidFill>
                <a:schemeClr val="accent3"/>
              </a:solidFill>
              <a:latin typeface="Proxima Nova"/>
              <a:ea typeface="Proxima Nova"/>
              <a:cs typeface="Proxima Nova"/>
              <a:sym typeface="Proxima Nova"/>
            </a:endParaRPr>
          </a:p>
          <a:p>
            <a:pPr marL="457200" lvl="0" indent="-285750" algn="l" rtl="0">
              <a:lnSpc>
                <a:spcPct val="115000"/>
              </a:lnSpc>
              <a:spcBef>
                <a:spcPts val="0"/>
              </a:spcBef>
              <a:spcAft>
                <a:spcPts val="0"/>
              </a:spcAft>
              <a:buClr>
                <a:schemeClr val="accent3"/>
              </a:buClr>
              <a:buSzPts val="900"/>
              <a:buFont typeface="Proxima Nova"/>
              <a:buChar char="-"/>
            </a:pPr>
            <a:r>
              <a:rPr lang="en" sz="900">
                <a:solidFill>
                  <a:schemeClr val="accent3"/>
                </a:solidFill>
                <a:latin typeface="Proxima Nova"/>
                <a:ea typeface="Proxima Nova"/>
                <a:cs typeface="Proxima Nova"/>
                <a:sym typeface="Proxima Nova"/>
              </a:rPr>
              <a:t>Decreased appetite</a:t>
            </a:r>
            <a:endParaRPr sz="900">
              <a:solidFill>
                <a:schemeClr val="accent3"/>
              </a:solidFill>
              <a:latin typeface="Proxima Nova"/>
              <a:ea typeface="Proxima Nova"/>
              <a:cs typeface="Proxima Nova"/>
              <a:sym typeface="Proxima Nova"/>
            </a:endParaRPr>
          </a:p>
          <a:p>
            <a:pPr marL="457200" lvl="0" indent="-285750" algn="l" rtl="0">
              <a:lnSpc>
                <a:spcPct val="115000"/>
              </a:lnSpc>
              <a:spcBef>
                <a:spcPts val="0"/>
              </a:spcBef>
              <a:spcAft>
                <a:spcPts val="0"/>
              </a:spcAft>
              <a:buClr>
                <a:schemeClr val="accent3"/>
              </a:buClr>
              <a:buSzPts val="900"/>
              <a:buFont typeface="Proxima Nova"/>
              <a:buChar char="-"/>
            </a:pPr>
            <a:r>
              <a:rPr lang="en" sz="900">
                <a:solidFill>
                  <a:schemeClr val="accent3"/>
                </a:solidFill>
                <a:latin typeface="Proxima Nova"/>
                <a:ea typeface="Proxima Nova"/>
                <a:cs typeface="Proxima Nova"/>
                <a:sym typeface="Proxima Nova"/>
              </a:rPr>
              <a:t>Insomnia</a:t>
            </a:r>
            <a:endParaRPr sz="900">
              <a:solidFill>
                <a:schemeClr val="accent3"/>
              </a:solidFill>
              <a:latin typeface="Proxima Nova"/>
              <a:ea typeface="Proxima Nova"/>
              <a:cs typeface="Proxima Nova"/>
              <a:sym typeface="Proxima Nova"/>
            </a:endParaRPr>
          </a:p>
          <a:p>
            <a:pPr marL="457200" lvl="0" indent="-285750" algn="l" rtl="0">
              <a:lnSpc>
                <a:spcPct val="115000"/>
              </a:lnSpc>
              <a:spcBef>
                <a:spcPts val="0"/>
              </a:spcBef>
              <a:spcAft>
                <a:spcPts val="0"/>
              </a:spcAft>
              <a:buClr>
                <a:schemeClr val="accent3"/>
              </a:buClr>
              <a:buSzPts val="900"/>
              <a:buFont typeface="Proxima Nova"/>
              <a:buChar char="-"/>
            </a:pPr>
            <a:r>
              <a:rPr lang="en" sz="900">
                <a:solidFill>
                  <a:schemeClr val="accent3"/>
                </a:solidFill>
                <a:latin typeface="Proxima Nova"/>
                <a:ea typeface="Proxima Nova"/>
                <a:cs typeface="Proxima Nova"/>
                <a:sym typeface="Proxima Nova"/>
              </a:rPr>
              <a:t>Agitation</a:t>
            </a:r>
            <a:endParaRPr sz="900">
              <a:solidFill>
                <a:schemeClr val="accent3"/>
              </a:solidFill>
              <a:latin typeface="Proxima Nova"/>
              <a:ea typeface="Proxima Nova"/>
              <a:cs typeface="Proxima Nova"/>
              <a:sym typeface="Proxima Nova"/>
            </a:endParaRPr>
          </a:p>
          <a:p>
            <a:pPr marL="457200" lvl="0" indent="-285750" algn="l" rtl="0">
              <a:lnSpc>
                <a:spcPct val="115000"/>
              </a:lnSpc>
              <a:spcBef>
                <a:spcPts val="0"/>
              </a:spcBef>
              <a:spcAft>
                <a:spcPts val="0"/>
              </a:spcAft>
              <a:buClr>
                <a:schemeClr val="accent3"/>
              </a:buClr>
              <a:buSzPts val="900"/>
              <a:buFont typeface="Proxima Nova"/>
              <a:buChar char="-"/>
            </a:pPr>
            <a:r>
              <a:rPr lang="en" sz="900">
                <a:solidFill>
                  <a:schemeClr val="accent3"/>
                </a:solidFill>
                <a:latin typeface="Proxima Nova"/>
                <a:ea typeface="Proxima Nova"/>
                <a:cs typeface="Proxima Nova"/>
                <a:sym typeface="Proxima Nova"/>
              </a:rPr>
              <a:t>Serotonin syndrome</a:t>
            </a:r>
            <a:endParaRPr sz="900"/>
          </a:p>
          <a:p>
            <a:pPr marL="0" lvl="0" indent="0" algn="l" rtl="0">
              <a:spcBef>
                <a:spcPts val="1600"/>
              </a:spcBef>
              <a:spcAft>
                <a:spcPts val="0"/>
              </a:spcAft>
              <a:buNone/>
            </a:pPr>
            <a:r>
              <a:rPr lang="en" sz="900"/>
              <a:t>Ettinger, R. H.. Psychopharmacology (p. 81). Taylor and Francis. Kindle Edition. </a:t>
            </a:r>
            <a:endParaRPr sz="900"/>
          </a:p>
          <a:p>
            <a:pPr marL="0" lvl="0" indent="0" algn="l" rtl="0">
              <a:spcBef>
                <a:spcPts val="0"/>
              </a:spcBef>
              <a:spcAft>
                <a:spcPts val="0"/>
              </a:spcAft>
              <a:buNone/>
            </a:pPr>
            <a:endParaRPr sz="9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63af7345de_1_1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63af7345de_1_1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SNRIs- most recent addition to antidepressant pharmacological treatments. Developed in an attempt to minimize drug side effects, shorten lag time in therapeutic effectiveness, and increase the range of symptoms treated (i.e., depressed mood and depressed behavior!)</a:t>
            </a:r>
            <a:endParaRPr/>
          </a:p>
          <a:p>
            <a:pPr marL="0" lvl="0" indent="0" algn="l" rtl="0">
              <a:spcBef>
                <a:spcPts val="0"/>
              </a:spcBef>
              <a:spcAft>
                <a:spcPts val="0"/>
              </a:spcAft>
              <a:buNone/>
            </a:pPr>
            <a:endParaRPr/>
          </a:p>
          <a:p>
            <a:pPr marL="0" lvl="0" indent="0" algn="l" rtl="0">
              <a:spcBef>
                <a:spcPts val="0"/>
              </a:spcBef>
              <a:spcAft>
                <a:spcPts val="0"/>
              </a:spcAft>
              <a:buNone/>
            </a:pPr>
            <a:r>
              <a:rPr lang="en"/>
              <a:t>The mechanisms of SNRIs differ considerably in how they impact serotonin and norepinephrine neurons, and some increase dopamine activity.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634abd3c88_1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634abd3c88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drugs differ only slightly in their molecular structure, and their mechanisms of antidepressant action are all essentially the same. They differ only in their relative specificities for different monoamine neurotransmitters and in their side effects on acetylcholine and histamine receptors.</a:t>
            </a:r>
            <a:endParaRPr/>
          </a:p>
          <a:p>
            <a:pPr marL="0" lvl="0" indent="0" algn="l" rtl="0">
              <a:spcBef>
                <a:spcPts val="0"/>
              </a:spcBef>
              <a:spcAft>
                <a:spcPts val="0"/>
              </a:spcAft>
              <a:buNone/>
            </a:pPr>
            <a:endParaRPr/>
          </a:p>
          <a:p>
            <a:pPr marL="0" lvl="0" indent="0" algn="l" rtl="0">
              <a:spcBef>
                <a:spcPts val="0"/>
              </a:spcBef>
              <a:spcAft>
                <a:spcPts val="0"/>
              </a:spcAft>
              <a:buNone/>
            </a:pPr>
            <a:r>
              <a:rPr lang="en"/>
              <a:t>Ettinger, R. H.. Psychopharmacology (p. 76). Taylor and Francis. Kindle Edition. </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612e54e1b9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612e54e1b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Two key features: depressed mood and loss of interests/pleasure. Developmentally, except more irritability in children and adolescents. </a:t>
            </a:r>
            <a:endParaRPr/>
          </a:p>
          <a:p>
            <a:pPr marL="0" lvl="0" indent="0" algn="l" rtl="0">
              <a:spcBef>
                <a:spcPts val="0"/>
              </a:spcBef>
              <a:spcAft>
                <a:spcPts val="0"/>
              </a:spcAft>
              <a:buNone/>
            </a:pPr>
            <a:endParaRPr/>
          </a:p>
          <a:p>
            <a:pPr marL="0" lvl="0" indent="0" algn="l" rtl="0">
              <a:spcBef>
                <a:spcPts val="0"/>
              </a:spcBef>
              <a:spcAft>
                <a:spcPts val="0"/>
              </a:spcAft>
              <a:buNone/>
            </a:pPr>
            <a:r>
              <a:rPr lang="en"/>
              <a:t>Also consider impact (causing clinically significant distress or impairment) &amp; episode is not attributable to the physiological effects of a substance or to another medical condition. </a:t>
            </a:r>
            <a:endParaRPr/>
          </a:p>
          <a:p>
            <a:pPr marL="0" lvl="0" indent="0" algn="l" rtl="0">
              <a:spcBef>
                <a:spcPts val="0"/>
              </a:spcBef>
              <a:spcAft>
                <a:spcPts val="0"/>
              </a:spcAft>
              <a:buNone/>
            </a:pPr>
            <a:r>
              <a:rPr lang="en"/>
              <a:t>-single or recurrent episode</a:t>
            </a:r>
            <a:endParaRPr/>
          </a:p>
          <a:p>
            <a:pPr marL="0" lvl="0" indent="0" algn="l" rtl="0">
              <a:spcBef>
                <a:spcPts val="0"/>
              </a:spcBef>
              <a:spcAft>
                <a:spcPts val="0"/>
              </a:spcAft>
              <a:buNone/>
            </a:pPr>
            <a:r>
              <a:rPr lang="en"/>
              <a:t>- Severity</a:t>
            </a:r>
            <a:endParaRPr/>
          </a:p>
          <a:p>
            <a:pPr marL="0" lvl="0" indent="0" algn="l" rtl="0">
              <a:spcBef>
                <a:spcPts val="0"/>
              </a:spcBef>
              <a:spcAft>
                <a:spcPts val="0"/>
              </a:spcAft>
              <a:buNone/>
            </a:pPr>
            <a:r>
              <a:rPr lang="en"/>
              <a:t>- specifiers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634abd3c88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634abd3c88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https://academic.oup.com/nutritionreviews/article/77/8/557/5499264</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https://www.3rdwavetherapy.com/about/what-is-third-wave-cognitive-behavioral-therapy/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634abd3c88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634abd3c88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hlink"/>
                </a:solidFill>
                <a:hlinkClick r:id="rId3"/>
              </a:rPr>
              <a:t>https://www.youtube.com/watch?v=h7XBJoxWspE</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394445cc7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6394445cc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rgbClr val="231F20"/>
                </a:solidFill>
              </a:rPr>
              <a:t>The SMD is the difference in mean change scores</a:t>
            </a:r>
            <a:endParaRPr sz="1000">
              <a:solidFill>
                <a:srgbClr val="231F20"/>
              </a:solidFill>
            </a:endParaRPr>
          </a:p>
          <a:p>
            <a:pPr marL="0" lvl="0" indent="0" algn="l" rtl="0">
              <a:lnSpc>
                <a:spcPct val="115000"/>
              </a:lnSpc>
              <a:spcBef>
                <a:spcPts val="0"/>
              </a:spcBef>
              <a:spcAft>
                <a:spcPts val="0"/>
              </a:spcAft>
              <a:buNone/>
            </a:pPr>
            <a:r>
              <a:rPr lang="en" sz="1000">
                <a:solidFill>
                  <a:srgbClr val="231F20"/>
                </a:solidFill>
              </a:rPr>
              <a:t>from baseline to post-treatment between two groups divided</a:t>
            </a:r>
            <a:endParaRPr sz="1000">
              <a:solidFill>
                <a:srgbClr val="231F20"/>
              </a:solidFill>
            </a:endParaRPr>
          </a:p>
          <a:p>
            <a:pPr marL="0" lvl="0" indent="0" algn="l" rtl="0">
              <a:lnSpc>
                <a:spcPct val="115000"/>
              </a:lnSpc>
              <a:spcBef>
                <a:spcPts val="0"/>
              </a:spcBef>
              <a:spcAft>
                <a:spcPts val="0"/>
              </a:spcAft>
              <a:buNone/>
            </a:pPr>
            <a:r>
              <a:rPr lang="en" sz="1000">
                <a:solidFill>
                  <a:srgbClr val="231F20"/>
                </a:solidFill>
              </a:rPr>
              <a:t>by the pooled standard deviation (SD) of the measurements,</a:t>
            </a:r>
            <a:endParaRPr sz="1000">
              <a:solidFill>
                <a:srgbClr val="231F20"/>
              </a:solidFill>
            </a:endParaRPr>
          </a:p>
          <a:p>
            <a:pPr marL="0" lvl="0" indent="0" algn="l" rtl="0">
              <a:lnSpc>
                <a:spcPct val="115000"/>
              </a:lnSpc>
              <a:spcBef>
                <a:spcPts val="0"/>
              </a:spcBef>
              <a:spcAft>
                <a:spcPts val="0"/>
              </a:spcAft>
              <a:buNone/>
            </a:pPr>
            <a:r>
              <a:rPr lang="en" sz="1000">
                <a:solidFill>
                  <a:srgbClr val="231F20"/>
                </a:solidFill>
              </a:rPr>
              <a:t>with a negative SMD value indicating greater symptomatic</a:t>
            </a:r>
            <a:endParaRPr sz="1000">
              <a:solidFill>
                <a:srgbClr val="231F20"/>
              </a:solidFill>
            </a:endParaRPr>
          </a:p>
          <a:p>
            <a:pPr marL="0" lvl="0" indent="0" algn="l" rtl="0">
              <a:lnSpc>
                <a:spcPct val="115000"/>
              </a:lnSpc>
              <a:spcBef>
                <a:spcPts val="0"/>
              </a:spcBef>
              <a:spcAft>
                <a:spcPts val="0"/>
              </a:spcAft>
              <a:buNone/>
            </a:pPr>
            <a:r>
              <a:rPr lang="en" sz="1000">
                <a:solidFill>
                  <a:srgbClr val="231F20"/>
                </a:solidFill>
              </a:rPr>
              <a:t>relief</a:t>
            </a:r>
            <a:endParaRPr sz="1000">
              <a:solidFill>
                <a:srgbClr val="231F20"/>
              </a:solidFill>
            </a:endParaRPr>
          </a:p>
          <a:p>
            <a:pPr marL="0" lvl="0" indent="0" algn="l" rtl="0">
              <a:spcBef>
                <a:spcPts val="0"/>
              </a:spcBef>
              <a:spcAft>
                <a:spcPts val="0"/>
              </a:spcAft>
              <a:buNone/>
            </a:pPr>
            <a:endParaRPr sz="1050">
              <a:solidFill>
                <a:srgbClr val="545454"/>
              </a:solidFill>
              <a:highlight>
                <a:srgbClr val="FFFFFF"/>
              </a:highlight>
            </a:endParaRPr>
          </a:p>
          <a:p>
            <a:pPr marL="0" lvl="0" indent="0" algn="l" rtl="0">
              <a:spcBef>
                <a:spcPts val="0"/>
              </a:spcBef>
              <a:spcAft>
                <a:spcPts val="0"/>
              </a:spcAft>
              <a:buNone/>
            </a:pPr>
            <a:r>
              <a:rPr lang="en" sz="1050">
                <a:solidFill>
                  <a:srgbClr val="545454"/>
                </a:solidFill>
                <a:highlight>
                  <a:srgbClr val="FFFFFF"/>
                </a:highlight>
              </a:rPr>
              <a:t>The </a:t>
            </a:r>
            <a:r>
              <a:rPr lang="en" sz="1050" b="1">
                <a:solidFill>
                  <a:srgbClr val="6A6A6A"/>
                </a:solidFill>
              </a:rPr>
              <a:t>surface under the cumulative ranking curve</a:t>
            </a:r>
            <a:r>
              <a:rPr lang="en" sz="1050">
                <a:solidFill>
                  <a:srgbClr val="545454"/>
                </a:solidFill>
                <a:highlight>
                  <a:srgbClr val="FFFFFF"/>
                </a:highlight>
              </a:rPr>
              <a:t> (SUCRA) is a numeric presentation of the overall </a:t>
            </a:r>
            <a:r>
              <a:rPr lang="en" sz="1050" b="1">
                <a:solidFill>
                  <a:srgbClr val="6A6A6A"/>
                </a:solidFill>
              </a:rPr>
              <a:t>ranking</a:t>
            </a:r>
            <a:r>
              <a:rPr lang="en" sz="1050">
                <a:solidFill>
                  <a:srgbClr val="545454"/>
                </a:solidFill>
                <a:highlight>
                  <a:srgbClr val="FFFFFF"/>
                </a:highlight>
              </a:rPr>
              <a:t> and presents a single number associated with each treatment. SUCRA values range from 0 to 100%.</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634abd3c88_1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634abd3c88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accent3"/>
              </a:buClr>
              <a:buSzPts val="1800"/>
              <a:buFont typeface="Proxima Nova"/>
              <a:buChar char="-"/>
            </a:pPr>
            <a:r>
              <a:rPr lang="en" sz="1800">
                <a:solidFill>
                  <a:schemeClr val="accent3"/>
                </a:solidFill>
                <a:latin typeface="Proxima Nova"/>
                <a:ea typeface="Proxima Nova"/>
                <a:cs typeface="Proxima Nova"/>
                <a:sym typeface="Proxima Nova"/>
              </a:rPr>
              <a:t>Nausea, fatigue, dry mouth, blurred vision, constipation, agitation, anxiety - more pronounced with TCAs, less likely on SSRI</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634abd3c88_1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634abd3c88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63af7345de_1_1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63af7345de_1_1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63af7345de_1_1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63af7345de_1_1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634abd3c88_1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634abd3c88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t>Institute of Medicine. Preventing mental, emotional and behavioral disorders among young people: progress and Possibilities (2009);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634abd3c88_1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634abd3c88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b="1">
                <a:solidFill>
                  <a:srgbClr val="6A6A6A"/>
                </a:solidFill>
              </a:rPr>
              <a:t>Allocation Concealment</a:t>
            </a:r>
            <a:r>
              <a:rPr lang="en" sz="1050">
                <a:solidFill>
                  <a:srgbClr val="545454"/>
                </a:solidFill>
                <a:highlight>
                  <a:srgbClr val="FFFFFF"/>
                </a:highlight>
              </a:rPr>
              <a:t> is a technique used to prevent selection bias in Randomised Controlled Trials (RCT's) by </a:t>
            </a:r>
            <a:r>
              <a:rPr lang="en" sz="1050" b="1">
                <a:solidFill>
                  <a:srgbClr val="6A6A6A"/>
                </a:solidFill>
              </a:rPr>
              <a:t>concealing</a:t>
            </a:r>
            <a:r>
              <a:rPr lang="en" sz="1050">
                <a:solidFill>
                  <a:srgbClr val="545454"/>
                </a:solidFill>
                <a:highlight>
                  <a:srgbClr val="FFFFFF"/>
                </a:highlight>
              </a:rPr>
              <a:t> the </a:t>
            </a:r>
            <a:r>
              <a:rPr lang="en" sz="1050" b="1">
                <a:solidFill>
                  <a:srgbClr val="6A6A6A"/>
                </a:solidFill>
              </a:rPr>
              <a:t>allocation</a:t>
            </a:r>
            <a:r>
              <a:rPr lang="en" sz="1050">
                <a:solidFill>
                  <a:srgbClr val="545454"/>
                </a:solidFill>
                <a:highlight>
                  <a:srgbClr val="FFFFFF"/>
                </a:highlight>
              </a:rPr>
              <a:t> sequence from those assigning participants to the intervention groups, until the moment of assignment.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6394445cc7_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6394445cc7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22222"/>
                </a:solidFill>
                <a:highlight>
                  <a:srgbClr val="FFFFFF"/>
                </a:highlight>
              </a:rPr>
              <a:t> </a:t>
            </a:r>
            <a:r>
              <a:rPr lang="en" sz="1200" b="1">
                <a:solidFill>
                  <a:srgbClr val="222222"/>
                </a:solidFill>
              </a:rPr>
              <a:t>Intention to treat</a:t>
            </a:r>
            <a:r>
              <a:rPr lang="en" sz="1200">
                <a:solidFill>
                  <a:srgbClr val="222222"/>
                </a:solidFill>
                <a:highlight>
                  <a:srgbClr val="FFFFFF"/>
                </a:highlight>
              </a:rPr>
              <a:t> (ITT) analysis means all patients who were enrolled and randomly allocated to treatment are included in the analysis and are analysed in the groups to which they were randomized.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634abd3c88_1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634abd3c88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394445cc7_2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394445cc7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63af7345de_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63af7345de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34abd3c88_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4abd3c88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OR - odds ratio, </a:t>
            </a:r>
            <a:r>
              <a:rPr lang="en" sz="1200">
                <a:solidFill>
                  <a:srgbClr val="4A4848"/>
                </a:solidFill>
                <a:highlight>
                  <a:srgbClr val="FFFFFF"/>
                </a:highlight>
              </a:rPr>
              <a:t>OR &gt;1 indicates increased occurrence of event</a:t>
            </a:r>
            <a:endParaRPr sz="1200">
              <a:solidFill>
                <a:srgbClr val="4A4848"/>
              </a:solidFill>
              <a:highlight>
                <a:srgbClr val="FFFFFF"/>
              </a:highlight>
            </a:endParaRPr>
          </a:p>
          <a:p>
            <a:pPr marL="749300" lvl="0" indent="-304800" algn="l" rtl="0">
              <a:lnSpc>
                <a:spcPct val="115000"/>
              </a:lnSpc>
              <a:spcBef>
                <a:spcPts val="0"/>
              </a:spcBef>
              <a:spcAft>
                <a:spcPts val="0"/>
              </a:spcAft>
              <a:buClr>
                <a:srgbClr val="4A4848"/>
              </a:buClr>
              <a:buSzPts val="1200"/>
              <a:buChar char="●"/>
            </a:pPr>
            <a:r>
              <a:rPr lang="en" sz="1200">
                <a:solidFill>
                  <a:srgbClr val="4A4848"/>
                </a:solidFill>
                <a:highlight>
                  <a:srgbClr val="FFFFFF"/>
                </a:highlight>
              </a:rPr>
              <a:t>OR &lt;1 indicates decreased occurrence of event</a:t>
            </a:r>
            <a:endParaRPr sz="1200">
              <a:solidFill>
                <a:srgbClr val="4A4848"/>
              </a:solidFill>
              <a:highlight>
                <a:srgbClr val="FFFFFF"/>
              </a:highlight>
            </a:endParaRPr>
          </a:p>
          <a:p>
            <a:pPr marL="0" lvl="0" indent="0" algn="l" rtl="0">
              <a:lnSpc>
                <a:spcPct val="115000"/>
              </a:lnSpc>
              <a:spcBef>
                <a:spcPts val="2200"/>
              </a:spcBef>
              <a:spcAft>
                <a:spcPts val="0"/>
              </a:spcAft>
              <a:buNone/>
            </a:pPr>
            <a:r>
              <a:rPr lang="en" sz="700"/>
              <a:t>At 12 weeks, only TADS reported a significantly favourable benefit</a:t>
            </a:r>
            <a:endParaRPr sz="700"/>
          </a:p>
          <a:p>
            <a:pPr marL="0" lvl="0" indent="0" algn="l" rtl="0">
              <a:lnSpc>
                <a:spcPct val="115000"/>
              </a:lnSpc>
              <a:spcBef>
                <a:spcPts val="0"/>
              </a:spcBef>
              <a:spcAft>
                <a:spcPts val="0"/>
              </a:spcAft>
              <a:buNone/>
            </a:pPr>
            <a:r>
              <a:rPr lang="en" sz="700"/>
              <a:t>for the combined arm over fluoxetine alone on continuous</a:t>
            </a:r>
            <a:endParaRPr sz="700"/>
          </a:p>
          <a:p>
            <a:pPr marL="0" lvl="0" indent="0" algn="l" rtl="0">
              <a:lnSpc>
                <a:spcPct val="115000"/>
              </a:lnSpc>
              <a:spcBef>
                <a:spcPts val="0"/>
              </a:spcBef>
              <a:spcAft>
                <a:spcPts val="0"/>
              </a:spcAft>
              <a:buNone/>
            </a:pPr>
            <a:r>
              <a:rPr lang="en" sz="700"/>
              <a:t>measures of depressive symptoms,</a:t>
            </a:r>
            <a:endParaRPr sz="700"/>
          </a:p>
          <a:p>
            <a:pPr marL="0" lvl="0" indent="0" algn="l" rtl="0">
              <a:lnSpc>
                <a:spcPct val="115000"/>
              </a:lnSpc>
              <a:spcBef>
                <a:spcPts val="0"/>
              </a:spcBef>
              <a:spcAft>
                <a:spcPts val="0"/>
              </a:spcAft>
              <a:buNone/>
            </a:pPr>
            <a:endParaRPr sz="1200">
              <a:solidFill>
                <a:srgbClr val="4A4848"/>
              </a:solidFill>
              <a:highlight>
                <a:srgbClr val="FFFFFF"/>
              </a:highlight>
            </a:endParaRPr>
          </a:p>
          <a:p>
            <a:pPr marL="0" lvl="0" indent="0" algn="l" rtl="0">
              <a:spcBef>
                <a:spcPts val="220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63af7345de_1_1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63af7345de_1_1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63af7345de_1_1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63af7345de_1_1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depression. In the 1960s, researchers began to speculate that these neurotransmitter systems were involved in depression, since drugs that were effective in its treatment altered neurotransmitter</a:t>
            </a:r>
            <a:endParaRPr/>
          </a:p>
          <a:p>
            <a:pPr marL="0" lvl="0" indent="0" algn="l" rtl="0">
              <a:spcBef>
                <a:spcPts val="0"/>
              </a:spcBef>
              <a:spcAft>
                <a:spcPts val="0"/>
              </a:spcAft>
              <a:buNone/>
            </a:pPr>
            <a:r>
              <a:rPr lang="en"/>
              <a:t>PLUS, </a:t>
            </a:r>
            <a:endParaRPr/>
          </a:p>
          <a:p>
            <a:pPr marL="0" lvl="0" indent="0" algn="l" rtl="0">
              <a:spcBef>
                <a:spcPts val="0"/>
              </a:spcBef>
              <a:spcAft>
                <a:spcPts val="0"/>
              </a:spcAft>
              <a:buNone/>
            </a:pPr>
            <a:r>
              <a:rPr lang="en"/>
              <a:t>Monamine </a:t>
            </a:r>
            <a:r>
              <a:rPr lang="en" sz="1400">
                <a:solidFill>
                  <a:schemeClr val="accent3"/>
                </a:solidFill>
                <a:latin typeface="Proxima Nova"/>
                <a:ea typeface="Proxima Nova"/>
                <a:cs typeface="Proxima Nova"/>
                <a:sym typeface="Proxima Nova"/>
              </a:rPr>
              <a:t>(single amine group in their molecular structure, see Figure 3.1) </a:t>
            </a:r>
            <a:endParaRPr/>
          </a:p>
          <a:p>
            <a:pPr marL="0" lvl="0" indent="0" algn="l" rtl="0">
              <a:spcBef>
                <a:spcPts val="0"/>
              </a:spcBef>
              <a:spcAft>
                <a:spcPts val="0"/>
              </a:spcAft>
              <a:buNone/>
            </a:pPr>
            <a:r>
              <a:rPr lang="en" sz="1050">
                <a:solidFill>
                  <a:srgbClr val="3C4043"/>
                </a:solidFill>
                <a:highlight>
                  <a:srgbClr val="FFFFFF"/>
                </a:highlight>
                <a:latin typeface="Roboto"/>
                <a:ea typeface="Roboto"/>
                <a:cs typeface="Roboto"/>
                <a:sym typeface="Roboto"/>
              </a:rPr>
              <a:t>Reserpine → blocks vesicular transport of monoamine neurotransmitters into synaptic vesicles. Left in the terminal buttons → leds to deplease of neurotransmitters.</a:t>
            </a: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r>
              <a:rPr lang="en" sz="1050">
                <a:solidFill>
                  <a:srgbClr val="3C4043"/>
                </a:solidFill>
                <a:highlight>
                  <a:srgbClr val="FFFFFF"/>
                </a:highlight>
                <a:latin typeface="Roboto"/>
                <a:ea typeface="Roboto"/>
                <a:cs typeface="Roboto"/>
                <a:sym typeface="Roboto"/>
              </a:rPr>
              <a:t>BDNF - essential for expression of new receptors, cell maintenance, and cell survival!</a:t>
            </a: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r>
              <a:rPr lang="en"/>
              <a:t>BUT, this all tells us that depression is a neurological disease that may be reversible or partially reversible by pharmacotherapies!</a:t>
            </a:r>
            <a:endParaRPr/>
          </a:p>
          <a:p>
            <a:pPr marL="0" lvl="0" indent="0" algn="l" rtl="0">
              <a:spcBef>
                <a:spcPts val="0"/>
              </a:spcBef>
              <a:spcAft>
                <a:spcPts val="0"/>
              </a:spcAft>
              <a:buNone/>
            </a:pPr>
            <a:endParaRPr/>
          </a:p>
          <a:p>
            <a:pPr marL="0" lvl="0" indent="0" algn="l" rtl="0">
              <a:spcBef>
                <a:spcPts val="0"/>
              </a:spcBef>
              <a:spcAft>
                <a:spcPts val="0"/>
              </a:spcAft>
              <a:buNone/>
            </a:pPr>
            <a:r>
              <a:rPr lang="en"/>
              <a:t>Ettinger, R. H.. Psychopharmacology (p. 71). Taylor and Francis. Kindle Edition.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63af7345de_1_12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63af7345de_1_1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3693fe45f_0_5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3693fe45f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accent3"/>
                </a:solidFill>
                <a:latin typeface="Proxima Nova"/>
                <a:ea typeface="Proxima Nova"/>
                <a:cs typeface="Proxima Nova"/>
                <a:sym typeface="Proxima Nova"/>
              </a:rPr>
              <a:t>Tricyclic antidepressants- pharmacokinetics Table 3.1 in book</a:t>
            </a:r>
            <a:endParaRPr sz="1200">
              <a:solidFill>
                <a:schemeClr val="accent3"/>
              </a:solidFill>
              <a:latin typeface="Proxima Nova"/>
              <a:ea typeface="Proxima Nova"/>
              <a:cs typeface="Proxima Nova"/>
              <a:sym typeface="Proxima Nova"/>
            </a:endParaRPr>
          </a:p>
          <a:p>
            <a:pPr marL="0" lvl="0" indent="0" algn="l" rtl="0">
              <a:lnSpc>
                <a:spcPct val="115000"/>
              </a:lnSpc>
              <a:spcBef>
                <a:spcPts val="1600"/>
              </a:spcBef>
              <a:spcAft>
                <a:spcPts val="1600"/>
              </a:spcAft>
              <a:buNone/>
            </a:pPr>
            <a:r>
              <a:rPr lang="en" sz="1200">
                <a:solidFill>
                  <a:schemeClr val="accent3"/>
                </a:solidFill>
                <a:latin typeface="Proxima Nova"/>
                <a:ea typeface="Proxima Nova"/>
                <a:cs typeface="Proxima Nova"/>
                <a:sym typeface="Proxima Nova"/>
              </a:rPr>
              <a:t>Developmental consideration: SSRIs for 18-24 year olds have an increased risk of suicide ideation and suicidality. Above 24, no increased risk. Above 65 decreased risk for suicidality. But mixed reviews, bc prescriptions of SSRIs have decreased and completed suicides increased during this time. </a:t>
            </a:r>
            <a:endParaRPr sz="1200">
              <a:solidFill>
                <a:schemeClr val="accent3"/>
              </a:solidFill>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624c8147b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624c8147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50">
                <a:latin typeface="Times New Roman"/>
                <a:ea typeface="Times New Roman"/>
                <a:cs typeface="Times New Roman"/>
                <a:sym typeface="Times New Roman"/>
              </a:rPr>
              <a:t>and as a result, depletes brain monoamines (i.e. serotonin and catecholamines), which provided evidence for the role of serotonin, norepinephrine, and dopamine in depression </a:t>
            </a:r>
            <a:endParaRPr sz="75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75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50">
                <a:latin typeface="Times New Roman"/>
                <a:ea typeface="Times New Roman"/>
                <a:cs typeface="Times New Roman"/>
                <a:sym typeface="Times New Roman"/>
              </a:rPr>
              <a:t>Iproniazid - MAO inhibtor but taken off U.S. market due to ‘cheese reaction’ - high amounts of tyramine as found in dairy products would increase activity in sympathetic nervous system </a:t>
            </a:r>
            <a:endParaRPr sz="75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75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50">
                <a:latin typeface="Times New Roman"/>
                <a:ea typeface="Times New Roman"/>
                <a:cs typeface="Times New Roman"/>
                <a:sym typeface="Times New Roman"/>
              </a:rPr>
              <a:t>Dr. Kuhn: </a:t>
            </a: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50">
                <a:latin typeface="Times New Roman"/>
                <a:ea typeface="Times New Roman"/>
                <a:cs typeface="Times New Roman"/>
                <a:sym typeface="Times New Roman"/>
              </a:rPr>
              <a:t>“They commence some activity of their own, again seeking contact with other people, they begin to entertain themselves, take part in the games, become more cheerful and are once again able to laugh… </a:t>
            </a: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50">
                <a:latin typeface="Times New Roman"/>
                <a:ea typeface="Times New Roman"/>
                <a:cs typeface="Times New Roman"/>
                <a:sym typeface="Times New Roman"/>
              </a:rPr>
              <a:t>The inhibitions of norepinephrine and serotonin reuptake at the transport proteins are thought to be responsible for the therapeutic effects of TCAs </a:t>
            </a:r>
            <a:endParaRPr sz="75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50">
                <a:latin typeface="Times New Roman"/>
                <a:ea typeface="Times New Roman"/>
                <a:cs typeface="Times New Roman"/>
                <a:sym typeface="Times New Roman"/>
              </a:rPr>
              <a:t>SSRIs are 20-1500 fold more selective for inhibiting serotonin over norepinephrine at their respective transporter proteins </a:t>
            </a:r>
            <a:endParaRPr sz="75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75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75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750">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624c8147ba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624c8147b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24c8147ba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24c8147b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Times New Roman"/>
                <a:ea typeface="Times New Roman"/>
                <a:cs typeface="Times New Roman"/>
                <a:sym typeface="Times New Roman"/>
              </a:rPr>
              <a:t>Additionally, bupropion displays minimal or no binding affinity for serotonin transporters and lowest risk of sexual dysfunction. </a:t>
            </a:r>
            <a:endParaRPr>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a:latin typeface="Times New Roman"/>
                <a:ea typeface="Times New Roman"/>
                <a:cs typeface="Times New Roman"/>
                <a:sym typeface="Times New Roman"/>
              </a:rPr>
              <a:t>SNRIs are similar to TCAs in that SNRIs inhibit the reuptake of serotonin and norepinephrine at the serotonin and norepinephrine transporters, respectively. Unlike TCAs, SNRIs have minimal or no pharmacological action at adrenergic (α1, α2, and β), histamine (H1), muscarinic, dopamine, or postsynaptic serotonin receptors </a:t>
            </a:r>
            <a:endParaRPr>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a:latin typeface="Times New Roman"/>
                <a:ea typeface="Times New Roman"/>
                <a:cs typeface="Times New Roman"/>
                <a:sym typeface="Times New Roman"/>
              </a:rPr>
              <a:t>Clinical trials have shown that vortioxetine may help improve cognitive functioning.</a:t>
            </a:r>
            <a:endParaRPr>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a:latin typeface="Times New Roman"/>
                <a:ea typeface="Times New Roman"/>
                <a:cs typeface="Times New Roman"/>
                <a:sym typeface="Times New Roman"/>
              </a:rPr>
              <a:t>suggests that depleted monoamine concentrations may play more of a modulatory role to other neurobiological systems, rather than a major direct role in MDD </a:t>
            </a:r>
            <a:endParaRPr>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a:latin typeface="Times New Roman"/>
                <a:ea typeface="Times New Roman"/>
                <a:cs typeface="Times New Roman"/>
                <a:sym typeface="Times New Roman"/>
              </a:rPr>
              <a:t>Ketamine is approximately 12 and 20-fold more selective for NMDA receptors as compared to serotonin </a:t>
            </a:r>
            <a:endParaRPr>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75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750" b="1">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75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75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750">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Depression</a:t>
            </a:r>
            <a:endParaRPr/>
          </a:p>
        </p:txBody>
      </p:sp>
      <p:sp>
        <p:nvSpPr>
          <p:cNvPr id="60" name="Google Shape;60;p13"/>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Syed Rizvi</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311700" y="134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Brand Names</a:t>
            </a:r>
            <a:endParaRPr/>
          </a:p>
        </p:txBody>
      </p:sp>
      <p:sp>
        <p:nvSpPr>
          <p:cNvPr id="160" name="Google Shape;160;p22"/>
          <p:cNvSpPr txBox="1">
            <a:spLocks noGrp="1"/>
          </p:cNvSpPr>
          <p:nvPr>
            <p:ph type="body" idx="1"/>
          </p:nvPr>
        </p:nvSpPr>
        <p:spPr>
          <a:xfrm>
            <a:off x="311700" y="707600"/>
            <a:ext cx="8520600" cy="386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Resperine - mainly used for high blood pressure (serpex, serpazide, diuretic)</a:t>
            </a:r>
            <a:endParaRPr/>
          </a:p>
          <a:p>
            <a:pPr marL="0" lvl="0" indent="0" algn="l" rtl="0">
              <a:spcBef>
                <a:spcPts val="1600"/>
              </a:spcBef>
              <a:spcAft>
                <a:spcPts val="0"/>
              </a:spcAft>
              <a:buNone/>
            </a:pPr>
            <a:r>
              <a:rPr lang="en"/>
              <a:t>Iproniazid - Taken off U.S. market but still found (called Marsilid in France).</a:t>
            </a:r>
            <a:endParaRPr/>
          </a:p>
          <a:p>
            <a:pPr marL="0" lvl="0" indent="0" algn="l" rtl="0">
              <a:spcBef>
                <a:spcPts val="1600"/>
              </a:spcBef>
              <a:spcAft>
                <a:spcPts val="0"/>
              </a:spcAft>
              <a:buNone/>
            </a:pPr>
            <a:r>
              <a:rPr lang="en"/>
              <a:t>Imipramine - Tofranil; also used off-label to relieve chronic pain. </a:t>
            </a:r>
            <a:endParaRPr/>
          </a:p>
          <a:p>
            <a:pPr marL="0" lvl="0" indent="0" algn="l" rtl="0">
              <a:spcBef>
                <a:spcPts val="1600"/>
              </a:spcBef>
              <a:spcAft>
                <a:spcPts val="0"/>
              </a:spcAft>
              <a:buNone/>
            </a:pPr>
            <a:r>
              <a:rPr lang="en"/>
              <a:t>Fluoxetine - Prozac &amp; Sarafem; can cause </a:t>
            </a:r>
            <a:r>
              <a:rPr lang="en" b="1"/>
              <a:t>serotonin syndrome </a:t>
            </a:r>
            <a:endParaRPr b="1"/>
          </a:p>
          <a:p>
            <a:pPr marL="0" lvl="0" indent="0" algn="l" rtl="0">
              <a:spcBef>
                <a:spcPts val="1600"/>
              </a:spcBef>
              <a:spcAft>
                <a:spcPts val="0"/>
              </a:spcAft>
              <a:buNone/>
            </a:pPr>
            <a:r>
              <a:rPr lang="en"/>
              <a:t>Bupropoin - Alpenzin, Wellbutrin, Zyban, Buproban; also used for smoking cessation</a:t>
            </a:r>
            <a:endParaRPr/>
          </a:p>
          <a:p>
            <a:pPr marL="0" lvl="0" indent="0" algn="l" rtl="0">
              <a:spcBef>
                <a:spcPts val="1600"/>
              </a:spcBef>
              <a:spcAft>
                <a:spcPts val="0"/>
              </a:spcAft>
              <a:buNone/>
            </a:pPr>
            <a:r>
              <a:rPr lang="en"/>
              <a:t>Venlafaxine - Effexor; 51st most prescribed meditation in the U.S. (15 million)</a:t>
            </a:r>
            <a:endParaRPr/>
          </a:p>
          <a:p>
            <a:pPr marL="0" lvl="0" indent="0" algn="l" rtl="0">
              <a:spcBef>
                <a:spcPts val="1600"/>
              </a:spcBef>
              <a:spcAft>
                <a:spcPts val="0"/>
              </a:spcAft>
              <a:buNone/>
            </a:pPr>
            <a:r>
              <a:rPr lang="en"/>
              <a:t>Vortioxetine - Trintellix; improves cognition</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Most common antidepressants </a:t>
            </a:r>
            <a:endParaRPr/>
          </a:p>
        </p:txBody>
      </p:sp>
      <p:sp>
        <p:nvSpPr>
          <p:cNvPr id="166" name="Google Shape;16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out of 6 Americans takes medication (12% of these are antidepressants)</a:t>
            </a:r>
            <a:endParaRPr/>
          </a:p>
          <a:p>
            <a:pPr marL="685800" lvl="0" indent="-228600" algn="l" rtl="0">
              <a:spcBef>
                <a:spcPts val="1600"/>
              </a:spcBef>
              <a:spcAft>
                <a:spcPts val="0"/>
              </a:spcAft>
              <a:buClr>
                <a:srgbClr val="222222"/>
              </a:buClr>
              <a:buSzPts val="1800"/>
              <a:buFont typeface="Merriweather"/>
              <a:buNone/>
            </a:pPr>
            <a:r>
              <a:rPr lang="en">
                <a:solidFill>
                  <a:srgbClr val="222222"/>
                </a:solidFill>
                <a:latin typeface="Merriweather"/>
                <a:ea typeface="Merriweather"/>
                <a:cs typeface="Merriweather"/>
                <a:sym typeface="Merriweather"/>
              </a:rPr>
              <a:t>Sertraline hydrochloride (Zoloft)</a:t>
            </a:r>
            <a:endParaRPr>
              <a:solidFill>
                <a:srgbClr val="222222"/>
              </a:solidFill>
              <a:latin typeface="Merriweather"/>
              <a:ea typeface="Merriweather"/>
              <a:cs typeface="Merriweather"/>
              <a:sym typeface="Merriweather"/>
            </a:endParaRPr>
          </a:p>
          <a:p>
            <a:pPr marL="685800" lvl="0" indent="-228600" algn="l" rtl="0">
              <a:spcBef>
                <a:spcPts val="0"/>
              </a:spcBef>
              <a:spcAft>
                <a:spcPts val="0"/>
              </a:spcAft>
              <a:buClr>
                <a:srgbClr val="222222"/>
              </a:buClr>
              <a:buSzPts val="1800"/>
              <a:buFont typeface="Merriweather"/>
              <a:buNone/>
            </a:pPr>
            <a:r>
              <a:rPr lang="en">
                <a:solidFill>
                  <a:srgbClr val="222222"/>
                </a:solidFill>
                <a:latin typeface="Merriweather"/>
                <a:ea typeface="Merriweather"/>
                <a:cs typeface="Merriweather"/>
                <a:sym typeface="Merriweather"/>
              </a:rPr>
              <a:t>Citalopram hydrobromide (Celexa)</a:t>
            </a:r>
            <a:endParaRPr>
              <a:solidFill>
                <a:srgbClr val="222222"/>
              </a:solidFill>
              <a:latin typeface="Merriweather"/>
              <a:ea typeface="Merriweather"/>
              <a:cs typeface="Merriweather"/>
              <a:sym typeface="Merriweather"/>
            </a:endParaRPr>
          </a:p>
          <a:p>
            <a:pPr marL="685800" lvl="0" indent="-228600" algn="l" rtl="0">
              <a:spcBef>
                <a:spcPts val="0"/>
              </a:spcBef>
              <a:spcAft>
                <a:spcPts val="0"/>
              </a:spcAft>
              <a:buClr>
                <a:srgbClr val="222222"/>
              </a:buClr>
              <a:buSzPts val="1800"/>
              <a:buFont typeface="Merriweather"/>
              <a:buNone/>
            </a:pPr>
            <a:r>
              <a:rPr lang="en">
                <a:solidFill>
                  <a:srgbClr val="222222"/>
                </a:solidFill>
                <a:latin typeface="Merriweather"/>
                <a:ea typeface="Merriweather"/>
                <a:cs typeface="Merriweather"/>
                <a:sym typeface="Merriweather"/>
              </a:rPr>
              <a:t>Fluoxetine hydrochloride (Prozac)</a:t>
            </a:r>
            <a:endParaRPr>
              <a:solidFill>
                <a:srgbClr val="222222"/>
              </a:solidFill>
              <a:latin typeface="Merriweather"/>
              <a:ea typeface="Merriweather"/>
              <a:cs typeface="Merriweather"/>
              <a:sym typeface="Merriweather"/>
            </a:endParaRPr>
          </a:p>
          <a:p>
            <a:pPr marL="685800" lvl="0" indent="-228600" algn="l" rtl="0">
              <a:spcBef>
                <a:spcPts val="0"/>
              </a:spcBef>
              <a:spcAft>
                <a:spcPts val="0"/>
              </a:spcAft>
              <a:buClr>
                <a:srgbClr val="222222"/>
              </a:buClr>
              <a:buSzPts val="1800"/>
              <a:buFont typeface="Merriweather"/>
              <a:buNone/>
            </a:pPr>
            <a:r>
              <a:rPr lang="en">
                <a:solidFill>
                  <a:srgbClr val="222222"/>
                </a:solidFill>
                <a:latin typeface="Merriweather"/>
                <a:ea typeface="Merriweather"/>
                <a:cs typeface="Merriweather"/>
                <a:sym typeface="Merriweather"/>
              </a:rPr>
              <a:t>Trazodone hydrochloride (Desyrel)</a:t>
            </a:r>
            <a:endParaRPr>
              <a:solidFill>
                <a:srgbClr val="222222"/>
              </a:solidFill>
              <a:latin typeface="Merriweather"/>
              <a:ea typeface="Merriweather"/>
              <a:cs typeface="Merriweather"/>
              <a:sym typeface="Merriweather"/>
            </a:endParaRPr>
          </a:p>
          <a:p>
            <a:pPr marL="685800" lvl="0" indent="-228600" algn="l" rtl="0">
              <a:spcBef>
                <a:spcPts val="0"/>
              </a:spcBef>
              <a:spcAft>
                <a:spcPts val="0"/>
              </a:spcAft>
              <a:buClr>
                <a:srgbClr val="222222"/>
              </a:buClr>
              <a:buSzPts val="1800"/>
              <a:buFont typeface="Merriweather"/>
              <a:buNone/>
            </a:pPr>
            <a:r>
              <a:rPr lang="en">
                <a:solidFill>
                  <a:srgbClr val="222222"/>
                </a:solidFill>
                <a:latin typeface="Merriweather"/>
                <a:ea typeface="Merriweather"/>
                <a:cs typeface="Merriweather"/>
                <a:sym typeface="Merriweather"/>
              </a:rPr>
              <a:t>Escitalopram oxalate (Lexapro)</a:t>
            </a:r>
            <a:endParaRPr>
              <a:solidFill>
                <a:srgbClr val="222222"/>
              </a:solidFill>
              <a:latin typeface="Merriweather"/>
              <a:ea typeface="Merriweather"/>
              <a:cs typeface="Merriweather"/>
              <a:sym typeface="Merriweather"/>
            </a:endParaRPr>
          </a:p>
          <a:p>
            <a:pPr marL="685800" lvl="0" indent="-228600" algn="l" rtl="0">
              <a:spcBef>
                <a:spcPts val="0"/>
              </a:spcBef>
              <a:spcAft>
                <a:spcPts val="0"/>
              </a:spcAft>
              <a:buClr>
                <a:srgbClr val="222222"/>
              </a:buClr>
              <a:buSzPts val="1800"/>
              <a:buFont typeface="Merriweather"/>
              <a:buNone/>
            </a:pPr>
            <a:r>
              <a:rPr lang="en">
                <a:solidFill>
                  <a:srgbClr val="222222"/>
                </a:solidFill>
                <a:latin typeface="Merriweather"/>
                <a:ea typeface="Merriweather"/>
                <a:cs typeface="Merriweather"/>
                <a:sym typeface="Merriweather"/>
              </a:rPr>
              <a:t>Duloxetine hydrochloride (Cymbalta)</a:t>
            </a:r>
            <a:endParaRPr>
              <a:solidFill>
                <a:srgbClr val="222222"/>
              </a:solidFill>
              <a:latin typeface="Merriweather"/>
              <a:ea typeface="Merriweather"/>
              <a:cs typeface="Merriweather"/>
              <a:sym typeface="Merriweather"/>
            </a:endParaRPr>
          </a:p>
          <a:p>
            <a:pPr marL="0" lvl="0" indent="0" algn="l" rtl="0">
              <a:spcBef>
                <a:spcPts val="15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3" name="Google Shape;173;p24"/>
          <p:cNvPicPr preferRelativeResize="0"/>
          <p:nvPr/>
        </p:nvPicPr>
        <p:blipFill>
          <a:blip r:embed="rId3">
            <a:alphaModFix/>
          </a:blip>
          <a:stretch>
            <a:fillRect/>
          </a:stretch>
        </p:blipFill>
        <p:spPr>
          <a:xfrm>
            <a:off x="0" y="475906"/>
            <a:ext cx="9143999" cy="4191688"/>
          </a:xfrm>
          <a:prstGeom prst="rect">
            <a:avLst/>
          </a:prstGeom>
          <a:noFill/>
          <a:ln>
            <a:noFill/>
          </a:ln>
        </p:spPr>
      </p:pic>
      <p:pic>
        <p:nvPicPr>
          <p:cNvPr id="174" name="Google Shape;174;p24"/>
          <p:cNvPicPr preferRelativeResize="0"/>
          <p:nvPr/>
        </p:nvPicPr>
        <p:blipFill>
          <a:blip r:embed="rId3">
            <a:alphaModFix/>
          </a:blip>
          <a:stretch>
            <a:fillRect/>
          </a:stretch>
        </p:blipFill>
        <p:spPr>
          <a:xfrm>
            <a:off x="0" y="475906"/>
            <a:ext cx="9143999" cy="41916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311700" y="1716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FDA Indications </a:t>
            </a:r>
            <a:endParaRPr/>
          </a:p>
        </p:txBody>
      </p:sp>
      <p:sp>
        <p:nvSpPr>
          <p:cNvPr id="180" name="Google Shape;180;p25"/>
          <p:cNvSpPr txBox="1">
            <a:spLocks noGrp="1"/>
          </p:cNvSpPr>
          <p:nvPr>
            <p:ph type="body" idx="1"/>
          </p:nvPr>
        </p:nvSpPr>
        <p:spPr>
          <a:xfrm>
            <a:off x="177675" y="847425"/>
            <a:ext cx="8654700" cy="4086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(2004) - Increased risk of suicidality in adolescents; manufacturers must revise labeling with expanded warning statements on products. </a:t>
            </a:r>
            <a:endParaRPr/>
          </a:p>
          <a:p>
            <a:pPr marL="457200" lvl="0" indent="-342900" algn="l" rtl="0">
              <a:spcBef>
                <a:spcPts val="0"/>
              </a:spcBef>
              <a:spcAft>
                <a:spcPts val="0"/>
              </a:spcAft>
              <a:buSzPts val="1800"/>
              <a:buChar char="-"/>
            </a:pPr>
            <a:r>
              <a:rPr lang="en"/>
              <a:t>Patient Medication Guide will be given to all patients which advises them on risk and precautions. </a:t>
            </a:r>
            <a:endParaRPr/>
          </a:p>
          <a:p>
            <a:pPr marL="457200" lvl="0" indent="-342900" algn="l" rtl="0">
              <a:spcBef>
                <a:spcPts val="0"/>
              </a:spcBef>
              <a:spcAft>
                <a:spcPts val="0"/>
              </a:spcAft>
              <a:buSzPts val="1800"/>
              <a:buChar char="-"/>
            </a:pPr>
            <a:r>
              <a:rPr lang="en"/>
              <a:t>Boxed warnings: </a:t>
            </a:r>
            <a:endParaRPr/>
          </a:p>
          <a:p>
            <a:pPr marL="914400" lvl="1" indent="-304800" algn="l" rtl="0">
              <a:lnSpc>
                <a:spcPct val="150000"/>
              </a:lnSpc>
              <a:spcBef>
                <a:spcPts val="0"/>
              </a:spcBef>
              <a:spcAft>
                <a:spcPts val="0"/>
              </a:spcAft>
              <a:buClr>
                <a:srgbClr val="333333"/>
              </a:buClr>
              <a:buSzPts val="1200"/>
              <a:buFont typeface="Georgia"/>
              <a:buChar char="-"/>
            </a:pPr>
            <a:r>
              <a:rPr lang="en" sz="1200">
                <a:solidFill>
                  <a:srgbClr val="333333"/>
                </a:solidFill>
                <a:latin typeface="Georgia"/>
                <a:ea typeface="Georgia"/>
                <a:cs typeface="Georgia"/>
                <a:sym typeface="Georgia"/>
              </a:rPr>
              <a:t>Antidepressants increase the risk of suicidal thinking and behavior (suicidality) in children and adolescents with MDD and other psychiatric disorders.</a:t>
            </a:r>
            <a:endParaRPr sz="1200">
              <a:solidFill>
                <a:srgbClr val="333333"/>
              </a:solidFill>
              <a:latin typeface="Georgia"/>
              <a:ea typeface="Georgia"/>
              <a:cs typeface="Georgia"/>
              <a:sym typeface="Georgia"/>
            </a:endParaRPr>
          </a:p>
          <a:p>
            <a:pPr marL="914400" lvl="1" indent="-304800" algn="l" rtl="0">
              <a:lnSpc>
                <a:spcPct val="150000"/>
              </a:lnSpc>
              <a:spcBef>
                <a:spcPts val="0"/>
              </a:spcBef>
              <a:spcAft>
                <a:spcPts val="0"/>
              </a:spcAft>
              <a:buClr>
                <a:srgbClr val="333333"/>
              </a:buClr>
              <a:buSzPts val="1200"/>
              <a:buFont typeface="Georgia"/>
              <a:buChar char="-"/>
            </a:pPr>
            <a:r>
              <a:rPr lang="en" sz="1200">
                <a:solidFill>
                  <a:srgbClr val="333333"/>
                </a:solidFill>
                <a:latin typeface="Georgia"/>
                <a:ea typeface="Georgia"/>
                <a:cs typeface="Georgia"/>
                <a:sym typeface="Georgia"/>
              </a:rPr>
              <a:t>Anyone considering the use of an antidepressant in a child or adolescent for any clinical use must balance the risk of increased suicidality with the clinical need.</a:t>
            </a:r>
            <a:endParaRPr sz="1200">
              <a:solidFill>
                <a:srgbClr val="333333"/>
              </a:solidFill>
              <a:latin typeface="Georgia"/>
              <a:ea typeface="Georgia"/>
              <a:cs typeface="Georgia"/>
              <a:sym typeface="Georgia"/>
            </a:endParaRPr>
          </a:p>
          <a:p>
            <a:pPr marL="914400" lvl="1" indent="-304800" algn="l" rtl="0">
              <a:lnSpc>
                <a:spcPct val="150000"/>
              </a:lnSpc>
              <a:spcBef>
                <a:spcPts val="0"/>
              </a:spcBef>
              <a:spcAft>
                <a:spcPts val="0"/>
              </a:spcAft>
              <a:buClr>
                <a:srgbClr val="333333"/>
              </a:buClr>
              <a:buSzPts val="1200"/>
              <a:buFont typeface="Georgia"/>
              <a:buChar char="-"/>
            </a:pPr>
            <a:r>
              <a:rPr lang="en" sz="1200">
                <a:solidFill>
                  <a:srgbClr val="333333"/>
                </a:solidFill>
                <a:latin typeface="Georgia"/>
                <a:ea typeface="Georgia"/>
                <a:cs typeface="Georgia"/>
                <a:sym typeface="Georgia"/>
              </a:rPr>
              <a:t>Patients who are started on therapy should be observed closely for clinical worsening, suicidality, or unusual changes in behavior.</a:t>
            </a:r>
            <a:endParaRPr sz="1200">
              <a:solidFill>
                <a:srgbClr val="333333"/>
              </a:solidFill>
              <a:latin typeface="Georgia"/>
              <a:ea typeface="Georgia"/>
              <a:cs typeface="Georgia"/>
              <a:sym typeface="Georgia"/>
            </a:endParaRPr>
          </a:p>
          <a:p>
            <a:pPr marL="914400" lvl="1" indent="-304800" algn="l" rtl="0">
              <a:lnSpc>
                <a:spcPct val="150000"/>
              </a:lnSpc>
              <a:spcBef>
                <a:spcPts val="0"/>
              </a:spcBef>
              <a:spcAft>
                <a:spcPts val="0"/>
              </a:spcAft>
              <a:buClr>
                <a:srgbClr val="333333"/>
              </a:buClr>
              <a:buSzPts val="1200"/>
              <a:buFont typeface="Georgia"/>
              <a:buChar char="-"/>
            </a:pPr>
            <a:r>
              <a:rPr lang="en" sz="1200">
                <a:solidFill>
                  <a:srgbClr val="333333"/>
                </a:solidFill>
                <a:latin typeface="Georgia"/>
                <a:ea typeface="Georgia"/>
                <a:cs typeface="Georgia"/>
                <a:sym typeface="Georgia"/>
              </a:rPr>
              <a:t>Families and caregivers should be advised to closely observe the patient and to communicate with the prescriber.</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7" name="Google Shape;187;p26"/>
          <p:cNvPicPr preferRelativeResize="0"/>
          <p:nvPr/>
        </p:nvPicPr>
        <p:blipFill>
          <a:blip r:embed="rId3">
            <a:alphaModFix/>
          </a:blip>
          <a:stretch>
            <a:fillRect/>
          </a:stretch>
        </p:blipFill>
        <p:spPr>
          <a:xfrm>
            <a:off x="804950" y="110550"/>
            <a:ext cx="7534101" cy="4922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7"/>
          <p:cNvSpPr txBox="1">
            <a:spLocks noGrp="1"/>
          </p:cNvSpPr>
          <p:nvPr>
            <p:ph type="title"/>
          </p:nvPr>
        </p:nvSpPr>
        <p:spPr>
          <a:xfrm>
            <a:off x="3253025" y="144325"/>
            <a:ext cx="557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Off-Label Usage</a:t>
            </a:r>
            <a:endParaRPr/>
          </a:p>
        </p:txBody>
      </p:sp>
      <p:sp>
        <p:nvSpPr>
          <p:cNvPr id="193" name="Google Shape;193;p27"/>
          <p:cNvSpPr txBox="1">
            <a:spLocks noGrp="1"/>
          </p:cNvSpPr>
          <p:nvPr>
            <p:ph type="body" idx="1"/>
          </p:nvPr>
        </p:nvSpPr>
        <p:spPr>
          <a:xfrm>
            <a:off x="311700" y="144325"/>
            <a:ext cx="1396800" cy="474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Lee et al. (2012) </a:t>
            </a:r>
            <a:r>
              <a:rPr lang="en" sz="1200" i="1">
                <a:solidFill>
                  <a:srgbClr val="000000"/>
                </a:solidFill>
                <a:latin typeface="Arial"/>
                <a:ea typeface="Arial"/>
                <a:cs typeface="Arial"/>
                <a:sym typeface="Arial"/>
              </a:rPr>
              <a:t>Off‐label prescribing patterns of antidepressants in children and adolescents</a:t>
            </a:r>
            <a:endParaRPr sz="1200" i="1">
              <a:solidFill>
                <a:srgbClr val="000000"/>
              </a:solidFill>
              <a:latin typeface="Arial"/>
              <a:ea typeface="Arial"/>
              <a:cs typeface="Arial"/>
              <a:sym typeface="Arial"/>
            </a:endParaRPr>
          </a:p>
          <a:p>
            <a:pPr marL="0" lvl="0" indent="0" algn="l" rtl="0">
              <a:spcBef>
                <a:spcPts val="1600"/>
              </a:spcBef>
              <a:spcAft>
                <a:spcPts val="0"/>
              </a:spcAft>
              <a:buNone/>
            </a:pPr>
            <a:r>
              <a:rPr lang="en" sz="1200">
                <a:solidFill>
                  <a:srgbClr val="000000"/>
                </a:solidFill>
                <a:latin typeface="Arial"/>
                <a:ea typeface="Arial"/>
                <a:cs typeface="Arial"/>
                <a:sym typeface="Arial"/>
              </a:rPr>
              <a:t>Only 9.2% of visits (out of 18,646) from 2000-2006 were associated with FDA approved indications. </a:t>
            </a:r>
            <a:endParaRPr sz="1200">
              <a:solidFill>
                <a:srgbClr val="000000"/>
              </a:solidFill>
              <a:latin typeface="Arial"/>
              <a:ea typeface="Arial"/>
              <a:cs typeface="Arial"/>
              <a:sym typeface="Arial"/>
            </a:endParaRPr>
          </a:p>
          <a:p>
            <a:pPr marL="0" lvl="0" indent="0" algn="l" rtl="0">
              <a:spcBef>
                <a:spcPts val="1600"/>
              </a:spcBef>
              <a:spcAft>
                <a:spcPts val="0"/>
              </a:spcAft>
              <a:buNone/>
            </a:pPr>
            <a:r>
              <a:rPr lang="en" sz="1200">
                <a:solidFill>
                  <a:srgbClr val="000000"/>
                </a:solidFill>
                <a:latin typeface="Arial"/>
                <a:ea typeface="Arial"/>
                <a:cs typeface="Arial"/>
                <a:sym typeface="Arial"/>
              </a:rPr>
              <a:t>Pediatricians more likely to prescribe off-label than psychiatrists. </a:t>
            </a:r>
            <a:endParaRPr sz="1200">
              <a:solidFill>
                <a:srgbClr val="000000"/>
              </a:solidFill>
              <a:latin typeface="Arial"/>
              <a:ea typeface="Arial"/>
              <a:cs typeface="Arial"/>
              <a:sym typeface="Arial"/>
            </a:endParaRPr>
          </a:p>
          <a:p>
            <a:pPr marL="0" lvl="0" indent="0" algn="l" rtl="0">
              <a:spcBef>
                <a:spcPts val="1600"/>
              </a:spcBef>
              <a:spcAft>
                <a:spcPts val="1600"/>
              </a:spcAft>
              <a:buNone/>
            </a:pPr>
            <a:endParaRPr/>
          </a:p>
        </p:txBody>
      </p:sp>
      <p:pic>
        <p:nvPicPr>
          <p:cNvPr id="194" name="Google Shape;194;p27"/>
          <p:cNvPicPr preferRelativeResize="0"/>
          <p:nvPr/>
        </p:nvPicPr>
        <p:blipFill>
          <a:blip r:embed="rId3">
            <a:alphaModFix/>
          </a:blip>
          <a:stretch>
            <a:fillRect/>
          </a:stretch>
        </p:blipFill>
        <p:spPr>
          <a:xfrm>
            <a:off x="1612825" y="1224352"/>
            <a:ext cx="7408149" cy="3194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Mechanism of Action</a:t>
            </a:r>
            <a:endParaRPr/>
          </a:p>
        </p:txBody>
      </p:sp>
      <p:sp>
        <p:nvSpPr>
          <p:cNvPr id="200" name="Google Shape;200;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u="sng"/>
              <a:t>Tricyclic</a:t>
            </a:r>
            <a:r>
              <a:rPr lang="en" sz="1400"/>
              <a:t> - </a:t>
            </a:r>
            <a:r>
              <a:rPr lang="en" sz="1400">
                <a:solidFill>
                  <a:srgbClr val="000000"/>
                </a:solidFill>
              </a:rPr>
              <a:t>bind effectively to the reuptake transporter proteins for both norepinephrine and serotonin.</a:t>
            </a:r>
            <a:endParaRPr sz="1400">
              <a:solidFill>
                <a:srgbClr val="000000"/>
              </a:solidFill>
            </a:endParaRPr>
          </a:p>
          <a:p>
            <a:pPr marL="0" lvl="0" indent="0" algn="l" rtl="0">
              <a:spcBef>
                <a:spcPts val="1600"/>
              </a:spcBef>
              <a:spcAft>
                <a:spcPts val="0"/>
              </a:spcAft>
              <a:buNone/>
            </a:pPr>
            <a:r>
              <a:rPr lang="en" sz="1400" u="sng"/>
              <a:t>MAOIs</a:t>
            </a:r>
            <a:r>
              <a:rPr lang="en" sz="1400">
                <a:solidFill>
                  <a:srgbClr val="000000"/>
                </a:solidFill>
              </a:rPr>
              <a:t> - Deaminates monoamine oxidase neurotransmitters (norepinephrine, dopamine, and serotonin), irreversible consequences (banned in U.S.). </a:t>
            </a:r>
            <a:endParaRPr sz="1400">
              <a:solidFill>
                <a:srgbClr val="000000"/>
              </a:solidFill>
            </a:endParaRPr>
          </a:p>
          <a:p>
            <a:pPr marL="0" lvl="0" indent="0" algn="l" rtl="0">
              <a:spcBef>
                <a:spcPts val="1600"/>
              </a:spcBef>
              <a:spcAft>
                <a:spcPts val="0"/>
              </a:spcAft>
              <a:buNone/>
            </a:pPr>
            <a:r>
              <a:rPr lang="en" sz="1400" u="sng"/>
              <a:t>SSRIs </a:t>
            </a:r>
            <a:r>
              <a:rPr lang="en" sz="1400"/>
              <a:t>- </a:t>
            </a:r>
            <a:r>
              <a:rPr lang="en" sz="1400">
                <a:solidFill>
                  <a:srgbClr val="000000"/>
                </a:solidFill>
              </a:rPr>
              <a:t>inhibit the reuptake of serotonin by competitively binding with the serotonin transporter protein. This competitive binding effectively blocks the reuptake of a significant amount of extracellular serotonin, leaving it available to engage pre- and postsynaptic receptor sites for longer durations.</a:t>
            </a:r>
            <a:endParaRPr sz="1400"/>
          </a:p>
          <a:p>
            <a:pPr marL="0" lvl="0" indent="0" algn="l" rtl="0">
              <a:spcBef>
                <a:spcPts val="1600"/>
              </a:spcBef>
              <a:spcAft>
                <a:spcPts val="0"/>
              </a:spcAft>
              <a:buNone/>
            </a:pPr>
            <a:r>
              <a:rPr lang="en" sz="1400" u="sng"/>
              <a:t>SNRIs </a:t>
            </a:r>
            <a:r>
              <a:rPr lang="en" sz="1400"/>
              <a:t>- </a:t>
            </a:r>
            <a:r>
              <a:rPr lang="en" sz="1400">
                <a:solidFill>
                  <a:srgbClr val="000000"/>
                </a:solidFill>
              </a:rPr>
              <a:t>Its mechanisms of action include</a:t>
            </a:r>
            <a:r>
              <a:rPr lang="en" sz="1400">
                <a:solidFill>
                  <a:srgbClr val="000000"/>
                </a:solidFill>
                <a:highlight>
                  <a:schemeClr val="lt1"/>
                </a:highlight>
              </a:rPr>
              <a:t> blockade of the serotonin and norepinephrine reuptake transporters as well as the reuptake transporter for dopamine. </a:t>
            </a:r>
            <a:endParaRPr sz="1400">
              <a:solidFill>
                <a:srgbClr val="000000"/>
              </a:solidFill>
              <a:highlight>
                <a:schemeClr val="lt1"/>
              </a:highlight>
            </a:endParaRPr>
          </a:p>
          <a:p>
            <a:pPr marL="0" lvl="0" indent="0" algn="l" rtl="0">
              <a:spcBef>
                <a:spcPts val="1600"/>
              </a:spcBef>
              <a:spcAft>
                <a:spcPts val="1600"/>
              </a:spcAft>
              <a:buNone/>
            </a:pPr>
            <a:r>
              <a:rPr lang="en" sz="1400" u="sng">
                <a:highlight>
                  <a:schemeClr val="lt1"/>
                </a:highlight>
              </a:rPr>
              <a:t>St. John’s Wort</a:t>
            </a:r>
            <a:r>
              <a:rPr lang="en" sz="1400">
                <a:solidFill>
                  <a:srgbClr val="000000"/>
                </a:solidFill>
                <a:highlight>
                  <a:schemeClr val="lt1"/>
                </a:highlight>
              </a:rPr>
              <a:t>- Increases serotonin and norepinephrine by inhibiting the reuptake and vesicular storage of monoamine neurotransmitters so more are available in the synapse.</a:t>
            </a:r>
            <a:endParaRPr sz="1400">
              <a:solidFill>
                <a:srgbClr val="000000"/>
              </a:solidFill>
              <a:highlight>
                <a:schemeClr val="lt1"/>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9"/>
          <p:cNvSpPr txBox="1">
            <a:spLocks noGrp="1"/>
          </p:cNvSpPr>
          <p:nvPr>
            <p:ph type="title"/>
          </p:nvPr>
        </p:nvSpPr>
        <p:spPr>
          <a:xfrm>
            <a:off x="311700" y="122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Mechanisms of Action of the Drug: </a:t>
            </a:r>
            <a:r>
              <a:rPr lang="en" sz="2400">
                <a:solidFill>
                  <a:schemeClr val="accent3"/>
                </a:solidFill>
              </a:rPr>
              <a:t>Pharmacodynamics </a:t>
            </a:r>
            <a:endParaRPr sz="2400"/>
          </a:p>
        </p:txBody>
      </p:sp>
      <p:sp>
        <p:nvSpPr>
          <p:cNvPr id="206" name="Google Shape;206;p29"/>
          <p:cNvSpPr txBox="1">
            <a:spLocks noGrp="1"/>
          </p:cNvSpPr>
          <p:nvPr>
            <p:ph type="body" idx="1"/>
          </p:nvPr>
        </p:nvSpPr>
        <p:spPr>
          <a:xfrm>
            <a:off x="4947900" y="860738"/>
            <a:ext cx="4196100" cy="405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*SSRI: </a:t>
            </a:r>
            <a:endParaRPr sz="1700"/>
          </a:p>
          <a:p>
            <a:pPr marL="457200" lvl="0" indent="-336550" algn="l" rtl="0">
              <a:spcBef>
                <a:spcPts val="0"/>
              </a:spcBef>
              <a:spcAft>
                <a:spcPts val="0"/>
              </a:spcAft>
              <a:buSzPts val="1700"/>
              <a:buChar char="-"/>
            </a:pPr>
            <a:r>
              <a:rPr lang="en" sz="1700"/>
              <a:t>Block the reuptake transporter →  serotonin in the synapse longer. </a:t>
            </a:r>
            <a:endParaRPr sz="1700"/>
          </a:p>
          <a:p>
            <a:pPr marL="457200" lvl="0" indent="-336550" algn="l" rtl="0">
              <a:spcBef>
                <a:spcPts val="0"/>
              </a:spcBef>
              <a:spcAft>
                <a:spcPts val="0"/>
              </a:spcAft>
              <a:buSzPts val="1700"/>
              <a:buChar char="-"/>
            </a:pPr>
            <a:r>
              <a:rPr lang="en" sz="1700"/>
              <a:t>Increased serotonin → neuronal adaptions and downregulation of inhibitory 5-HT1A autoreceptors </a:t>
            </a:r>
            <a:endParaRPr sz="1700"/>
          </a:p>
          <a:p>
            <a:pPr marL="457200" lvl="0" indent="0" algn="l" rtl="0">
              <a:spcBef>
                <a:spcPts val="1600"/>
              </a:spcBef>
              <a:spcAft>
                <a:spcPts val="0"/>
              </a:spcAft>
              <a:buNone/>
            </a:pPr>
            <a:endParaRPr sz="1700"/>
          </a:p>
          <a:p>
            <a:pPr marL="0" lvl="0" indent="0" algn="l" rtl="0">
              <a:spcBef>
                <a:spcPts val="1600"/>
              </a:spcBef>
              <a:spcAft>
                <a:spcPts val="1600"/>
              </a:spcAft>
              <a:buNone/>
            </a:pPr>
            <a:endParaRPr sz="1700"/>
          </a:p>
        </p:txBody>
      </p:sp>
      <p:pic>
        <p:nvPicPr>
          <p:cNvPr id="207" name="Google Shape;207;p29"/>
          <p:cNvPicPr preferRelativeResize="0"/>
          <p:nvPr/>
        </p:nvPicPr>
        <p:blipFill>
          <a:blip r:embed="rId3">
            <a:alphaModFix/>
          </a:blip>
          <a:stretch>
            <a:fillRect/>
          </a:stretch>
        </p:blipFill>
        <p:spPr>
          <a:xfrm>
            <a:off x="142925" y="929325"/>
            <a:ext cx="4662234" cy="3914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txBox="1">
            <a:spLocks noGrp="1"/>
          </p:cNvSpPr>
          <p:nvPr>
            <p:ph type="title"/>
          </p:nvPr>
        </p:nvSpPr>
        <p:spPr>
          <a:xfrm>
            <a:off x="311700" y="122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Mechanisms of Action of the Drug: </a:t>
            </a:r>
            <a:r>
              <a:rPr lang="en" sz="2400">
                <a:solidFill>
                  <a:schemeClr val="accent3"/>
                </a:solidFill>
              </a:rPr>
              <a:t>Pharmacodynamics </a:t>
            </a:r>
            <a:endParaRPr sz="2400"/>
          </a:p>
        </p:txBody>
      </p:sp>
      <p:sp>
        <p:nvSpPr>
          <p:cNvPr id="213" name="Google Shape;213;p30"/>
          <p:cNvSpPr txBox="1">
            <a:spLocks noGrp="1"/>
          </p:cNvSpPr>
          <p:nvPr>
            <p:ph type="body" idx="1"/>
          </p:nvPr>
        </p:nvSpPr>
        <p:spPr>
          <a:xfrm>
            <a:off x="4947900" y="545850"/>
            <a:ext cx="4196100" cy="405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*SNRI: </a:t>
            </a:r>
            <a:endParaRPr sz="1700"/>
          </a:p>
          <a:p>
            <a:pPr marL="457200" lvl="0" indent="-336550" algn="l" rtl="0">
              <a:spcBef>
                <a:spcPts val="0"/>
              </a:spcBef>
              <a:spcAft>
                <a:spcPts val="0"/>
              </a:spcAft>
              <a:buSzPts val="1700"/>
              <a:buChar char="-"/>
            </a:pPr>
            <a:r>
              <a:rPr lang="en" sz="1700"/>
              <a:t>Increased noradrenergic activity → enhancing activity of the reticular activating system</a:t>
            </a:r>
            <a:endParaRPr sz="1700"/>
          </a:p>
          <a:p>
            <a:pPr marL="457200" lvl="0" indent="-336550" algn="l" rtl="0">
              <a:spcBef>
                <a:spcPts val="0"/>
              </a:spcBef>
              <a:spcAft>
                <a:spcPts val="0"/>
              </a:spcAft>
              <a:buSzPts val="1700"/>
              <a:buChar char="-"/>
            </a:pPr>
            <a:r>
              <a:rPr lang="en" sz="1700"/>
              <a:t>Block the reuptake transporter for serotonin and norepinephrine AND reuptake transporter for dopamine</a:t>
            </a:r>
            <a:endParaRPr sz="1700"/>
          </a:p>
          <a:p>
            <a:pPr marL="457200" lvl="0" indent="0" algn="l" rtl="0">
              <a:spcBef>
                <a:spcPts val="1600"/>
              </a:spcBef>
              <a:spcAft>
                <a:spcPts val="1600"/>
              </a:spcAft>
              <a:buNone/>
            </a:pPr>
            <a:endParaRPr sz="1700"/>
          </a:p>
        </p:txBody>
      </p:sp>
      <p:pic>
        <p:nvPicPr>
          <p:cNvPr id="214" name="Google Shape;214;p30"/>
          <p:cNvPicPr preferRelativeResize="0"/>
          <p:nvPr/>
        </p:nvPicPr>
        <p:blipFill>
          <a:blip r:embed="rId3">
            <a:alphaModFix/>
          </a:blip>
          <a:stretch>
            <a:fillRect/>
          </a:stretch>
        </p:blipFill>
        <p:spPr>
          <a:xfrm>
            <a:off x="142925" y="929325"/>
            <a:ext cx="4662234" cy="3914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txBox="1">
            <a:spLocks noGrp="1"/>
          </p:cNvSpPr>
          <p:nvPr>
            <p:ph type="title"/>
          </p:nvPr>
        </p:nvSpPr>
        <p:spPr>
          <a:xfrm>
            <a:off x="311700" y="287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Mechanisms of Action of the Drug: </a:t>
            </a:r>
            <a:r>
              <a:rPr lang="en" sz="2400">
                <a:solidFill>
                  <a:schemeClr val="accent3"/>
                </a:solidFill>
              </a:rPr>
              <a:t>Pharmacokinetics </a:t>
            </a:r>
            <a:endParaRPr sz="2400">
              <a:solidFill>
                <a:schemeClr val="accent3"/>
              </a:solidFill>
            </a:endParaRPr>
          </a:p>
          <a:p>
            <a:pPr marL="0" lvl="0" indent="0" algn="l" rtl="0">
              <a:spcBef>
                <a:spcPts val="0"/>
              </a:spcBef>
              <a:spcAft>
                <a:spcPts val="0"/>
              </a:spcAft>
              <a:buNone/>
            </a:pPr>
            <a:endParaRPr sz="2400"/>
          </a:p>
        </p:txBody>
      </p:sp>
      <p:sp>
        <p:nvSpPr>
          <p:cNvPr id="220" name="Google Shape;220;p31"/>
          <p:cNvSpPr txBox="1">
            <a:spLocks noGrp="1"/>
          </p:cNvSpPr>
          <p:nvPr>
            <p:ph type="body" idx="1"/>
          </p:nvPr>
        </p:nvSpPr>
        <p:spPr>
          <a:xfrm>
            <a:off x="311700" y="1044475"/>
            <a:ext cx="8520600" cy="352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Absorption: Oral administration</a:t>
            </a:r>
            <a:endParaRPr/>
          </a:p>
          <a:p>
            <a:pPr marL="0" lvl="0" indent="0" algn="l" rtl="0">
              <a:spcBef>
                <a:spcPts val="1600"/>
              </a:spcBef>
              <a:spcAft>
                <a:spcPts val="0"/>
              </a:spcAft>
              <a:buNone/>
            </a:pPr>
            <a:r>
              <a:rPr lang="en"/>
              <a:t>Distribution: Pass through gastric system</a:t>
            </a:r>
            <a:endParaRPr/>
          </a:p>
          <a:p>
            <a:pPr marL="0" lvl="0" indent="0" algn="l" rtl="0">
              <a:spcBef>
                <a:spcPts val="1600"/>
              </a:spcBef>
              <a:spcAft>
                <a:spcPts val="0"/>
              </a:spcAft>
              <a:buNone/>
            </a:pPr>
            <a:r>
              <a:rPr lang="en"/>
              <a:t>Metabolism: Pass through liver</a:t>
            </a:r>
            <a:endParaRPr/>
          </a:p>
          <a:p>
            <a:pPr marL="0" lvl="0" indent="0" algn="l" rtl="0">
              <a:spcBef>
                <a:spcPts val="1600"/>
              </a:spcBef>
              <a:spcAft>
                <a:spcPts val="1600"/>
              </a:spcAft>
              <a:buNone/>
            </a:pPr>
            <a:r>
              <a:rPr lang="en"/>
              <a:t>Excretion: Through kidneys</a:t>
            </a:r>
            <a:endParaRPr/>
          </a:p>
        </p:txBody>
      </p:sp>
      <p:pic>
        <p:nvPicPr>
          <p:cNvPr id="221" name="Google Shape;221;p31"/>
          <p:cNvPicPr preferRelativeResize="0"/>
          <p:nvPr/>
        </p:nvPicPr>
        <p:blipFill>
          <a:blip r:embed="rId3">
            <a:alphaModFix/>
          </a:blip>
          <a:stretch>
            <a:fillRect/>
          </a:stretch>
        </p:blipFill>
        <p:spPr>
          <a:xfrm>
            <a:off x="1568025" y="3107650"/>
            <a:ext cx="6387599" cy="1804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277425" y="1816950"/>
            <a:ext cx="4045200" cy="150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Major Depressive </a:t>
            </a:r>
            <a:endParaRPr/>
          </a:p>
          <a:p>
            <a:pPr marL="0" lvl="0" indent="0" algn="ctr" rtl="0">
              <a:spcBef>
                <a:spcPts val="0"/>
              </a:spcBef>
              <a:spcAft>
                <a:spcPts val="0"/>
              </a:spcAft>
              <a:buNone/>
            </a:pPr>
            <a:r>
              <a:rPr lang="en"/>
              <a:t>Disorder</a:t>
            </a:r>
            <a:endParaRPr/>
          </a:p>
        </p:txBody>
      </p:sp>
      <p:sp>
        <p:nvSpPr>
          <p:cNvPr id="66" name="Google Shape;66;p14"/>
          <p:cNvSpPr txBox="1">
            <a:spLocks noGrp="1"/>
          </p:cNvSpPr>
          <p:nvPr>
            <p:ph type="body" idx="2"/>
          </p:nvPr>
        </p:nvSpPr>
        <p:spPr>
          <a:xfrm>
            <a:off x="4731300" y="137500"/>
            <a:ext cx="4257900" cy="4881300"/>
          </a:xfrm>
          <a:prstGeom prst="rect">
            <a:avLst/>
          </a:prstGeom>
        </p:spPr>
        <p:txBody>
          <a:bodyPr spcFirstLastPara="1" wrap="square" lIns="91425" tIns="91425" rIns="91425" bIns="91425" anchor="ctr" anchorCtr="0">
            <a:noAutofit/>
          </a:bodyPr>
          <a:lstStyle/>
          <a:p>
            <a:pPr marL="0" lvl="0" indent="0" algn="l" rtl="0">
              <a:lnSpc>
                <a:spcPct val="90000"/>
              </a:lnSpc>
              <a:spcBef>
                <a:spcPts val="900"/>
              </a:spcBef>
              <a:spcAft>
                <a:spcPts val="0"/>
              </a:spcAft>
              <a:buNone/>
            </a:pPr>
            <a:r>
              <a:rPr lang="en" sz="1400">
                <a:solidFill>
                  <a:srgbClr val="EFEFEF"/>
                </a:solidFill>
                <a:latin typeface="Arial"/>
                <a:ea typeface="Arial"/>
                <a:cs typeface="Arial"/>
                <a:sym typeface="Arial"/>
              </a:rPr>
              <a:t>◦Depressed mood*</a:t>
            </a:r>
            <a:endParaRPr sz="1400">
              <a:solidFill>
                <a:srgbClr val="EFEFEF"/>
              </a:solidFill>
              <a:latin typeface="Arial"/>
              <a:ea typeface="Arial"/>
              <a:cs typeface="Arial"/>
              <a:sym typeface="Arial"/>
            </a:endParaRPr>
          </a:p>
          <a:p>
            <a:pPr marL="0" lvl="0" indent="0" algn="l" rtl="0">
              <a:lnSpc>
                <a:spcPct val="90000"/>
              </a:lnSpc>
              <a:spcBef>
                <a:spcPts val="900"/>
              </a:spcBef>
              <a:spcAft>
                <a:spcPts val="0"/>
              </a:spcAft>
              <a:buNone/>
            </a:pPr>
            <a:r>
              <a:rPr lang="en" sz="1400">
                <a:solidFill>
                  <a:srgbClr val="EFEFEF"/>
                </a:solidFill>
                <a:latin typeface="Arial"/>
                <a:ea typeface="Arial"/>
                <a:cs typeface="Arial"/>
                <a:sym typeface="Arial"/>
              </a:rPr>
              <a:t>◦Diminished interest or pleasure in activities*</a:t>
            </a:r>
            <a:endParaRPr sz="1400">
              <a:solidFill>
                <a:srgbClr val="EFEFEF"/>
              </a:solidFill>
              <a:latin typeface="Arial"/>
              <a:ea typeface="Arial"/>
              <a:cs typeface="Arial"/>
              <a:sym typeface="Arial"/>
            </a:endParaRPr>
          </a:p>
          <a:p>
            <a:pPr marL="0" lvl="0" indent="0" algn="l" rtl="0">
              <a:lnSpc>
                <a:spcPct val="90000"/>
              </a:lnSpc>
              <a:spcBef>
                <a:spcPts val="900"/>
              </a:spcBef>
              <a:spcAft>
                <a:spcPts val="0"/>
              </a:spcAft>
              <a:buNone/>
            </a:pPr>
            <a:r>
              <a:rPr lang="en" sz="1400">
                <a:solidFill>
                  <a:srgbClr val="EFEFEF"/>
                </a:solidFill>
                <a:latin typeface="Arial"/>
                <a:ea typeface="Arial"/>
                <a:cs typeface="Arial"/>
                <a:sym typeface="Arial"/>
              </a:rPr>
              <a:t>◦Significant changes in weight or appetite</a:t>
            </a:r>
            <a:endParaRPr sz="1400">
              <a:solidFill>
                <a:srgbClr val="EFEFEF"/>
              </a:solidFill>
              <a:latin typeface="Arial"/>
              <a:ea typeface="Arial"/>
              <a:cs typeface="Arial"/>
              <a:sym typeface="Arial"/>
            </a:endParaRPr>
          </a:p>
          <a:p>
            <a:pPr marL="0" lvl="0" indent="0" algn="l" rtl="0">
              <a:lnSpc>
                <a:spcPct val="90000"/>
              </a:lnSpc>
              <a:spcBef>
                <a:spcPts val="900"/>
              </a:spcBef>
              <a:spcAft>
                <a:spcPts val="0"/>
              </a:spcAft>
              <a:buNone/>
            </a:pPr>
            <a:r>
              <a:rPr lang="en" sz="1400">
                <a:solidFill>
                  <a:srgbClr val="EFEFEF"/>
                </a:solidFill>
                <a:latin typeface="Arial"/>
                <a:ea typeface="Arial"/>
                <a:cs typeface="Arial"/>
                <a:sym typeface="Arial"/>
              </a:rPr>
              <a:t>◦Insomnia or hypersomnia</a:t>
            </a:r>
            <a:endParaRPr sz="1400">
              <a:solidFill>
                <a:srgbClr val="EFEFEF"/>
              </a:solidFill>
              <a:latin typeface="Arial"/>
              <a:ea typeface="Arial"/>
              <a:cs typeface="Arial"/>
              <a:sym typeface="Arial"/>
            </a:endParaRPr>
          </a:p>
          <a:p>
            <a:pPr marL="0" lvl="0" indent="0" algn="l" rtl="0">
              <a:lnSpc>
                <a:spcPct val="90000"/>
              </a:lnSpc>
              <a:spcBef>
                <a:spcPts val="900"/>
              </a:spcBef>
              <a:spcAft>
                <a:spcPts val="0"/>
              </a:spcAft>
              <a:buNone/>
            </a:pPr>
            <a:r>
              <a:rPr lang="en" sz="1400">
                <a:solidFill>
                  <a:srgbClr val="EFEFEF"/>
                </a:solidFill>
                <a:latin typeface="Arial"/>
                <a:ea typeface="Arial"/>
                <a:cs typeface="Arial"/>
                <a:sym typeface="Arial"/>
              </a:rPr>
              <a:t>◦Psychomotor agitation or retardation</a:t>
            </a:r>
            <a:endParaRPr sz="1400">
              <a:solidFill>
                <a:srgbClr val="EFEFEF"/>
              </a:solidFill>
              <a:latin typeface="Arial"/>
              <a:ea typeface="Arial"/>
              <a:cs typeface="Arial"/>
              <a:sym typeface="Arial"/>
            </a:endParaRPr>
          </a:p>
          <a:p>
            <a:pPr marL="0" lvl="0" indent="0" algn="l" rtl="0">
              <a:lnSpc>
                <a:spcPct val="90000"/>
              </a:lnSpc>
              <a:spcBef>
                <a:spcPts val="900"/>
              </a:spcBef>
              <a:spcAft>
                <a:spcPts val="0"/>
              </a:spcAft>
              <a:buNone/>
            </a:pPr>
            <a:r>
              <a:rPr lang="en" sz="1400">
                <a:solidFill>
                  <a:srgbClr val="EFEFEF"/>
                </a:solidFill>
                <a:latin typeface="Arial"/>
                <a:ea typeface="Arial"/>
                <a:cs typeface="Arial"/>
                <a:sym typeface="Arial"/>
              </a:rPr>
              <a:t>◦Fatigue or loss of energy</a:t>
            </a:r>
            <a:endParaRPr sz="1400">
              <a:solidFill>
                <a:srgbClr val="EFEFEF"/>
              </a:solidFill>
              <a:latin typeface="Arial"/>
              <a:ea typeface="Arial"/>
              <a:cs typeface="Arial"/>
              <a:sym typeface="Arial"/>
            </a:endParaRPr>
          </a:p>
          <a:p>
            <a:pPr marL="0" lvl="0" indent="0" algn="l" rtl="0">
              <a:lnSpc>
                <a:spcPct val="90000"/>
              </a:lnSpc>
              <a:spcBef>
                <a:spcPts val="900"/>
              </a:spcBef>
              <a:spcAft>
                <a:spcPts val="0"/>
              </a:spcAft>
              <a:buNone/>
            </a:pPr>
            <a:r>
              <a:rPr lang="en" sz="1400">
                <a:solidFill>
                  <a:srgbClr val="EFEFEF"/>
                </a:solidFill>
                <a:latin typeface="Arial"/>
                <a:ea typeface="Arial"/>
                <a:cs typeface="Arial"/>
                <a:sym typeface="Arial"/>
              </a:rPr>
              <a:t>◦Feelings of worthlessness or excessive or inappropriate guilt</a:t>
            </a:r>
            <a:endParaRPr sz="1400">
              <a:solidFill>
                <a:srgbClr val="EFEFEF"/>
              </a:solidFill>
              <a:latin typeface="Arial"/>
              <a:ea typeface="Arial"/>
              <a:cs typeface="Arial"/>
              <a:sym typeface="Arial"/>
            </a:endParaRPr>
          </a:p>
          <a:p>
            <a:pPr marL="0" lvl="0" indent="0" algn="l" rtl="0">
              <a:lnSpc>
                <a:spcPct val="90000"/>
              </a:lnSpc>
              <a:spcBef>
                <a:spcPts val="900"/>
              </a:spcBef>
              <a:spcAft>
                <a:spcPts val="0"/>
              </a:spcAft>
              <a:buNone/>
            </a:pPr>
            <a:r>
              <a:rPr lang="en" sz="1400">
                <a:solidFill>
                  <a:srgbClr val="EFEFEF"/>
                </a:solidFill>
                <a:latin typeface="Arial"/>
                <a:ea typeface="Arial"/>
                <a:cs typeface="Arial"/>
                <a:sym typeface="Arial"/>
              </a:rPr>
              <a:t>◦Diminished ability to think or concentrate, or indecisiveness</a:t>
            </a:r>
            <a:endParaRPr sz="1400">
              <a:solidFill>
                <a:srgbClr val="EFEFEF"/>
              </a:solidFill>
              <a:latin typeface="Arial"/>
              <a:ea typeface="Arial"/>
              <a:cs typeface="Arial"/>
              <a:sym typeface="Arial"/>
            </a:endParaRPr>
          </a:p>
          <a:p>
            <a:pPr marL="0" lvl="0" indent="0" algn="l" rtl="0">
              <a:lnSpc>
                <a:spcPct val="90000"/>
              </a:lnSpc>
              <a:spcBef>
                <a:spcPts val="900"/>
              </a:spcBef>
              <a:spcAft>
                <a:spcPts val="0"/>
              </a:spcAft>
              <a:buNone/>
            </a:pPr>
            <a:r>
              <a:rPr lang="en" sz="1400">
                <a:solidFill>
                  <a:srgbClr val="EFEFEF"/>
                </a:solidFill>
                <a:latin typeface="Arial"/>
                <a:ea typeface="Arial"/>
                <a:cs typeface="Arial"/>
                <a:sym typeface="Arial"/>
              </a:rPr>
              <a:t>◦Recurrent thoughts of death, suicidal ideation without a specific plan, or a suicide attempt or a specific plan for committing suicide. </a:t>
            </a:r>
            <a:endParaRPr sz="1400">
              <a:solidFill>
                <a:srgbClr val="EFEFEF"/>
              </a:solidFill>
              <a:latin typeface="Arial"/>
              <a:ea typeface="Arial"/>
              <a:cs typeface="Arial"/>
              <a:sym typeface="Arial"/>
            </a:endParaRPr>
          </a:p>
          <a:p>
            <a:pPr marL="0" lvl="0" indent="0" algn="l" rtl="0">
              <a:spcBef>
                <a:spcPts val="0"/>
              </a:spcBef>
              <a:spcAft>
                <a:spcPts val="1600"/>
              </a:spcAft>
              <a:buNone/>
            </a:pPr>
            <a:endParaRPr sz="1400">
              <a:solidFill>
                <a:srgbClr val="EFEFE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title"/>
          </p:nvPr>
        </p:nvSpPr>
        <p:spPr>
          <a:xfrm>
            <a:off x="3802350" y="165025"/>
            <a:ext cx="5029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Pharmacological alternatives</a:t>
            </a:r>
            <a:endParaRPr/>
          </a:p>
        </p:txBody>
      </p:sp>
      <p:sp>
        <p:nvSpPr>
          <p:cNvPr id="227" name="Google Shape;227;p32"/>
          <p:cNvSpPr txBox="1">
            <a:spLocks noGrp="1"/>
          </p:cNvSpPr>
          <p:nvPr>
            <p:ph type="body" idx="1"/>
          </p:nvPr>
        </p:nvSpPr>
        <p:spPr>
          <a:xfrm>
            <a:off x="311700" y="265275"/>
            <a:ext cx="2421000" cy="430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Gartlehner et al. (2017) </a:t>
            </a:r>
            <a:r>
              <a:rPr lang="en" sz="1200" i="1">
                <a:solidFill>
                  <a:srgbClr val="000000"/>
                </a:solidFill>
                <a:latin typeface="Arial"/>
                <a:ea typeface="Arial"/>
                <a:cs typeface="Arial"/>
                <a:sym typeface="Arial"/>
              </a:rPr>
              <a:t>Pharmacological and nonpharmacological treatments for major depressive disorder: review of systematic reviews. </a:t>
            </a:r>
            <a:endParaRPr sz="1200" i="1">
              <a:solidFill>
                <a:srgbClr val="000000"/>
              </a:solidFill>
              <a:latin typeface="Arial"/>
              <a:ea typeface="Arial"/>
              <a:cs typeface="Arial"/>
              <a:sym typeface="Arial"/>
            </a:endParaRPr>
          </a:p>
          <a:p>
            <a:pPr marL="457200" lvl="0" indent="-304800" algn="l" rtl="0">
              <a:spcBef>
                <a:spcPts val="1600"/>
              </a:spcBef>
              <a:spcAft>
                <a:spcPts val="0"/>
              </a:spcAft>
              <a:buClr>
                <a:srgbClr val="000000"/>
              </a:buClr>
              <a:buSzPts val="1200"/>
              <a:buFont typeface="Arial"/>
              <a:buChar char="-"/>
            </a:pPr>
            <a:r>
              <a:rPr lang="en" sz="1200">
                <a:solidFill>
                  <a:srgbClr val="000000"/>
                </a:solidFill>
                <a:latin typeface="Arial"/>
                <a:ea typeface="Arial"/>
                <a:cs typeface="Arial"/>
                <a:sym typeface="Arial"/>
              </a:rPr>
              <a:t>Out of 140 interventions; only CBT had general efficacy in comparison to second-generation antidepressants. </a:t>
            </a:r>
            <a:endParaRPr sz="1200">
              <a:solidFill>
                <a:srgbClr val="000000"/>
              </a:solidFill>
              <a:latin typeface="Arial"/>
              <a:ea typeface="Arial"/>
              <a:cs typeface="Arial"/>
              <a:sym typeface="Arial"/>
            </a:endParaRPr>
          </a:p>
          <a:p>
            <a:pPr marL="457200" lvl="0" indent="-304800" algn="l" rtl="0">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Lack of systematic review evidence for most other treatments. </a:t>
            </a:r>
            <a:endParaRPr sz="1200">
              <a:solidFill>
                <a:srgbClr val="000000"/>
              </a:solidFill>
              <a:latin typeface="Arial"/>
              <a:ea typeface="Arial"/>
              <a:cs typeface="Arial"/>
              <a:sym typeface="Arial"/>
            </a:endParaRPr>
          </a:p>
          <a:p>
            <a:pPr marL="0" lvl="0" indent="0" algn="l" rtl="0">
              <a:spcBef>
                <a:spcPts val="1600"/>
              </a:spcBef>
              <a:spcAft>
                <a:spcPts val="1600"/>
              </a:spcAft>
              <a:buNone/>
            </a:pPr>
            <a:endParaRPr/>
          </a:p>
        </p:txBody>
      </p:sp>
      <p:pic>
        <p:nvPicPr>
          <p:cNvPr id="228" name="Google Shape;228;p32"/>
          <p:cNvPicPr preferRelativeResize="0"/>
          <p:nvPr/>
        </p:nvPicPr>
        <p:blipFill>
          <a:blip r:embed="rId3">
            <a:alphaModFix/>
          </a:blip>
          <a:stretch>
            <a:fillRect/>
          </a:stretch>
        </p:blipFill>
        <p:spPr>
          <a:xfrm>
            <a:off x="3218925" y="796000"/>
            <a:ext cx="5777876" cy="40674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35" name="Google Shape;235;p33"/>
          <p:cNvPicPr preferRelativeResize="0"/>
          <p:nvPr/>
        </p:nvPicPr>
        <p:blipFill>
          <a:blip r:embed="rId3">
            <a:alphaModFix/>
          </a:blip>
          <a:stretch>
            <a:fillRect/>
          </a:stretch>
        </p:blipFill>
        <p:spPr>
          <a:xfrm>
            <a:off x="383200" y="95675"/>
            <a:ext cx="8070500" cy="49521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Zhou et al. (2015) - Most effective psychotherapies</a:t>
            </a:r>
            <a:endParaRPr/>
          </a:p>
        </p:txBody>
      </p:sp>
      <p:sp>
        <p:nvSpPr>
          <p:cNvPr id="241" name="Google Shape;241;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222222"/>
                </a:solidFill>
                <a:highlight>
                  <a:srgbClr val="FFFFFF"/>
                </a:highlight>
                <a:latin typeface="Arial"/>
                <a:ea typeface="Arial"/>
                <a:cs typeface="Arial"/>
                <a:sym typeface="Arial"/>
              </a:rPr>
              <a:t>Zhou, X., Hetrick, S. E., Cuijpers, P., Qin, B., Barth, J., Whittington, C. J., ... &amp; Zhang, Y. (2015). Comparative efficacy and acceptability of psychotherapies for depression in children and adolescents: A systematic review and network meta‐analysis. </a:t>
            </a:r>
            <a:r>
              <a:rPr lang="en" sz="1400" i="1">
                <a:solidFill>
                  <a:srgbClr val="222222"/>
                </a:solidFill>
                <a:latin typeface="Arial"/>
                <a:ea typeface="Arial"/>
                <a:cs typeface="Arial"/>
                <a:sym typeface="Arial"/>
              </a:rPr>
              <a:t>World psychiatry</a:t>
            </a:r>
            <a:r>
              <a:rPr lang="en" sz="1400">
                <a:solidFill>
                  <a:srgbClr val="222222"/>
                </a:solidFill>
                <a:highlight>
                  <a:srgbClr val="FFFFFF"/>
                </a:highlight>
                <a:latin typeface="Arial"/>
                <a:ea typeface="Arial"/>
                <a:cs typeface="Arial"/>
                <a:sym typeface="Arial"/>
              </a:rPr>
              <a:t>, </a:t>
            </a:r>
            <a:r>
              <a:rPr lang="en" sz="1400" i="1">
                <a:solidFill>
                  <a:srgbClr val="222222"/>
                </a:solidFill>
                <a:latin typeface="Arial"/>
                <a:ea typeface="Arial"/>
                <a:cs typeface="Arial"/>
                <a:sym typeface="Arial"/>
              </a:rPr>
              <a:t>14</a:t>
            </a:r>
            <a:r>
              <a:rPr lang="en" sz="1400">
                <a:solidFill>
                  <a:srgbClr val="222222"/>
                </a:solidFill>
                <a:highlight>
                  <a:srgbClr val="FFFFFF"/>
                </a:highlight>
                <a:latin typeface="Arial"/>
                <a:ea typeface="Arial"/>
                <a:cs typeface="Arial"/>
                <a:sym typeface="Arial"/>
              </a:rPr>
              <a:t>(2), 207-222.</a:t>
            </a:r>
            <a:endParaRPr sz="1400">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endParaRPr sz="1400">
              <a:solidFill>
                <a:srgbClr val="222222"/>
              </a:solidFill>
              <a:highlight>
                <a:srgbClr val="FFFFFF"/>
              </a:highlight>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en" sz="1400">
                <a:solidFill>
                  <a:srgbClr val="222222"/>
                </a:solidFill>
                <a:highlight>
                  <a:srgbClr val="FFFFFF"/>
                </a:highlight>
                <a:latin typeface="Arial"/>
                <a:ea typeface="Arial"/>
                <a:cs typeface="Arial"/>
                <a:sym typeface="Arial"/>
              </a:rPr>
              <a:t>52 RCT studies (n = 3805) comparing 9 psychotherapies &amp; 4 controls. (CBT, IPT, supportive therapy, cognitive therapy, family therapy, play therapy, behavioral therapy, problem-solving therapy, psychodynamic therapy). </a:t>
            </a:r>
            <a:endParaRPr sz="1400">
              <a:solidFill>
                <a:srgbClr val="222222"/>
              </a:solidFill>
              <a:highlight>
                <a:srgbClr val="FFFFFF"/>
              </a:highlight>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en" sz="1400">
                <a:solidFill>
                  <a:srgbClr val="222222"/>
                </a:solidFill>
                <a:highlight>
                  <a:srgbClr val="FFFFFF"/>
                </a:highlight>
                <a:latin typeface="Arial"/>
                <a:ea typeface="Arial"/>
                <a:cs typeface="Arial"/>
                <a:sym typeface="Arial"/>
              </a:rPr>
              <a:t>IPT more significant at short-term and long-term than CBT (SMDs ranged from -0.78 to -1.08) and post-treatment (SUCRA = 90.5%) and follow-up (SUCRA = 90.3%)</a:t>
            </a:r>
            <a:endParaRPr sz="1400">
              <a:solidFill>
                <a:srgbClr val="222222"/>
              </a:solidFill>
              <a:highlight>
                <a:srgbClr val="FFFFFF"/>
              </a:highlight>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5"/>
          <p:cNvSpPr txBox="1">
            <a:spLocks noGrp="1"/>
          </p:cNvSpPr>
          <p:nvPr>
            <p:ph type="title"/>
          </p:nvPr>
        </p:nvSpPr>
        <p:spPr>
          <a:xfrm>
            <a:off x="311700" y="235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Side Effects</a:t>
            </a:r>
            <a:endParaRPr/>
          </a:p>
        </p:txBody>
      </p:sp>
      <p:sp>
        <p:nvSpPr>
          <p:cNvPr id="247" name="Google Shape;247;p35"/>
          <p:cNvSpPr txBox="1">
            <a:spLocks noGrp="1"/>
          </p:cNvSpPr>
          <p:nvPr>
            <p:ph type="body" idx="1"/>
          </p:nvPr>
        </p:nvSpPr>
        <p:spPr>
          <a:xfrm>
            <a:off x="311700" y="882200"/>
            <a:ext cx="8520600" cy="368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Top Google searches: “Will antidepressants change my personality?”</a:t>
            </a:r>
            <a:endParaRPr/>
          </a:p>
          <a:p>
            <a:pPr marL="457200" lvl="0" indent="-342900" algn="l" rtl="0">
              <a:spcBef>
                <a:spcPts val="1600"/>
              </a:spcBef>
              <a:spcAft>
                <a:spcPts val="0"/>
              </a:spcAft>
              <a:buSzPts val="1800"/>
              <a:buChar char="-"/>
            </a:pPr>
            <a:r>
              <a:rPr lang="en"/>
              <a:t>Risk of suicide in young people (no increased risk found in older adults). </a:t>
            </a:r>
            <a:endParaRPr/>
          </a:p>
          <a:p>
            <a:pPr marL="457200" lvl="0" indent="-342900" algn="l" rtl="0">
              <a:spcBef>
                <a:spcPts val="0"/>
              </a:spcBef>
              <a:spcAft>
                <a:spcPts val="0"/>
              </a:spcAft>
              <a:buSzPts val="1800"/>
              <a:buChar char="-"/>
            </a:pPr>
            <a:r>
              <a:rPr lang="en"/>
              <a:t>Weight gain - Some evidence that bupropion (Wellbutrin) is less likely to cause weight gain than SSRIs. </a:t>
            </a:r>
            <a:endParaRPr/>
          </a:p>
          <a:p>
            <a:pPr marL="457200" lvl="0" indent="-342900" algn="l" rtl="0">
              <a:spcBef>
                <a:spcPts val="0"/>
              </a:spcBef>
              <a:spcAft>
                <a:spcPts val="0"/>
              </a:spcAft>
              <a:buSzPts val="1800"/>
              <a:buChar char="-"/>
            </a:pPr>
            <a:r>
              <a:rPr lang="en"/>
              <a:t>Sleepiness/drowsiness - Mirtzapine (Remeron); some patients may </a:t>
            </a:r>
            <a:r>
              <a:rPr lang="en" i="1"/>
              <a:t>need </a:t>
            </a:r>
            <a:r>
              <a:rPr lang="en"/>
              <a:t>it. </a:t>
            </a:r>
            <a:endParaRPr/>
          </a:p>
          <a:p>
            <a:pPr marL="457200" lvl="0" indent="-342900" algn="l" rtl="0">
              <a:spcBef>
                <a:spcPts val="0"/>
              </a:spcBef>
              <a:spcAft>
                <a:spcPts val="0"/>
              </a:spcAft>
              <a:buSzPts val="1800"/>
              <a:buChar char="-"/>
            </a:pPr>
            <a:r>
              <a:rPr lang="en"/>
              <a:t>One study found that over half of patients who take SSRIs report a sex-related symptom. </a:t>
            </a:r>
            <a:endParaRPr/>
          </a:p>
          <a:p>
            <a:pPr marL="457200" lvl="0" indent="-342900" algn="l" rtl="0">
              <a:spcBef>
                <a:spcPts val="0"/>
              </a:spcBef>
              <a:spcAft>
                <a:spcPts val="0"/>
              </a:spcAft>
              <a:buSzPts val="1800"/>
              <a:buChar char="-"/>
            </a:pPr>
            <a:r>
              <a:rPr lang="en"/>
              <a:t>Nausea, fatigue, dry mouth, blurred vision, constipation, agitation, anxiety </a:t>
            </a:r>
            <a:endParaRPr/>
          </a:p>
          <a:p>
            <a:pPr marL="457200" lvl="0" indent="-342900" algn="l" rtl="0">
              <a:spcBef>
                <a:spcPts val="0"/>
              </a:spcBef>
              <a:spcAft>
                <a:spcPts val="0"/>
              </a:spcAft>
              <a:buSzPts val="1800"/>
              <a:buChar char="-"/>
            </a:pPr>
            <a:r>
              <a:rPr lang="en"/>
              <a:t>Serotonin Syndrome - increased chances if SSRI is taken with another drug that enhances serotonin activity.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Monitoring/Treating Depression</a:t>
            </a:r>
            <a:endParaRPr/>
          </a:p>
        </p:txBody>
      </p:sp>
      <p:sp>
        <p:nvSpPr>
          <p:cNvPr id="253" name="Google Shape;253;p36"/>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Diagnostic understanding - Patient Health Questionnaire (PHQ-9), Children’s Depression Inventory (CDI-2), Symptoms of Depression Questionnaire (SDQ)- cut-off scores above threshold</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a:t>Non-Pharmacological Treatments: Cognitive Behavioral Therapy (CBT; e.g., Coping with Depression-Adolescents) &amp; Interpersonal Therapy for Adolescents (IPT-A)</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a:t>Progress monitoring: Coping with Depression-Adolescent’s Mood &amp; Activity Diary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7"/>
          <p:cNvSpPr txBox="1">
            <a:spLocks noGrp="1"/>
          </p:cNvSpPr>
          <p:nvPr>
            <p:ph type="body" idx="1"/>
          </p:nvPr>
        </p:nvSpPr>
        <p:spPr>
          <a:xfrm>
            <a:off x="314550" y="4544700"/>
            <a:ext cx="85149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t>Mood &amp; Activity Diary  from Coping with Depression for Adolescents</a:t>
            </a:r>
            <a:endParaRPr b="1"/>
          </a:p>
        </p:txBody>
      </p:sp>
      <p:pic>
        <p:nvPicPr>
          <p:cNvPr id="259" name="Google Shape;259;p37"/>
          <p:cNvPicPr preferRelativeResize="0"/>
          <p:nvPr/>
        </p:nvPicPr>
        <p:blipFill>
          <a:blip r:embed="rId3">
            <a:alphaModFix/>
          </a:blip>
          <a:stretch>
            <a:fillRect/>
          </a:stretch>
        </p:blipFill>
        <p:spPr>
          <a:xfrm>
            <a:off x="550274" y="136025"/>
            <a:ext cx="5616251" cy="40477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38"/>
          <p:cNvPicPr preferRelativeResize="0"/>
          <p:nvPr/>
        </p:nvPicPr>
        <p:blipFill>
          <a:blip r:embed="rId3">
            <a:alphaModFix/>
          </a:blip>
          <a:stretch>
            <a:fillRect/>
          </a:stretch>
        </p:blipFill>
        <p:spPr>
          <a:xfrm>
            <a:off x="3929650" y="136025"/>
            <a:ext cx="4794950" cy="4896951"/>
          </a:xfrm>
          <a:prstGeom prst="rect">
            <a:avLst/>
          </a:prstGeom>
          <a:noFill/>
          <a:ln>
            <a:noFill/>
          </a:ln>
        </p:spPr>
      </p:pic>
      <p:sp>
        <p:nvSpPr>
          <p:cNvPr id="265" name="Google Shape;265;p38"/>
          <p:cNvSpPr txBox="1">
            <a:spLocks noGrp="1"/>
          </p:cNvSpPr>
          <p:nvPr>
            <p:ph type="title"/>
          </p:nvPr>
        </p:nvSpPr>
        <p:spPr>
          <a:xfrm>
            <a:off x="281475" y="1743900"/>
            <a:ext cx="2808000" cy="16812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600"/>
              </a:spcAft>
              <a:buNone/>
            </a:pPr>
            <a:r>
              <a:rPr lang="en" sz="2100" b="1">
                <a:solidFill>
                  <a:schemeClr val="accent3"/>
                </a:solidFill>
              </a:rPr>
              <a:t>Medication Plan Worksheet from Coping with Depression for Adolescents</a:t>
            </a:r>
            <a:endParaRPr sz="21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9"/>
          <p:cNvSpPr txBox="1">
            <a:spLocks noGrp="1"/>
          </p:cNvSpPr>
          <p:nvPr>
            <p:ph type="title"/>
          </p:nvPr>
        </p:nvSpPr>
        <p:spPr>
          <a:xfrm>
            <a:off x="311700" y="1944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Prevention of Depression</a:t>
            </a:r>
            <a:endParaRPr/>
          </a:p>
        </p:txBody>
      </p:sp>
      <p:sp>
        <p:nvSpPr>
          <p:cNvPr id="271" name="Google Shape;271;p39"/>
          <p:cNvSpPr txBox="1">
            <a:spLocks noGrp="1"/>
          </p:cNvSpPr>
          <p:nvPr>
            <p:ph type="body" idx="1"/>
          </p:nvPr>
        </p:nvSpPr>
        <p:spPr>
          <a:xfrm>
            <a:off x="311700" y="869525"/>
            <a:ext cx="8520600" cy="36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r>
              <a:rPr lang="en" sz="1400">
                <a:solidFill>
                  <a:srgbClr val="000000"/>
                </a:solidFill>
                <a:latin typeface="Arial"/>
                <a:ea typeface="Arial"/>
                <a:cs typeface="Arial"/>
                <a:sym typeface="Arial"/>
              </a:rPr>
              <a:t>Tier 1 - Early childhood interventions from early childcare particularly in lower SES communities. </a:t>
            </a:r>
            <a:endParaRPr sz="1400">
              <a:solidFill>
                <a:srgbClr val="000000"/>
              </a:solidFill>
              <a:latin typeface="Arial"/>
              <a:ea typeface="Arial"/>
              <a:cs typeface="Arial"/>
              <a:sym typeface="Arial"/>
            </a:endParaRPr>
          </a:p>
          <a:p>
            <a:pPr marL="914400" lvl="0" indent="-317500" algn="l" rtl="0">
              <a:spcBef>
                <a:spcPts val="0"/>
              </a:spcBef>
              <a:spcAft>
                <a:spcPts val="0"/>
              </a:spcAft>
              <a:buClr>
                <a:srgbClr val="CC0000"/>
              </a:buClr>
              <a:buSzPts val="1400"/>
              <a:buFont typeface="Arial"/>
              <a:buAutoNum type="alphaLcPeriod"/>
            </a:pPr>
            <a:r>
              <a:rPr lang="en" sz="1400">
                <a:solidFill>
                  <a:srgbClr val="CC0000"/>
                </a:solidFill>
                <a:latin typeface="Arial"/>
                <a:ea typeface="Arial"/>
                <a:cs typeface="Arial"/>
                <a:sym typeface="Arial"/>
              </a:rPr>
              <a:t>Promoting well-being strategies as well!!!! :) </a:t>
            </a:r>
            <a:endParaRPr sz="1400">
              <a:solidFill>
                <a:srgbClr val="CC0000"/>
              </a:solidFill>
              <a:latin typeface="Arial"/>
              <a:ea typeface="Arial"/>
              <a:cs typeface="Arial"/>
              <a:sym typeface="Arial"/>
            </a:endParaRPr>
          </a:p>
          <a:p>
            <a:pPr marL="457200" lvl="0" indent="0" algn="l" rtl="0">
              <a:spcBef>
                <a:spcPts val="0"/>
              </a:spcBef>
              <a:spcAft>
                <a:spcPts val="0"/>
              </a:spcAft>
              <a:buNone/>
            </a:pPr>
            <a:endParaRPr sz="1400">
              <a:solidFill>
                <a:srgbClr val="CC0000"/>
              </a:solidFill>
              <a:latin typeface="Arial"/>
              <a:ea typeface="Arial"/>
              <a:cs typeface="Arial"/>
              <a:sym typeface="Arial"/>
            </a:endParaRPr>
          </a:p>
          <a:p>
            <a:pPr marL="0" lvl="0" indent="0" algn="l" rtl="0">
              <a:spcBef>
                <a:spcPts val="0"/>
              </a:spcBef>
              <a:spcAft>
                <a:spcPts val="0"/>
              </a:spcAft>
              <a:buNone/>
            </a:pPr>
            <a:r>
              <a:rPr lang="en" sz="1400">
                <a:solidFill>
                  <a:srgbClr val="000000"/>
                </a:solidFill>
                <a:latin typeface="Arial"/>
                <a:ea typeface="Arial"/>
                <a:cs typeface="Arial"/>
                <a:sym typeface="Arial"/>
              </a:rPr>
              <a:t>Tier 2 - CBT/IPT strategies for offspring of parents who have had depression, adolescents with subthreshold symptoms and adolescents who have had a previous depressive episode. </a:t>
            </a:r>
            <a:endParaRPr sz="1400">
              <a:solidFill>
                <a:srgbClr val="000000"/>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r>
              <a:rPr lang="en" sz="1400">
                <a:solidFill>
                  <a:srgbClr val="000000"/>
                </a:solidFill>
                <a:latin typeface="Arial"/>
                <a:ea typeface="Arial"/>
                <a:cs typeface="Arial"/>
                <a:sym typeface="Arial"/>
              </a:rPr>
              <a:t>Tier 3 - Individual therapy/counseling and psychiatric assessment for adolescents who are diagnosed with MDD. </a:t>
            </a:r>
            <a:endParaRPr sz="1400">
              <a:solidFill>
                <a:srgbClr val="000000"/>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0"/>
          <p:cNvSpPr txBox="1">
            <a:spLocks noGrp="1"/>
          </p:cNvSpPr>
          <p:nvPr>
            <p:ph type="title"/>
          </p:nvPr>
        </p:nvSpPr>
        <p:spPr>
          <a:xfrm>
            <a:off x="311700" y="156225"/>
            <a:ext cx="8520600" cy="54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Article Review</a:t>
            </a:r>
            <a:endParaRPr/>
          </a:p>
        </p:txBody>
      </p:sp>
      <p:sp>
        <p:nvSpPr>
          <p:cNvPr id="277" name="Google Shape;277;p40"/>
          <p:cNvSpPr txBox="1">
            <a:spLocks noGrp="1"/>
          </p:cNvSpPr>
          <p:nvPr>
            <p:ph type="body" idx="1"/>
          </p:nvPr>
        </p:nvSpPr>
        <p:spPr>
          <a:xfrm>
            <a:off x="311700" y="853250"/>
            <a:ext cx="8520600" cy="371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222222"/>
                </a:solidFill>
                <a:highlight>
                  <a:srgbClr val="FFFFFF"/>
                </a:highlight>
                <a:latin typeface="Arial"/>
                <a:ea typeface="Arial"/>
                <a:cs typeface="Arial"/>
                <a:sym typeface="Arial"/>
              </a:rPr>
              <a:t>Cox, G. R., Callahan, P., Churchill, R., Hunot, V., Merry, S. N., Parker, A. G., &amp; Hetrick, S. E. (2014). Psychological therapies versus antidepressant medication, alone and in combination for depression in children and adolescents. </a:t>
            </a:r>
            <a:r>
              <a:rPr lang="en" sz="1400" i="1">
                <a:solidFill>
                  <a:srgbClr val="222222"/>
                </a:solidFill>
                <a:latin typeface="Arial"/>
                <a:ea typeface="Arial"/>
                <a:cs typeface="Arial"/>
                <a:sym typeface="Arial"/>
              </a:rPr>
              <a:t>Cochrane Database of Systematic Reviews</a:t>
            </a:r>
            <a:r>
              <a:rPr lang="en" sz="1400">
                <a:solidFill>
                  <a:srgbClr val="222222"/>
                </a:solidFill>
                <a:highlight>
                  <a:srgbClr val="FFFFFF"/>
                </a:highlight>
                <a:latin typeface="Arial"/>
                <a:ea typeface="Arial"/>
                <a:cs typeface="Arial"/>
                <a:sym typeface="Arial"/>
              </a:rPr>
              <a:t>, (11).</a:t>
            </a:r>
            <a:endParaRPr sz="1400">
              <a:solidFill>
                <a:srgbClr val="222222"/>
              </a:solidFill>
              <a:highlight>
                <a:srgbClr val="FFFFFF"/>
              </a:highlight>
              <a:latin typeface="Arial"/>
              <a:ea typeface="Arial"/>
              <a:cs typeface="Arial"/>
              <a:sym typeface="Arial"/>
            </a:endParaRPr>
          </a:p>
          <a:p>
            <a:pPr marL="457200" lvl="0" indent="-317500" algn="l" rtl="0">
              <a:spcBef>
                <a:spcPts val="1600"/>
              </a:spcBef>
              <a:spcAft>
                <a:spcPts val="0"/>
              </a:spcAft>
              <a:buClr>
                <a:srgbClr val="222222"/>
              </a:buClr>
              <a:buSzPts val="1400"/>
              <a:buFont typeface="Arial"/>
              <a:buChar char="-"/>
            </a:pPr>
            <a:r>
              <a:rPr lang="en" sz="1400">
                <a:solidFill>
                  <a:srgbClr val="222222"/>
                </a:solidFill>
                <a:highlight>
                  <a:srgbClr val="FFFFFF"/>
                </a:highlight>
                <a:latin typeface="Arial"/>
                <a:ea typeface="Arial"/>
                <a:cs typeface="Arial"/>
                <a:sym typeface="Arial"/>
              </a:rPr>
              <a:t>11 studies (n = 1307)</a:t>
            </a:r>
            <a:endParaRPr sz="1400">
              <a:solidFill>
                <a:srgbClr val="222222"/>
              </a:solidFill>
              <a:highlight>
                <a:srgbClr val="FFFFFF"/>
              </a:highlight>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en" sz="1400">
                <a:solidFill>
                  <a:srgbClr val="222222"/>
                </a:solidFill>
                <a:highlight>
                  <a:srgbClr val="FFFFFF"/>
                </a:highlight>
                <a:latin typeface="Arial"/>
                <a:ea typeface="Arial"/>
                <a:cs typeface="Arial"/>
                <a:sym typeface="Arial"/>
              </a:rPr>
              <a:t>Risk of bias - under ½ studies had adequate allocation concealment. </a:t>
            </a:r>
            <a:endParaRPr sz="1400">
              <a:solidFill>
                <a:srgbClr val="222222"/>
              </a:solidFill>
              <a:highlight>
                <a:srgbClr val="FFFFFF"/>
              </a:highlight>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en" sz="1400">
                <a:solidFill>
                  <a:srgbClr val="222222"/>
                </a:solidFill>
                <a:highlight>
                  <a:srgbClr val="FFFFFF"/>
                </a:highlight>
                <a:latin typeface="Arial"/>
                <a:ea typeface="Arial"/>
                <a:cs typeface="Arial"/>
                <a:sym typeface="Arial"/>
              </a:rPr>
              <a:t>Limited evidence that antidepressant medication was more effective than psychotherapy (clinician defined remission) - 67.8% in medication group vs. 53.7% in psychotherapy group. </a:t>
            </a:r>
            <a:endParaRPr sz="1400">
              <a:solidFill>
                <a:srgbClr val="222222"/>
              </a:solidFill>
              <a:highlight>
                <a:srgbClr val="FFFFFF"/>
              </a:highlight>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en" sz="1400">
                <a:solidFill>
                  <a:srgbClr val="222222"/>
                </a:solidFill>
                <a:highlight>
                  <a:srgbClr val="FFFFFF"/>
                </a:highlight>
                <a:latin typeface="Arial"/>
                <a:ea typeface="Arial"/>
                <a:cs typeface="Arial"/>
                <a:sym typeface="Arial"/>
              </a:rPr>
              <a:t>Limited evidence that combination therapy was more effective than antidepressant medication; 65.9% in combination vs. 57.8% in medication group. </a:t>
            </a:r>
            <a:endParaRPr sz="1400">
              <a:solidFill>
                <a:srgbClr val="222222"/>
              </a:solidFill>
              <a:highlight>
                <a:srgbClr val="FFFFFF"/>
              </a:highlight>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en" sz="1400">
                <a:solidFill>
                  <a:srgbClr val="222222"/>
                </a:solidFill>
                <a:highlight>
                  <a:srgbClr val="FFFFFF"/>
                </a:highlight>
                <a:latin typeface="Arial"/>
                <a:ea typeface="Arial"/>
                <a:cs typeface="Arial"/>
                <a:sym typeface="Arial"/>
              </a:rPr>
              <a:t>Rates of suicidal ideation were significantly higher in medication group (18.6%) compared with therapy group (5.4%) - similar patterns from 6-9 month follow-up (13.6% vs. 3.9%)</a:t>
            </a:r>
            <a:endParaRPr sz="1400">
              <a:solidFill>
                <a:srgbClr val="222222"/>
              </a:solidFill>
              <a:highlight>
                <a:srgbClr val="FFFFFF"/>
              </a:highlight>
              <a:latin typeface="Arial"/>
              <a:ea typeface="Arial"/>
              <a:cs typeface="Arial"/>
              <a:sym typeface="Arial"/>
            </a:endParaRPr>
          </a:p>
          <a:p>
            <a:pPr marL="0" lvl="0" indent="0" algn="l" rtl="0">
              <a:spcBef>
                <a:spcPts val="1600"/>
              </a:spcBef>
              <a:spcAft>
                <a:spcPts val="1600"/>
              </a:spcAft>
              <a:buNone/>
            </a:pPr>
            <a:endParaRPr sz="1200">
              <a:solidFill>
                <a:srgbClr val="222222"/>
              </a:solidFill>
              <a:highlight>
                <a:srgbClr val="FFFFFF"/>
              </a:highlight>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1"/>
          <p:cNvSpPr txBox="1">
            <a:spLocks noGrp="1"/>
          </p:cNvSpPr>
          <p:nvPr>
            <p:ph type="title"/>
          </p:nvPr>
        </p:nvSpPr>
        <p:spPr>
          <a:xfrm>
            <a:off x="4095175" y="178550"/>
            <a:ext cx="473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Article Review (cont).</a:t>
            </a:r>
            <a:endParaRPr/>
          </a:p>
        </p:txBody>
      </p:sp>
      <p:sp>
        <p:nvSpPr>
          <p:cNvPr id="283" name="Google Shape;283;p41"/>
          <p:cNvSpPr txBox="1">
            <a:spLocks noGrp="1"/>
          </p:cNvSpPr>
          <p:nvPr>
            <p:ph type="body" idx="1"/>
          </p:nvPr>
        </p:nvSpPr>
        <p:spPr>
          <a:xfrm>
            <a:off x="311700" y="98175"/>
            <a:ext cx="3615300" cy="504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CBT was grouped with BT, CT, PST, mindfulness training and 3rd wave therapies. </a:t>
            </a:r>
            <a:endParaRPr sz="1400"/>
          </a:p>
          <a:p>
            <a:pPr marL="0" lvl="0" indent="0" algn="l" rtl="0">
              <a:spcBef>
                <a:spcPts val="1600"/>
              </a:spcBef>
              <a:spcAft>
                <a:spcPts val="0"/>
              </a:spcAft>
              <a:buNone/>
            </a:pPr>
            <a:r>
              <a:rPr lang="en" sz="1400"/>
              <a:t>Thorough </a:t>
            </a:r>
            <a:r>
              <a:rPr lang="en" sz="1400" b="1"/>
              <a:t>selection criteria;</a:t>
            </a:r>
            <a:r>
              <a:rPr lang="en" sz="1400"/>
              <a:t> 3 review authors, had to be RCT, include participants with DSM or ICD criteria depressive disorder, at minimum compare an antidepressant with a psychological therapy. </a:t>
            </a:r>
            <a:endParaRPr sz="1400"/>
          </a:p>
          <a:p>
            <a:pPr marL="0" lvl="0" indent="0" algn="l" rtl="0">
              <a:spcBef>
                <a:spcPts val="1600"/>
              </a:spcBef>
              <a:spcAft>
                <a:spcPts val="0"/>
              </a:spcAft>
              <a:buNone/>
            </a:pPr>
            <a:r>
              <a:rPr lang="en" sz="1400"/>
              <a:t>Risk of bias assessed, assessment of heterogeneity, subgroup analysis (children/adolescents, severity), sensitivity analysis, tried to include international studies as well. </a:t>
            </a:r>
            <a:endParaRPr sz="1400"/>
          </a:p>
          <a:p>
            <a:pPr marL="0" lvl="0" indent="0" algn="l" rtl="0">
              <a:spcBef>
                <a:spcPts val="1600"/>
              </a:spcBef>
              <a:spcAft>
                <a:spcPts val="1600"/>
              </a:spcAft>
              <a:buNone/>
            </a:pPr>
            <a:r>
              <a:rPr lang="en" sz="1400"/>
              <a:t>ITT - Intention to treat &amp; OC - Observed cases </a:t>
            </a:r>
            <a:endParaRPr sz="1400"/>
          </a:p>
        </p:txBody>
      </p:sp>
      <p:pic>
        <p:nvPicPr>
          <p:cNvPr id="284" name="Google Shape;284;p41"/>
          <p:cNvPicPr preferRelativeResize="0"/>
          <p:nvPr/>
        </p:nvPicPr>
        <p:blipFill>
          <a:blip r:embed="rId3">
            <a:alphaModFix/>
          </a:blip>
          <a:stretch>
            <a:fillRect/>
          </a:stretch>
        </p:blipFill>
        <p:spPr>
          <a:xfrm>
            <a:off x="3783200" y="1009775"/>
            <a:ext cx="5360801" cy="2704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Prevalence &amp; Consequences of Depression</a:t>
            </a:r>
            <a:endParaRPr/>
          </a:p>
        </p:txBody>
      </p:sp>
      <p:sp>
        <p:nvSpPr>
          <p:cNvPr id="72" name="Google Shape;72;p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t>Depression is…</a:t>
            </a:r>
            <a:r>
              <a:rPr lang="en"/>
              <a:t> </a:t>
            </a:r>
            <a:endParaRPr/>
          </a:p>
          <a:p>
            <a:pPr marL="457200" lvl="0" indent="-317500" algn="l" rtl="0">
              <a:spcBef>
                <a:spcPts val="1600"/>
              </a:spcBef>
              <a:spcAft>
                <a:spcPts val="0"/>
              </a:spcAft>
              <a:buSzPts val="1400"/>
              <a:buChar char="-"/>
            </a:pPr>
            <a:r>
              <a:rPr lang="en"/>
              <a:t>leading disability in the US for ages 15-44</a:t>
            </a:r>
            <a:endParaRPr/>
          </a:p>
          <a:p>
            <a:pPr marL="457200" lvl="0" indent="-317500" algn="l" rtl="0">
              <a:spcBef>
                <a:spcPts val="0"/>
              </a:spcBef>
              <a:spcAft>
                <a:spcPts val="0"/>
              </a:spcAft>
              <a:buSzPts val="1400"/>
              <a:buChar char="-"/>
            </a:pPr>
            <a:r>
              <a:rPr lang="en"/>
              <a:t>estimated to exceed an economic impact of $40 billion annually</a:t>
            </a:r>
            <a:endParaRPr/>
          </a:p>
          <a:p>
            <a:pPr marL="457200" lvl="0" indent="-317500" algn="l" rtl="0">
              <a:spcBef>
                <a:spcPts val="0"/>
              </a:spcBef>
              <a:spcAft>
                <a:spcPts val="0"/>
              </a:spcAft>
              <a:buSzPts val="1400"/>
              <a:buChar char="-"/>
            </a:pPr>
            <a:r>
              <a:rPr lang="en"/>
              <a:t>more likely to occur in girls/women </a:t>
            </a:r>
            <a:endParaRPr/>
          </a:p>
          <a:p>
            <a:pPr marL="457200" lvl="0" indent="-317500" algn="l" rtl="0">
              <a:spcBef>
                <a:spcPts val="0"/>
              </a:spcBef>
              <a:spcAft>
                <a:spcPts val="0"/>
              </a:spcAft>
              <a:buSzPts val="1400"/>
              <a:buChar char="-"/>
            </a:pPr>
            <a:r>
              <a:rPr lang="en"/>
              <a:t>adolescents and young adults (18-29) 3x higher prevalence rates than those over 60</a:t>
            </a:r>
            <a:endParaRPr/>
          </a:p>
          <a:p>
            <a:pPr marL="457200" lvl="0" indent="-317500" algn="l" rtl="0">
              <a:spcBef>
                <a:spcPts val="0"/>
              </a:spcBef>
              <a:spcAft>
                <a:spcPts val="0"/>
              </a:spcAft>
              <a:buSzPts val="1400"/>
              <a:buChar char="-"/>
            </a:pPr>
            <a:r>
              <a:rPr lang="en"/>
              <a:t>more likely to occur (3-4x increased rate) when a parent has depression</a:t>
            </a:r>
            <a:endParaRPr/>
          </a:p>
          <a:p>
            <a:pPr marL="0" lvl="0" indent="0" algn="l" rtl="0">
              <a:spcBef>
                <a:spcPts val="1600"/>
              </a:spcBef>
              <a:spcAft>
                <a:spcPts val="1600"/>
              </a:spcAft>
              <a:buNone/>
            </a:pPr>
            <a:endParaRPr/>
          </a:p>
        </p:txBody>
      </p:sp>
      <p:sp>
        <p:nvSpPr>
          <p:cNvPr id="73" name="Google Shape;73;p15"/>
          <p:cNvSpPr txBox="1"/>
          <p:nvPr/>
        </p:nvSpPr>
        <p:spPr>
          <a:xfrm>
            <a:off x="6531425" y="4458300"/>
            <a:ext cx="2301000" cy="50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chemeClr val="accent3"/>
                </a:solidFill>
                <a:latin typeface="Proxima Nova"/>
                <a:ea typeface="Proxima Nova"/>
                <a:cs typeface="Proxima Nova"/>
                <a:sym typeface="Proxima Nova"/>
              </a:rPr>
              <a:t>Thapar et al. (2012)</a:t>
            </a:r>
            <a:endParaRPr/>
          </a:p>
        </p:txBody>
      </p:sp>
      <p:sp>
        <p:nvSpPr>
          <p:cNvPr id="74" name="Google Shape;74;p15"/>
          <p:cNvSpPr txBox="1">
            <a:spLocks noGrp="1"/>
          </p:cNvSpPr>
          <p:nvPr>
            <p:ph type="body" idx="2"/>
          </p:nvPr>
        </p:nvSpPr>
        <p:spPr>
          <a:xfrm>
            <a:off x="4572000" y="1152475"/>
            <a:ext cx="4260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t>Having depression can lead to…</a:t>
            </a:r>
            <a:endParaRPr b="1" u="sng"/>
          </a:p>
          <a:p>
            <a:pPr marL="457200" lvl="0" indent="-317500" algn="l" rtl="0">
              <a:spcBef>
                <a:spcPts val="1600"/>
              </a:spcBef>
              <a:spcAft>
                <a:spcPts val="0"/>
              </a:spcAft>
              <a:buSzPts val="1400"/>
              <a:buChar char="-"/>
            </a:pPr>
            <a:r>
              <a:rPr lang="en"/>
              <a:t>chronic &amp; severe stressors that impact relationships (negative family interactions &amp; bullying)</a:t>
            </a:r>
            <a:endParaRPr/>
          </a:p>
          <a:p>
            <a:pPr marL="457200" lvl="0" indent="-317500" algn="l" rtl="0">
              <a:spcBef>
                <a:spcPts val="0"/>
              </a:spcBef>
              <a:spcAft>
                <a:spcPts val="0"/>
              </a:spcAft>
              <a:buSzPts val="1400"/>
              <a:buChar char="-"/>
            </a:pPr>
            <a:r>
              <a:rPr lang="en"/>
              <a:t>changes in peer relationships and social withdrawal</a:t>
            </a:r>
            <a:endParaRPr/>
          </a:p>
          <a:p>
            <a:pPr marL="457200" lvl="0" indent="-317500" algn="l" rtl="0">
              <a:spcBef>
                <a:spcPts val="0"/>
              </a:spcBef>
              <a:spcAft>
                <a:spcPts val="0"/>
              </a:spcAft>
              <a:buSzPts val="1400"/>
              <a:buChar char="-"/>
            </a:pPr>
            <a:r>
              <a:rPr lang="en"/>
              <a:t>decline in academic achievement and engagement in leisure activities</a:t>
            </a:r>
            <a:endParaRPr/>
          </a:p>
          <a:p>
            <a:pPr marL="457200" lvl="0" indent="-317500" algn="l" rtl="0">
              <a:spcBef>
                <a:spcPts val="0"/>
              </a:spcBef>
              <a:spcAft>
                <a:spcPts val="0"/>
              </a:spcAft>
              <a:buSzPts val="1400"/>
              <a:buChar char="-"/>
            </a:pPr>
            <a:r>
              <a:rPr lang="en"/>
              <a:t>Suicide (3rd leading cause of death in adolescents and young adults)</a:t>
            </a:r>
            <a:endParaRPr/>
          </a:p>
          <a:p>
            <a:pPr marL="457200" lvl="0" indent="-317500" algn="l" rtl="0">
              <a:spcBef>
                <a:spcPts val="0"/>
              </a:spcBef>
              <a:spcAft>
                <a:spcPts val="0"/>
              </a:spcAft>
              <a:buSzPts val="1400"/>
              <a:buChar char="-"/>
            </a:pPr>
            <a:r>
              <a:rPr lang="en"/>
              <a:t>Doubles the risk of heart disease.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2"/>
          <p:cNvSpPr txBox="1">
            <a:spLocks noGrp="1"/>
          </p:cNvSpPr>
          <p:nvPr>
            <p:ph type="title"/>
          </p:nvPr>
        </p:nvSpPr>
        <p:spPr>
          <a:xfrm>
            <a:off x="4572000" y="182325"/>
            <a:ext cx="4260300" cy="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Article Review</a:t>
            </a:r>
            <a:endParaRPr/>
          </a:p>
        </p:txBody>
      </p:sp>
      <p:sp>
        <p:nvSpPr>
          <p:cNvPr id="290" name="Google Shape;290;p42"/>
          <p:cNvSpPr txBox="1">
            <a:spLocks noGrp="1"/>
          </p:cNvSpPr>
          <p:nvPr>
            <p:ph type="body" idx="1"/>
          </p:nvPr>
        </p:nvSpPr>
        <p:spPr>
          <a:xfrm>
            <a:off x="311700" y="182325"/>
            <a:ext cx="3460800" cy="438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TADS (2004) study showed that combination therapy was superior to medication alone but did not persist after follow-up (using clinician rating). </a:t>
            </a:r>
            <a:endParaRPr/>
          </a:p>
          <a:p>
            <a:pPr marL="0" lvl="0" indent="0" algn="l" rtl="0">
              <a:spcBef>
                <a:spcPts val="1600"/>
              </a:spcBef>
              <a:spcAft>
                <a:spcPts val="0"/>
              </a:spcAft>
              <a:buNone/>
            </a:pPr>
            <a:r>
              <a:rPr lang="en"/>
              <a:t>Clarke (2005) and TADS (2004) favoured combination therapy at 12-month follow-up (using self-reported depressive symptoms). </a:t>
            </a:r>
            <a:endParaRPr/>
          </a:p>
          <a:p>
            <a:pPr marL="0" lvl="0" indent="0" algn="l" rtl="0">
              <a:spcBef>
                <a:spcPts val="1600"/>
              </a:spcBef>
              <a:spcAft>
                <a:spcPts val="1600"/>
              </a:spcAft>
              <a:buNone/>
            </a:pPr>
            <a:r>
              <a:rPr lang="en"/>
              <a:t>TADS (2004) found greater benefits for suicidal ideation with combination therapy. </a:t>
            </a:r>
            <a:endParaRPr/>
          </a:p>
        </p:txBody>
      </p:sp>
      <p:pic>
        <p:nvPicPr>
          <p:cNvPr id="291" name="Google Shape;291;p42"/>
          <p:cNvPicPr preferRelativeResize="0"/>
          <p:nvPr/>
        </p:nvPicPr>
        <p:blipFill>
          <a:blip r:embed="rId3">
            <a:alphaModFix/>
          </a:blip>
          <a:stretch>
            <a:fillRect/>
          </a:stretch>
        </p:blipFill>
        <p:spPr>
          <a:xfrm>
            <a:off x="3772500" y="1128050"/>
            <a:ext cx="5066699" cy="301482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3"/>
          <p:cNvSpPr txBox="1">
            <a:spLocks noGrp="1"/>
          </p:cNvSpPr>
          <p:nvPr>
            <p:ph type="title"/>
          </p:nvPr>
        </p:nvSpPr>
        <p:spPr>
          <a:xfrm>
            <a:off x="154025" y="210050"/>
            <a:ext cx="8678400" cy="80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222222"/>
                </a:solidFill>
                <a:highlight>
                  <a:srgbClr val="FFFFFF"/>
                </a:highlight>
                <a:latin typeface="Arial"/>
                <a:ea typeface="Arial"/>
                <a:cs typeface="Arial"/>
                <a:sym typeface="Arial"/>
              </a:rPr>
              <a:t>Dubicka, B., Elvins, R., Roberts, C., Chick, G., Wilkinson, P., &amp; Goodyer, I. M. (2010). Combined treatment with cognitive–behavioural therapy in adolescent depression: meta-analysis. </a:t>
            </a:r>
            <a:r>
              <a:rPr lang="en" sz="1800" i="1">
                <a:solidFill>
                  <a:srgbClr val="222222"/>
                </a:solidFill>
                <a:latin typeface="Arial"/>
                <a:ea typeface="Arial"/>
                <a:cs typeface="Arial"/>
                <a:sym typeface="Arial"/>
              </a:rPr>
              <a:t>The British Journal of Psychiatry</a:t>
            </a:r>
            <a:r>
              <a:rPr lang="en" sz="1800">
                <a:solidFill>
                  <a:srgbClr val="222222"/>
                </a:solidFill>
                <a:highlight>
                  <a:srgbClr val="FFFFFF"/>
                </a:highlight>
                <a:latin typeface="Arial"/>
                <a:ea typeface="Arial"/>
                <a:cs typeface="Arial"/>
                <a:sym typeface="Arial"/>
              </a:rPr>
              <a:t>, </a:t>
            </a:r>
            <a:r>
              <a:rPr lang="en" sz="1800" i="1">
                <a:solidFill>
                  <a:srgbClr val="222222"/>
                </a:solidFill>
                <a:latin typeface="Arial"/>
                <a:ea typeface="Arial"/>
                <a:cs typeface="Arial"/>
                <a:sym typeface="Arial"/>
              </a:rPr>
              <a:t>197</a:t>
            </a:r>
            <a:r>
              <a:rPr lang="en" sz="1800">
                <a:solidFill>
                  <a:srgbClr val="222222"/>
                </a:solidFill>
                <a:highlight>
                  <a:srgbClr val="FFFFFF"/>
                </a:highlight>
                <a:latin typeface="Arial"/>
                <a:ea typeface="Arial"/>
                <a:cs typeface="Arial"/>
                <a:sym typeface="Arial"/>
              </a:rPr>
              <a:t>(6), 433-440.</a:t>
            </a:r>
            <a:endParaRPr sz="1800"/>
          </a:p>
        </p:txBody>
      </p:sp>
      <p:sp>
        <p:nvSpPr>
          <p:cNvPr id="297" name="Google Shape;297;p43"/>
          <p:cNvSpPr txBox="1">
            <a:spLocks noGrp="1"/>
          </p:cNvSpPr>
          <p:nvPr>
            <p:ph type="body" idx="1"/>
          </p:nvPr>
        </p:nvSpPr>
        <p:spPr>
          <a:xfrm>
            <a:off x="232925" y="12785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Does CBT offer additional benefit to antidepressant treatment in adolescents? </a:t>
            </a:r>
            <a:endParaRPr/>
          </a:p>
          <a:p>
            <a:pPr marL="0" lvl="0" indent="0" algn="l" rtl="0">
              <a:spcBef>
                <a:spcPts val="1600"/>
              </a:spcBef>
              <a:spcAft>
                <a:spcPts val="0"/>
              </a:spcAft>
              <a:buNone/>
            </a:pPr>
            <a:r>
              <a:rPr lang="en"/>
              <a:t>Quality of trials were rated out of 27 (</a:t>
            </a:r>
            <a:r>
              <a:rPr lang="en" sz="1400">
                <a:solidFill>
                  <a:srgbClr val="000000"/>
                </a:solidFill>
                <a:latin typeface="Arial"/>
                <a:ea typeface="Arial"/>
                <a:cs typeface="Arial"/>
                <a:sym typeface="Arial"/>
              </a:rPr>
              <a:t>quality of description of randomisation; inclusion of data on participants who subsequently withdrew from the study (intention-to-treat); degree to which assessors of outcome were masked to treatment allocation; degree to which expectancy of participants about treatment was assessed; clarity of description of improvement; use of multiple informants to assess outcome; description of dosage regime; manualised therapy and assessment of therapy adherence; and assessment of adherence with medication.)</a:t>
            </a:r>
            <a:endParaRPr sz="1400">
              <a:solidFill>
                <a:srgbClr val="000000"/>
              </a:solidFill>
              <a:latin typeface="Arial"/>
              <a:ea typeface="Arial"/>
              <a:cs typeface="Arial"/>
              <a:sym typeface="Arial"/>
            </a:endParaRPr>
          </a:p>
          <a:p>
            <a:pPr marL="0" lvl="0" indent="0" algn="l" rtl="0">
              <a:spcBef>
                <a:spcPts val="1600"/>
              </a:spcBef>
              <a:spcAft>
                <a:spcPts val="0"/>
              </a:spcAft>
              <a:buNone/>
            </a:pPr>
            <a:r>
              <a:rPr lang="en" sz="1400">
                <a:solidFill>
                  <a:srgbClr val="000000"/>
                </a:solidFill>
                <a:latin typeface="Arial"/>
                <a:ea typeface="Arial"/>
                <a:cs typeface="Arial"/>
                <a:sym typeface="Arial"/>
              </a:rPr>
              <a:t>Mean rating score - 21 (all studies scored from 18-24 range). </a:t>
            </a:r>
            <a:endParaRPr sz="1400">
              <a:solidFill>
                <a:srgbClr val="000000"/>
              </a:solidFill>
              <a:latin typeface="Arial"/>
              <a:ea typeface="Arial"/>
              <a:cs typeface="Arial"/>
              <a:sym typeface="Arial"/>
            </a:endParaRPr>
          </a:p>
          <a:p>
            <a:pPr marL="0" lvl="0" indent="0" algn="l" rtl="0">
              <a:spcBef>
                <a:spcPts val="1600"/>
              </a:spcBef>
              <a:spcAft>
                <a:spcPts val="0"/>
              </a:spcAft>
              <a:buNone/>
            </a:pPr>
            <a:r>
              <a:rPr lang="en" sz="1400">
                <a:solidFill>
                  <a:srgbClr val="000000"/>
                </a:solidFill>
                <a:latin typeface="Arial"/>
                <a:ea typeface="Arial"/>
                <a:cs typeface="Arial"/>
                <a:sym typeface="Arial"/>
              </a:rPr>
              <a:t>1206 adolescents (mean age - 15)</a:t>
            </a:r>
            <a:endParaRPr sz="1400">
              <a:solidFill>
                <a:srgbClr val="000000"/>
              </a:solidFill>
              <a:latin typeface="Arial"/>
              <a:ea typeface="Arial"/>
              <a:cs typeface="Arial"/>
              <a:sym typeface="Arial"/>
            </a:endParaRPr>
          </a:p>
          <a:p>
            <a:pPr marL="0" lvl="0" indent="0" algn="l" rtl="0">
              <a:spcBef>
                <a:spcPts val="1600"/>
              </a:spcBef>
              <a:spcAft>
                <a:spcPts val="0"/>
              </a:spcAft>
              <a:buNone/>
            </a:pPr>
            <a:endParaRPr sz="1400">
              <a:solidFill>
                <a:srgbClr val="000000"/>
              </a:solidFill>
              <a:latin typeface="Arial"/>
              <a:ea typeface="Arial"/>
              <a:cs typeface="Arial"/>
              <a:sym typeface="Arial"/>
            </a:endParaRPr>
          </a:p>
          <a:p>
            <a:pPr marL="0" lvl="0" indent="0" algn="l" rtl="0">
              <a:spcBef>
                <a:spcPts val="1600"/>
              </a:spcBef>
              <a:spcAft>
                <a:spcPts val="16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4"/>
          <p:cNvSpPr txBox="1">
            <a:spLocks noGrp="1"/>
          </p:cNvSpPr>
          <p:nvPr>
            <p:ph type="title"/>
          </p:nvPr>
        </p:nvSpPr>
        <p:spPr>
          <a:xfrm>
            <a:off x="311700" y="165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Combined treatment - most effective (mixed findings)</a:t>
            </a:r>
            <a:endParaRPr/>
          </a:p>
        </p:txBody>
      </p:sp>
      <p:sp>
        <p:nvSpPr>
          <p:cNvPr id="303" name="Google Shape;303;p44"/>
          <p:cNvSpPr txBox="1">
            <a:spLocks noGrp="1"/>
          </p:cNvSpPr>
          <p:nvPr>
            <p:ph type="body" idx="1"/>
          </p:nvPr>
        </p:nvSpPr>
        <p:spPr>
          <a:xfrm>
            <a:off x="311700" y="4134025"/>
            <a:ext cx="8520600" cy="75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Arial"/>
                <a:ea typeface="Arial"/>
                <a:cs typeface="Arial"/>
                <a:sym typeface="Arial"/>
              </a:rPr>
              <a:t>TADS - Treatment for Adolescents with Depression study (flouxetine w/ CBT vs. CBT)           					ADAPT - </a:t>
            </a:r>
            <a:r>
              <a:rPr lang="en" sz="1200">
                <a:solidFill>
                  <a:srgbClr val="000000"/>
                </a:solidFill>
                <a:latin typeface="Arial"/>
                <a:ea typeface="Arial"/>
                <a:cs typeface="Arial"/>
                <a:sym typeface="Arial"/>
              </a:rPr>
              <a:t>Adolescent Depression Antidepressant and Psychotherapy Trial	(SSRI w/ CBT vs SSRI alone)			TORDIA - Treatment of SSRI-Resistant Depression in Adolescents (</a:t>
            </a:r>
            <a:r>
              <a:rPr lang="en" sz="1000">
                <a:solidFill>
                  <a:srgbClr val="000000"/>
                </a:solidFill>
                <a:highlight>
                  <a:srgbClr val="FFFFFF"/>
                </a:highlight>
                <a:latin typeface="Arial"/>
                <a:ea typeface="Arial"/>
                <a:cs typeface="Arial"/>
                <a:sym typeface="Arial"/>
              </a:rPr>
              <a:t>alternate SSRI or venlafaxine vs SSRI w/ CBT)</a:t>
            </a:r>
            <a:endParaRPr sz="1200">
              <a:solidFill>
                <a:srgbClr val="000000"/>
              </a:solidFill>
              <a:latin typeface="Arial"/>
              <a:ea typeface="Arial"/>
              <a:cs typeface="Arial"/>
              <a:sym typeface="Arial"/>
            </a:endParaRPr>
          </a:p>
          <a:p>
            <a:pPr marL="0" lvl="0" indent="0" algn="l" rtl="0">
              <a:spcBef>
                <a:spcPts val="1600"/>
              </a:spcBef>
              <a:spcAft>
                <a:spcPts val="0"/>
              </a:spcAft>
              <a:buNone/>
            </a:pPr>
            <a:endParaRPr sz="900">
              <a:solidFill>
                <a:srgbClr val="000000"/>
              </a:solidFill>
              <a:latin typeface="Arial"/>
              <a:ea typeface="Arial"/>
              <a:cs typeface="Arial"/>
              <a:sym typeface="Arial"/>
            </a:endParaRPr>
          </a:p>
          <a:p>
            <a:pPr marL="0" lvl="0" indent="0" algn="l" rtl="0">
              <a:spcBef>
                <a:spcPts val="1600"/>
              </a:spcBef>
              <a:spcAft>
                <a:spcPts val="1600"/>
              </a:spcAft>
              <a:buNone/>
            </a:pPr>
            <a:endParaRPr sz="1200"/>
          </a:p>
        </p:txBody>
      </p:sp>
      <p:pic>
        <p:nvPicPr>
          <p:cNvPr id="304" name="Google Shape;304;p44"/>
          <p:cNvPicPr preferRelativeResize="0"/>
          <p:nvPr/>
        </p:nvPicPr>
        <p:blipFill>
          <a:blip r:embed="rId3">
            <a:alphaModFix/>
          </a:blip>
          <a:stretch>
            <a:fillRect/>
          </a:stretch>
        </p:blipFill>
        <p:spPr>
          <a:xfrm>
            <a:off x="0" y="797150"/>
            <a:ext cx="9144000" cy="3429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45" descr="Image result for porky the pig that's all folks gif"/>
          <p:cNvPicPr preferRelativeResize="0"/>
          <p:nvPr/>
        </p:nvPicPr>
        <p:blipFill>
          <a:blip r:embed="rId3">
            <a:alphaModFix/>
          </a:blip>
          <a:stretch>
            <a:fillRect/>
          </a:stretch>
        </p:blipFill>
        <p:spPr>
          <a:xfrm>
            <a:off x="2260975" y="1185139"/>
            <a:ext cx="4622050" cy="2773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Pathology of Major Depressive Disorder</a:t>
            </a:r>
            <a:endParaRPr/>
          </a:p>
        </p:txBody>
      </p:sp>
      <p:sp>
        <p:nvSpPr>
          <p:cNvPr id="80" name="Google Shape;80;p1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t>Monoamine Hypothesis</a:t>
            </a:r>
            <a:r>
              <a:rPr lang="en"/>
              <a:t>: </a:t>
            </a:r>
            <a:endParaRPr/>
          </a:p>
          <a:p>
            <a:pPr marL="457200" lvl="0" indent="-317500" algn="l" rtl="0">
              <a:spcBef>
                <a:spcPts val="1600"/>
              </a:spcBef>
              <a:spcAft>
                <a:spcPts val="0"/>
              </a:spcAft>
              <a:buSzPts val="1400"/>
              <a:buChar char="-"/>
            </a:pPr>
            <a:r>
              <a:rPr lang="en"/>
              <a:t>Abnormalities in the serotonergic and/or noradrenergic systems</a:t>
            </a:r>
            <a:endParaRPr/>
          </a:p>
          <a:p>
            <a:pPr marL="457200" lvl="0" indent="0" algn="l" rtl="0">
              <a:spcBef>
                <a:spcPts val="1600"/>
              </a:spcBef>
              <a:spcAft>
                <a:spcPts val="0"/>
              </a:spcAft>
              <a:buNone/>
            </a:pPr>
            <a:endParaRPr/>
          </a:p>
          <a:p>
            <a:pPr marL="457200" lvl="0" indent="-317500" algn="l" rtl="0">
              <a:spcBef>
                <a:spcPts val="1600"/>
              </a:spcBef>
              <a:spcAft>
                <a:spcPts val="0"/>
              </a:spcAft>
              <a:buSzPts val="1400"/>
              <a:buChar char="-"/>
            </a:pPr>
            <a:r>
              <a:rPr lang="en"/>
              <a:t>Deficiencies in the monoamine neurotransmitters (dopamine, norepinephrine, and/or serotonin) cause depression.</a:t>
            </a:r>
            <a:endParaRPr/>
          </a:p>
          <a:p>
            <a:pPr marL="457200" lvl="0" indent="0" algn="l" rtl="0">
              <a:spcBef>
                <a:spcPts val="1600"/>
              </a:spcBef>
              <a:spcAft>
                <a:spcPts val="1600"/>
              </a:spcAft>
              <a:buNone/>
            </a:pPr>
            <a:endParaRPr/>
          </a:p>
        </p:txBody>
      </p:sp>
      <p:sp>
        <p:nvSpPr>
          <p:cNvPr id="81" name="Google Shape;81;p1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t>Revised Monoamine Hypothesis: </a:t>
            </a:r>
            <a:endParaRPr b="1" u="sng"/>
          </a:p>
          <a:p>
            <a:pPr marL="457200" lvl="0" indent="-317500" algn="l" rtl="0">
              <a:spcBef>
                <a:spcPts val="1600"/>
              </a:spcBef>
              <a:spcAft>
                <a:spcPts val="0"/>
              </a:spcAft>
              <a:buSzPts val="1400"/>
              <a:buChar char="-"/>
            </a:pPr>
            <a:r>
              <a:rPr lang="en"/>
              <a:t>Depression due to neural degeneration due to insufficient amounts of tropic or growth factor</a:t>
            </a:r>
            <a:endParaRPr/>
          </a:p>
          <a:p>
            <a:pPr marL="457200" lvl="0" indent="0" algn="l" rtl="0">
              <a:spcBef>
                <a:spcPts val="1600"/>
              </a:spcBef>
              <a:spcAft>
                <a:spcPts val="0"/>
              </a:spcAft>
              <a:buNone/>
            </a:pPr>
            <a:endParaRPr/>
          </a:p>
          <a:p>
            <a:pPr marL="457200" lvl="0" indent="-317500" algn="l" rtl="0">
              <a:spcBef>
                <a:spcPts val="1600"/>
              </a:spcBef>
              <a:spcAft>
                <a:spcPts val="0"/>
              </a:spcAft>
              <a:buSzPts val="1400"/>
              <a:buChar char="-"/>
            </a:pPr>
            <a:r>
              <a:rPr lang="en"/>
              <a:t>That is, downregulation of monoamine neurons → further downregulation of BDNF (brain-derived neurotropic factor) → decrease in neuronal signaling and plasticity → cellular degeneration.</a:t>
            </a:r>
            <a:endParaRPr/>
          </a:p>
        </p:txBody>
      </p:sp>
      <p:sp>
        <p:nvSpPr>
          <p:cNvPr id="82" name="Google Shape;82;p16"/>
          <p:cNvSpPr txBox="1"/>
          <p:nvPr/>
        </p:nvSpPr>
        <p:spPr>
          <a:xfrm>
            <a:off x="7822425" y="4703625"/>
            <a:ext cx="1202400" cy="41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100"/>
              <a:t>Ettinger (2017)</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body" idx="2"/>
          </p:nvPr>
        </p:nvSpPr>
        <p:spPr>
          <a:xfrm>
            <a:off x="5245025" y="696650"/>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Stress→ </a:t>
            </a:r>
            <a:endParaRPr/>
          </a:p>
          <a:p>
            <a:pPr marL="457200" lvl="0" indent="-317500" algn="l" rtl="0">
              <a:spcBef>
                <a:spcPts val="1600"/>
              </a:spcBef>
              <a:spcAft>
                <a:spcPts val="0"/>
              </a:spcAft>
              <a:buSzPts val="1400"/>
              <a:buChar char="-"/>
            </a:pPr>
            <a:r>
              <a:rPr lang="en"/>
              <a:t>Decreased norepinephrine and serotonin activity </a:t>
            </a:r>
            <a:endParaRPr/>
          </a:p>
          <a:p>
            <a:pPr marL="457200" lvl="0" indent="-317500" algn="l" rtl="0">
              <a:spcBef>
                <a:spcPts val="0"/>
              </a:spcBef>
              <a:spcAft>
                <a:spcPts val="0"/>
              </a:spcAft>
              <a:buSzPts val="1400"/>
              <a:buChar char="-"/>
            </a:pPr>
            <a:r>
              <a:rPr lang="en"/>
              <a:t>Increased cortisol</a:t>
            </a:r>
            <a:endParaRPr/>
          </a:p>
          <a:p>
            <a:pPr marL="457200" lvl="0" indent="-317500" algn="l" rtl="0">
              <a:spcBef>
                <a:spcPts val="0"/>
              </a:spcBef>
              <a:spcAft>
                <a:spcPts val="0"/>
              </a:spcAft>
              <a:buSzPts val="1400"/>
              <a:buChar char="-"/>
            </a:pPr>
            <a:r>
              <a:rPr lang="en"/>
              <a:t>Decreased BDNF (</a:t>
            </a:r>
            <a:r>
              <a:rPr lang="en" i="1"/>
              <a:t>BDNF levels related to severity of depression</a:t>
            </a:r>
            <a:r>
              <a:rPr lang="en"/>
              <a:t>)</a:t>
            </a:r>
            <a:endParaRPr/>
          </a:p>
          <a:p>
            <a:pPr marL="0" lvl="0" indent="0" algn="l" rtl="0">
              <a:spcBef>
                <a:spcPts val="1600"/>
              </a:spcBef>
              <a:spcAft>
                <a:spcPts val="0"/>
              </a:spcAft>
              <a:buNone/>
            </a:pPr>
            <a:r>
              <a:rPr lang="en"/>
              <a:t>Structural changes →</a:t>
            </a:r>
            <a:endParaRPr/>
          </a:p>
          <a:p>
            <a:pPr marL="457200" lvl="0" indent="-317500" algn="l" rtl="0">
              <a:spcBef>
                <a:spcPts val="1600"/>
              </a:spcBef>
              <a:spcAft>
                <a:spcPts val="0"/>
              </a:spcAft>
              <a:buSzPts val="1400"/>
              <a:buChar char="-"/>
            </a:pPr>
            <a:r>
              <a:rPr lang="en"/>
              <a:t>Decreased dendritic branches + Decreased cell growth = decreased volume</a:t>
            </a:r>
            <a:endParaRPr/>
          </a:p>
          <a:p>
            <a:pPr marL="457200" lvl="0" indent="-317500" algn="l" rtl="0">
              <a:spcBef>
                <a:spcPts val="0"/>
              </a:spcBef>
              <a:spcAft>
                <a:spcPts val="0"/>
              </a:spcAft>
              <a:buSzPts val="1400"/>
              <a:buChar char="-"/>
            </a:pPr>
            <a:r>
              <a:rPr lang="en"/>
              <a:t>PFC, hippocampus, amygdala</a:t>
            </a:r>
            <a:endParaRPr/>
          </a:p>
        </p:txBody>
      </p:sp>
      <p:pic>
        <p:nvPicPr>
          <p:cNvPr id="88" name="Google Shape;88;p17"/>
          <p:cNvPicPr preferRelativeResize="0"/>
          <p:nvPr/>
        </p:nvPicPr>
        <p:blipFill>
          <a:blip r:embed="rId3">
            <a:alphaModFix/>
          </a:blip>
          <a:stretch>
            <a:fillRect/>
          </a:stretch>
        </p:blipFill>
        <p:spPr>
          <a:xfrm>
            <a:off x="387600" y="330975"/>
            <a:ext cx="4935650" cy="4481550"/>
          </a:xfrm>
          <a:prstGeom prst="rect">
            <a:avLst/>
          </a:prstGeom>
          <a:noFill/>
          <a:ln>
            <a:noFill/>
          </a:ln>
        </p:spPr>
      </p:pic>
      <p:sp>
        <p:nvSpPr>
          <p:cNvPr id="89" name="Google Shape;89;p17"/>
          <p:cNvSpPr txBox="1"/>
          <p:nvPr/>
        </p:nvSpPr>
        <p:spPr>
          <a:xfrm>
            <a:off x="7822425" y="4703625"/>
            <a:ext cx="1202400" cy="41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100"/>
              <a:t>Duman (2016)</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History of Psychopharmacological Treatment</a:t>
            </a:r>
            <a:endParaRPr/>
          </a:p>
          <a:p>
            <a:pPr marL="0" lvl="0" indent="0" algn="l" rtl="0">
              <a:spcBef>
                <a:spcPts val="0"/>
              </a:spcBef>
              <a:spcAft>
                <a:spcPts val="0"/>
              </a:spcAft>
              <a:buNone/>
            </a:pPr>
            <a:endParaRPr/>
          </a:p>
        </p:txBody>
      </p:sp>
      <p:grpSp>
        <p:nvGrpSpPr>
          <p:cNvPr id="95" name="Google Shape;95;p18"/>
          <p:cNvGrpSpPr/>
          <p:nvPr/>
        </p:nvGrpSpPr>
        <p:grpSpPr>
          <a:xfrm>
            <a:off x="413083" y="1852850"/>
            <a:ext cx="1915527" cy="1735150"/>
            <a:chOff x="3154233" y="1852850"/>
            <a:chExt cx="1915527" cy="1735150"/>
          </a:xfrm>
        </p:grpSpPr>
        <p:sp>
          <p:nvSpPr>
            <p:cNvPr id="96" name="Google Shape;96;p18"/>
            <p:cNvSpPr/>
            <p:nvPr/>
          </p:nvSpPr>
          <p:spPr>
            <a:xfrm>
              <a:off x="3485717" y="3079475"/>
              <a:ext cx="1294800" cy="133500"/>
            </a:xfrm>
            <a:prstGeom prst="rect">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txBox="1"/>
            <p:nvPr/>
          </p:nvSpPr>
          <p:spPr>
            <a:xfrm>
              <a:off x="3154233" y="3216600"/>
              <a:ext cx="6927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1930s</a:t>
              </a:r>
              <a:endParaRPr sz="1200" b="1">
                <a:latin typeface="Roboto"/>
                <a:ea typeface="Roboto"/>
                <a:cs typeface="Roboto"/>
                <a:sym typeface="Roboto"/>
              </a:endParaRPr>
            </a:p>
          </p:txBody>
        </p:sp>
        <p:sp>
          <p:nvSpPr>
            <p:cNvPr id="98" name="Google Shape;98;p18"/>
            <p:cNvSpPr txBox="1"/>
            <p:nvPr/>
          </p:nvSpPr>
          <p:spPr>
            <a:xfrm>
              <a:off x="3386760" y="1852850"/>
              <a:ext cx="16830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latin typeface="Roboto"/>
                  <a:ea typeface="Roboto"/>
                  <a:cs typeface="Roboto"/>
                  <a:sym typeface="Roboto"/>
                </a:rPr>
                <a:t>Amphetamine</a:t>
              </a:r>
              <a:endParaRPr sz="800" b="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1600"/>
                </a:spcAft>
                <a:buNone/>
              </a:pPr>
              <a:r>
                <a:rPr lang="en" sz="800">
                  <a:latin typeface="Roboto"/>
                  <a:ea typeface="Roboto"/>
                  <a:cs typeface="Roboto"/>
                  <a:sym typeface="Roboto"/>
                </a:rPr>
                <a:t>“First antidepressant”</a:t>
              </a:r>
              <a:endParaRPr sz="800" b="1">
                <a:latin typeface="Roboto"/>
                <a:ea typeface="Roboto"/>
                <a:cs typeface="Roboto"/>
                <a:sym typeface="Roboto"/>
              </a:endParaRPr>
            </a:p>
          </p:txBody>
        </p:sp>
        <p:grpSp>
          <p:nvGrpSpPr>
            <p:cNvPr id="99" name="Google Shape;99;p18"/>
            <p:cNvGrpSpPr/>
            <p:nvPr/>
          </p:nvGrpSpPr>
          <p:grpSpPr>
            <a:xfrm>
              <a:off x="3435870" y="2800065"/>
              <a:ext cx="92400" cy="411825"/>
              <a:chOff x="845575" y="2563700"/>
              <a:chExt cx="92400" cy="411825"/>
            </a:xfrm>
          </p:grpSpPr>
          <p:sp>
            <p:nvSpPr>
              <p:cNvPr id="100" name="Google Shape;100;p18"/>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1" name="Google Shape;101;p18"/>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grpSp>
      </p:grpSp>
      <p:grpSp>
        <p:nvGrpSpPr>
          <p:cNvPr id="102" name="Google Shape;102;p18"/>
          <p:cNvGrpSpPr/>
          <p:nvPr/>
        </p:nvGrpSpPr>
        <p:grpSpPr>
          <a:xfrm>
            <a:off x="1640571" y="2702596"/>
            <a:ext cx="1928205" cy="1744206"/>
            <a:chOff x="1828196" y="2702596"/>
            <a:chExt cx="1928205" cy="1744206"/>
          </a:xfrm>
        </p:grpSpPr>
        <p:sp>
          <p:nvSpPr>
            <p:cNvPr id="103" name="Google Shape;103;p18"/>
            <p:cNvSpPr/>
            <p:nvPr/>
          </p:nvSpPr>
          <p:spPr>
            <a:xfrm>
              <a:off x="2191011" y="3079475"/>
              <a:ext cx="1294800" cy="133500"/>
            </a:xfrm>
            <a:prstGeom prst="rect">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txBox="1"/>
            <p:nvPr/>
          </p:nvSpPr>
          <p:spPr>
            <a:xfrm>
              <a:off x="1828196" y="2702596"/>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1950s</a:t>
              </a:r>
              <a:endParaRPr sz="1200" b="1">
                <a:latin typeface="Roboto"/>
                <a:ea typeface="Roboto"/>
                <a:cs typeface="Roboto"/>
                <a:sym typeface="Roboto"/>
              </a:endParaRPr>
            </a:p>
          </p:txBody>
        </p:sp>
        <p:sp>
          <p:nvSpPr>
            <p:cNvPr id="105" name="Google Shape;105;p18"/>
            <p:cNvSpPr txBox="1"/>
            <p:nvPr/>
          </p:nvSpPr>
          <p:spPr>
            <a:xfrm>
              <a:off x="2073401" y="3503002"/>
              <a:ext cx="16830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latin typeface="Roboto"/>
                  <a:ea typeface="Roboto"/>
                  <a:cs typeface="Roboto"/>
                  <a:sym typeface="Roboto"/>
                </a:rPr>
                <a:t>Tricyclic Antidepressants</a:t>
              </a:r>
              <a:endParaRPr sz="800" b="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0"/>
                </a:spcAft>
                <a:buNone/>
              </a:pPr>
              <a:r>
                <a:rPr lang="en" sz="800" b="1">
                  <a:latin typeface="Roboto"/>
                  <a:ea typeface="Roboto"/>
                  <a:cs typeface="Roboto"/>
                  <a:sym typeface="Roboto"/>
                </a:rPr>
                <a:t>Monoamine Oxidase Inhibitors (MAOIs) </a:t>
              </a:r>
              <a:endParaRPr sz="800" b="1">
                <a:latin typeface="Roboto"/>
                <a:ea typeface="Roboto"/>
                <a:cs typeface="Roboto"/>
                <a:sym typeface="Roboto"/>
              </a:endParaRPr>
            </a:p>
            <a:p>
              <a:pPr marL="0" lvl="0" indent="0" algn="l" rtl="0">
                <a:spcBef>
                  <a:spcPts val="0"/>
                </a:spcBef>
                <a:spcAft>
                  <a:spcPts val="0"/>
                </a:spcAft>
                <a:buNone/>
              </a:pPr>
              <a:r>
                <a:rPr lang="en" sz="800">
                  <a:latin typeface="Roboto"/>
                  <a:ea typeface="Roboto"/>
                  <a:cs typeface="Roboto"/>
                  <a:sym typeface="Roboto"/>
                </a:rPr>
                <a:t>Mood-elevating and psychostimulant effects</a:t>
              </a:r>
              <a:endParaRPr sz="800">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1600"/>
                </a:spcAft>
                <a:buNone/>
              </a:pPr>
              <a:endParaRPr sz="800" b="1">
                <a:latin typeface="Roboto"/>
                <a:ea typeface="Roboto"/>
                <a:cs typeface="Roboto"/>
                <a:sym typeface="Roboto"/>
              </a:endParaRPr>
            </a:p>
          </p:txBody>
        </p:sp>
        <p:grpSp>
          <p:nvGrpSpPr>
            <p:cNvPr id="106" name="Google Shape;106;p18"/>
            <p:cNvGrpSpPr/>
            <p:nvPr/>
          </p:nvGrpSpPr>
          <p:grpSpPr>
            <a:xfrm rot="10800000">
              <a:off x="2149293" y="3079467"/>
              <a:ext cx="92400" cy="411825"/>
              <a:chOff x="2072481" y="2563700"/>
              <a:chExt cx="92400" cy="411825"/>
            </a:xfrm>
          </p:grpSpPr>
          <p:cxnSp>
            <p:nvCxnSpPr>
              <p:cNvPr id="107" name="Google Shape;107;p18"/>
              <p:cNvCxnSpPr/>
              <p:nvPr/>
            </p:nvCxnSpPr>
            <p:spPr>
              <a:xfrm>
                <a:off x="2118681"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08" name="Google Shape;108;p18"/>
              <p:cNvSpPr/>
              <p:nvPr/>
            </p:nvSpPr>
            <p:spPr>
              <a:xfrm>
                <a:off x="2072481"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 name="Google Shape;109;p18"/>
          <p:cNvGrpSpPr/>
          <p:nvPr/>
        </p:nvGrpSpPr>
        <p:grpSpPr>
          <a:xfrm>
            <a:off x="2966608" y="1852850"/>
            <a:ext cx="1915527" cy="1735150"/>
            <a:chOff x="3154233" y="1852850"/>
            <a:chExt cx="1915527" cy="1735150"/>
          </a:xfrm>
        </p:grpSpPr>
        <p:sp>
          <p:nvSpPr>
            <p:cNvPr id="110" name="Google Shape;110;p18"/>
            <p:cNvSpPr/>
            <p:nvPr/>
          </p:nvSpPr>
          <p:spPr>
            <a:xfrm>
              <a:off x="3485717" y="3079475"/>
              <a:ext cx="1294800" cy="133500"/>
            </a:xfrm>
            <a:prstGeom prst="rect">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txBox="1"/>
            <p:nvPr/>
          </p:nvSpPr>
          <p:spPr>
            <a:xfrm>
              <a:off x="3154233" y="3216600"/>
              <a:ext cx="6927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1970s</a:t>
              </a:r>
              <a:endParaRPr sz="1200" b="1">
                <a:latin typeface="Roboto"/>
                <a:ea typeface="Roboto"/>
                <a:cs typeface="Roboto"/>
                <a:sym typeface="Roboto"/>
              </a:endParaRPr>
            </a:p>
          </p:txBody>
        </p:sp>
        <p:sp>
          <p:nvSpPr>
            <p:cNvPr id="112" name="Google Shape;112;p18"/>
            <p:cNvSpPr txBox="1"/>
            <p:nvPr/>
          </p:nvSpPr>
          <p:spPr>
            <a:xfrm>
              <a:off x="3386760" y="1852850"/>
              <a:ext cx="16830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latin typeface="Roboto"/>
                  <a:ea typeface="Roboto"/>
                  <a:cs typeface="Roboto"/>
                  <a:sym typeface="Roboto"/>
                </a:rPr>
                <a:t>Serotonin Specific Reuptake Inhibitors (SSRIs)</a:t>
              </a:r>
              <a:endParaRPr sz="800" b="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1600"/>
                </a:spcAft>
                <a:buNone/>
              </a:pPr>
              <a:r>
                <a:rPr lang="en" sz="800">
                  <a:latin typeface="Roboto"/>
                  <a:ea typeface="Roboto"/>
                  <a:cs typeface="Roboto"/>
                  <a:sym typeface="Roboto"/>
                </a:rPr>
                <a:t>Early work that lead to SSRIs began to develop a drug that was mood elevating effects and behavior stimulating! </a:t>
              </a:r>
              <a:endParaRPr sz="800" b="1">
                <a:latin typeface="Roboto"/>
                <a:ea typeface="Roboto"/>
                <a:cs typeface="Roboto"/>
                <a:sym typeface="Roboto"/>
              </a:endParaRPr>
            </a:p>
          </p:txBody>
        </p:sp>
        <p:grpSp>
          <p:nvGrpSpPr>
            <p:cNvPr id="113" name="Google Shape;113;p18"/>
            <p:cNvGrpSpPr/>
            <p:nvPr/>
          </p:nvGrpSpPr>
          <p:grpSpPr>
            <a:xfrm>
              <a:off x="3435870" y="2800065"/>
              <a:ext cx="92400" cy="411825"/>
              <a:chOff x="845575" y="2563700"/>
              <a:chExt cx="92400" cy="411825"/>
            </a:xfrm>
          </p:grpSpPr>
          <p:sp>
            <p:nvSpPr>
              <p:cNvPr id="114" name="Google Shape;114;p18"/>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5" name="Google Shape;115;p18"/>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grpSp>
      </p:grpSp>
      <p:grpSp>
        <p:nvGrpSpPr>
          <p:cNvPr id="116" name="Google Shape;116;p18"/>
          <p:cNvGrpSpPr/>
          <p:nvPr/>
        </p:nvGrpSpPr>
        <p:grpSpPr>
          <a:xfrm>
            <a:off x="4225562" y="2702596"/>
            <a:ext cx="1935010" cy="1744206"/>
            <a:chOff x="4413187" y="2702596"/>
            <a:chExt cx="1935010" cy="1744206"/>
          </a:xfrm>
        </p:grpSpPr>
        <p:sp>
          <p:nvSpPr>
            <p:cNvPr id="117" name="Google Shape;117;p18"/>
            <p:cNvSpPr/>
            <p:nvPr/>
          </p:nvSpPr>
          <p:spPr>
            <a:xfrm>
              <a:off x="4780421" y="3079475"/>
              <a:ext cx="1294800" cy="133500"/>
            </a:xfrm>
            <a:prstGeom prst="rect">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118;p18"/>
            <p:cNvGrpSpPr/>
            <p:nvPr/>
          </p:nvGrpSpPr>
          <p:grpSpPr>
            <a:xfrm rot="10800000">
              <a:off x="4737413" y="3079467"/>
              <a:ext cx="92400" cy="411825"/>
              <a:chOff x="2070100" y="2563700"/>
              <a:chExt cx="92400" cy="411825"/>
            </a:xfrm>
          </p:grpSpPr>
          <p:cxnSp>
            <p:nvCxnSpPr>
              <p:cNvPr id="119" name="Google Shape;119;p18"/>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20" name="Google Shape;120;p18"/>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18"/>
            <p:cNvSpPr txBox="1"/>
            <p:nvPr/>
          </p:nvSpPr>
          <p:spPr>
            <a:xfrm>
              <a:off x="4413187" y="2702596"/>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1980s</a:t>
              </a:r>
              <a:endParaRPr sz="1200" b="1">
                <a:latin typeface="Roboto"/>
                <a:ea typeface="Roboto"/>
                <a:cs typeface="Roboto"/>
                <a:sym typeface="Roboto"/>
              </a:endParaRPr>
            </a:p>
          </p:txBody>
        </p:sp>
        <p:sp>
          <p:nvSpPr>
            <p:cNvPr id="122" name="Google Shape;122;p18"/>
            <p:cNvSpPr txBox="1"/>
            <p:nvPr/>
          </p:nvSpPr>
          <p:spPr>
            <a:xfrm>
              <a:off x="4665197" y="3503002"/>
              <a:ext cx="16830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latin typeface="Roboto"/>
                  <a:ea typeface="Roboto"/>
                  <a:cs typeface="Roboto"/>
                  <a:sym typeface="Roboto"/>
                </a:rPr>
                <a:t>First SSRI approved for tx of MDD</a:t>
              </a:r>
              <a:endParaRPr sz="800" b="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0"/>
                </a:spcAft>
                <a:buNone/>
              </a:pPr>
              <a:r>
                <a:rPr lang="en" sz="800">
                  <a:latin typeface="Roboto"/>
                  <a:ea typeface="Roboto"/>
                  <a:cs typeface="Roboto"/>
                  <a:sym typeface="Roboto"/>
                </a:rPr>
                <a:t>Fluoxetine (Prozac) finally approved 10 years after research first began</a:t>
              </a:r>
              <a:endParaRPr sz="800">
                <a:latin typeface="Roboto"/>
                <a:ea typeface="Roboto"/>
                <a:cs typeface="Roboto"/>
                <a:sym typeface="Roboto"/>
              </a:endParaRPr>
            </a:p>
            <a:p>
              <a:pPr marL="0" lvl="0" indent="0" algn="l" rtl="0">
                <a:spcBef>
                  <a:spcPts val="1600"/>
                </a:spcBef>
                <a:spcAft>
                  <a:spcPts val="0"/>
                </a:spcAft>
                <a:buNone/>
              </a:pPr>
              <a:r>
                <a:rPr lang="en" sz="800">
                  <a:latin typeface="Roboto"/>
                  <a:ea typeface="Roboto"/>
                  <a:cs typeface="Roboto"/>
                  <a:sym typeface="Roboto"/>
                </a:rPr>
                <a:t>Major advancement in treatment!</a:t>
              </a:r>
              <a:endParaRPr sz="800">
                <a:latin typeface="Roboto"/>
                <a:ea typeface="Roboto"/>
                <a:cs typeface="Roboto"/>
                <a:sym typeface="Roboto"/>
              </a:endParaRPr>
            </a:p>
            <a:p>
              <a:pPr marL="0" lvl="0" indent="0" algn="l" rtl="0">
                <a:spcBef>
                  <a:spcPts val="1600"/>
                </a:spcBef>
                <a:spcAft>
                  <a:spcPts val="1600"/>
                </a:spcAft>
                <a:buNone/>
              </a:pPr>
              <a:endParaRPr sz="800" b="1">
                <a:latin typeface="Roboto"/>
                <a:ea typeface="Roboto"/>
                <a:cs typeface="Roboto"/>
                <a:sym typeface="Roboto"/>
              </a:endParaRPr>
            </a:p>
          </p:txBody>
        </p:sp>
      </p:grpSp>
      <p:grpSp>
        <p:nvGrpSpPr>
          <p:cNvPr id="123" name="Google Shape;123;p18"/>
          <p:cNvGrpSpPr/>
          <p:nvPr/>
        </p:nvGrpSpPr>
        <p:grpSpPr>
          <a:xfrm>
            <a:off x="5520132" y="1852850"/>
            <a:ext cx="1953773" cy="1735150"/>
            <a:chOff x="5707757" y="1852850"/>
            <a:chExt cx="1953773" cy="1735150"/>
          </a:xfrm>
        </p:grpSpPr>
        <p:sp>
          <p:nvSpPr>
            <p:cNvPr id="124" name="Google Shape;124;p18"/>
            <p:cNvSpPr/>
            <p:nvPr/>
          </p:nvSpPr>
          <p:spPr>
            <a:xfrm>
              <a:off x="6075125" y="3079475"/>
              <a:ext cx="1294800" cy="133500"/>
            </a:xfrm>
            <a:prstGeom prst="rect">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18"/>
            <p:cNvGrpSpPr/>
            <p:nvPr/>
          </p:nvGrpSpPr>
          <p:grpSpPr>
            <a:xfrm>
              <a:off x="6031394" y="2800065"/>
              <a:ext cx="92400" cy="411825"/>
              <a:chOff x="845575" y="2563700"/>
              <a:chExt cx="92400" cy="411825"/>
            </a:xfrm>
          </p:grpSpPr>
          <p:cxnSp>
            <p:nvCxnSpPr>
              <p:cNvPr id="126" name="Google Shape;126;p18"/>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27" name="Google Shape;127;p18"/>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18"/>
            <p:cNvSpPr txBox="1"/>
            <p:nvPr/>
          </p:nvSpPr>
          <p:spPr>
            <a:xfrm>
              <a:off x="5707757" y="3216600"/>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1990s</a:t>
              </a:r>
              <a:endParaRPr sz="1200" b="1">
                <a:latin typeface="Roboto"/>
                <a:ea typeface="Roboto"/>
                <a:cs typeface="Roboto"/>
                <a:sym typeface="Roboto"/>
              </a:endParaRPr>
            </a:p>
          </p:txBody>
        </p:sp>
        <p:sp>
          <p:nvSpPr>
            <p:cNvPr id="129" name="Google Shape;129;p18"/>
            <p:cNvSpPr txBox="1"/>
            <p:nvPr/>
          </p:nvSpPr>
          <p:spPr>
            <a:xfrm>
              <a:off x="5978530" y="1852850"/>
              <a:ext cx="16830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latin typeface="Roboto"/>
                  <a:ea typeface="Roboto"/>
                  <a:cs typeface="Roboto"/>
                  <a:sym typeface="Roboto"/>
                </a:rPr>
                <a:t>Serotonin-Norepinephrine Reuptake Inhibitors (SNRIs)</a:t>
              </a:r>
              <a:endParaRPr sz="800" b="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1600"/>
                </a:spcAft>
                <a:buNone/>
              </a:pPr>
              <a:endParaRPr sz="800">
                <a:latin typeface="Roboto"/>
                <a:ea typeface="Roboto"/>
                <a:cs typeface="Roboto"/>
                <a:sym typeface="Roboto"/>
              </a:endParaRPr>
            </a:p>
          </p:txBody>
        </p:sp>
      </p:grpSp>
      <p:grpSp>
        <p:nvGrpSpPr>
          <p:cNvPr id="130" name="Google Shape;130;p18"/>
          <p:cNvGrpSpPr/>
          <p:nvPr/>
        </p:nvGrpSpPr>
        <p:grpSpPr>
          <a:xfrm>
            <a:off x="6816374" y="2702600"/>
            <a:ext cx="2142438" cy="1744202"/>
            <a:chOff x="7003999" y="2702600"/>
            <a:chExt cx="2142438" cy="1744202"/>
          </a:xfrm>
        </p:grpSpPr>
        <p:sp>
          <p:nvSpPr>
            <p:cNvPr id="131" name="Google Shape;131;p18"/>
            <p:cNvSpPr/>
            <p:nvPr/>
          </p:nvSpPr>
          <p:spPr>
            <a:xfrm>
              <a:off x="7369837" y="3079475"/>
              <a:ext cx="1776600" cy="133500"/>
            </a:xfrm>
            <a:prstGeom prst="rect">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132;p18"/>
            <p:cNvGrpSpPr/>
            <p:nvPr/>
          </p:nvGrpSpPr>
          <p:grpSpPr>
            <a:xfrm rot="10800000">
              <a:off x="7328221" y="3079467"/>
              <a:ext cx="92400" cy="411825"/>
              <a:chOff x="2070100" y="2563700"/>
              <a:chExt cx="92400" cy="411825"/>
            </a:xfrm>
          </p:grpSpPr>
          <p:cxnSp>
            <p:nvCxnSpPr>
              <p:cNvPr id="133" name="Google Shape;133;p18"/>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34" name="Google Shape;134;p18"/>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txBox="1"/>
            <p:nvPr/>
          </p:nvSpPr>
          <p:spPr>
            <a:xfrm>
              <a:off x="7003999" y="2702600"/>
              <a:ext cx="15270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2000s and beyond</a:t>
              </a:r>
              <a:endParaRPr sz="1200" b="1">
                <a:latin typeface="Roboto"/>
                <a:ea typeface="Roboto"/>
                <a:cs typeface="Roboto"/>
                <a:sym typeface="Roboto"/>
              </a:endParaRPr>
            </a:p>
          </p:txBody>
        </p:sp>
        <p:sp>
          <p:nvSpPr>
            <p:cNvPr id="136" name="Google Shape;136;p18"/>
            <p:cNvSpPr txBox="1"/>
            <p:nvPr/>
          </p:nvSpPr>
          <p:spPr>
            <a:xfrm>
              <a:off x="7256967" y="3503002"/>
              <a:ext cx="16830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latin typeface="Roboto"/>
                  <a:ea typeface="Roboto"/>
                  <a:cs typeface="Roboto"/>
                  <a:sym typeface="Roboto"/>
                </a:rPr>
                <a:t>Continued research on the mechanisms and treatments for depression</a:t>
              </a:r>
              <a:endParaRPr sz="800" b="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0"/>
                </a:spcAft>
                <a:buNone/>
              </a:pPr>
              <a:r>
                <a:rPr lang="en" sz="800">
                  <a:latin typeface="Roboto"/>
                  <a:ea typeface="Roboto"/>
                  <a:cs typeface="Roboto"/>
                  <a:sym typeface="Roboto"/>
                </a:rPr>
                <a:t>Atypical antidepressants</a:t>
              </a:r>
              <a:endParaRPr sz="800">
                <a:latin typeface="Roboto"/>
                <a:ea typeface="Roboto"/>
                <a:cs typeface="Roboto"/>
                <a:sym typeface="Roboto"/>
              </a:endParaRPr>
            </a:p>
            <a:p>
              <a:pPr marL="0" lvl="0" indent="0" algn="l" rtl="0">
                <a:spcBef>
                  <a:spcPts val="0"/>
                </a:spcBef>
                <a:spcAft>
                  <a:spcPts val="1600"/>
                </a:spcAft>
                <a:buNone/>
              </a:pPr>
              <a:endParaRPr sz="800" b="1">
                <a:latin typeface="Roboto"/>
                <a:ea typeface="Roboto"/>
                <a:cs typeface="Roboto"/>
                <a:sym typeface="Roboto"/>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title"/>
          </p:nvPr>
        </p:nvSpPr>
        <p:spPr>
          <a:xfrm>
            <a:off x="311700" y="2667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Historical Overview of Drugs</a:t>
            </a:r>
            <a:endParaRPr/>
          </a:p>
        </p:txBody>
      </p:sp>
      <p:sp>
        <p:nvSpPr>
          <p:cNvPr id="142" name="Google Shape;142;p19"/>
          <p:cNvSpPr txBox="1">
            <a:spLocks noGrp="1"/>
          </p:cNvSpPr>
          <p:nvPr>
            <p:ph type="body" idx="1"/>
          </p:nvPr>
        </p:nvSpPr>
        <p:spPr>
          <a:xfrm>
            <a:off x="311700" y="1005200"/>
            <a:ext cx="8520600" cy="3840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Amphetamine in 1930s - Benzedrine marketed as ‘first antidepressant’ - used for soldiers during WWII. </a:t>
            </a:r>
            <a:endParaRPr/>
          </a:p>
          <a:p>
            <a:pPr marL="457200" lvl="0" indent="-342900" algn="l" rtl="0">
              <a:spcBef>
                <a:spcPts val="0"/>
              </a:spcBef>
              <a:spcAft>
                <a:spcPts val="0"/>
              </a:spcAft>
              <a:buSzPts val="1800"/>
              <a:buChar char="-"/>
            </a:pPr>
            <a:r>
              <a:rPr lang="en"/>
              <a:t>Resperine for hypertensive vascular disease was found to inhibit monoamine transporters in 1950s. </a:t>
            </a:r>
            <a:endParaRPr/>
          </a:p>
          <a:p>
            <a:pPr marL="914400" lvl="1" indent="-304800" algn="l" rtl="0">
              <a:lnSpc>
                <a:spcPct val="125000"/>
              </a:lnSpc>
              <a:spcBef>
                <a:spcPts val="0"/>
              </a:spcBef>
              <a:spcAft>
                <a:spcPts val="0"/>
              </a:spcAft>
              <a:buSzPts val="1200"/>
              <a:buChar char="-"/>
            </a:pPr>
            <a:r>
              <a:rPr lang="en" sz="1200" b="1">
                <a:solidFill>
                  <a:srgbClr val="000000"/>
                </a:solidFill>
                <a:latin typeface="Arial"/>
                <a:ea typeface="Arial"/>
                <a:cs typeface="Arial"/>
                <a:sym typeface="Arial"/>
              </a:rPr>
              <a:t>The myth of reserpine-induced depression: role in the historical development of the monoamine hypothesis (Baumeister et al., 2003).</a:t>
            </a:r>
            <a:endParaRPr sz="1200"/>
          </a:p>
          <a:p>
            <a:pPr marL="457200" lvl="0" indent="-342900" algn="l" rtl="0">
              <a:spcBef>
                <a:spcPts val="0"/>
              </a:spcBef>
              <a:spcAft>
                <a:spcPts val="0"/>
              </a:spcAft>
              <a:buSzPts val="1800"/>
              <a:buChar char="-"/>
            </a:pPr>
            <a:r>
              <a:rPr lang="en"/>
              <a:t>Development of antitubercular compounds; Fox &amp; Gibas (1953) reported ‘side effects’ of euphoria, increased appetite/improved sleep in iproniazid (MAO). </a:t>
            </a:r>
            <a:endParaRPr/>
          </a:p>
          <a:p>
            <a:pPr marL="914400" lvl="1" indent="-317500" algn="l" rtl="0">
              <a:spcBef>
                <a:spcPts val="0"/>
              </a:spcBef>
              <a:spcAft>
                <a:spcPts val="0"/>
              </a:spcAft>
              <a:buSzPts val="1400"/>
              <a:buChar char="-"/>
            </a:pPr>
            <a:r>
              <a:rPr lang="en"/>
              <a:t>Cheese Reaction</a:t>
            </a:r>
            <a:endParaRPr/>
          </a:p>
          <a:p>
            <a:pPr marL="457200" lvl="0" indent="-342900" algn="l" rtl="0">
              <a:spcBef>
                <a:spcPts val="0"/>
              </a:spcBef>
              <a:spcAft>
                <a:spcPts val="0"/>
              </a:spcAft>
              <a:buSzPts val="1800"/>
              <a:buChar char="-"/>
            </a:pPr>
            <a:r>
              <a:rPr lang="en"/>
              <a:t>Dr. Kuhn discovers imipramine improved depression but not psychotic symptoms (tricyclic)</a:t>
            </a:r>
            <a:endParaRPr/>
          </a:p>
          <a:p>
            <a:pPr marL="457200" lvl="0" indent="-342900" algn="l" rtl="0">
              <a:spcBef>
                <a:spcPts val="0"/>
              </a:spcBef>
              <a:spcAft>
                <a:spcPts val="0"/>
              </a:spcAft>
              <a:buSzPts val="1800"/>
              <a:buChar char="-"/>
            </a:pPr>
            <a:r>
              <a:rPr lang="en"/>
              <a:t>1970s - Fluoxetine developed as SSRI in America, Zimeldine in Europe.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0"/>
          <p:cNvPicPr preferRelativeResize="0"/>
          <p:nvPr/>
        </p:nvPicPr>
        <p:blipFill>
          <a:blip r:embed="rId3">
            <a:alphaModFix/>
          </a:blip>
          <a:stretch>
            <a:fillRect/>
          </a:stretch>
        </p:blipFill>
        <p:spPr>
          <a:xfrm>
            <a:off x="4803775" y="237600"/>
            <a:ext cx="3902299" cy="4668300"/>
          </a:xfrm>
          <a:prstGeom prst="rect">
            <a:avLst/>
          </a:prstGeom>
          <a:noFill/>
          <a:ln>
            <a:noFill/>
          </a:ln>
        </p:spPr>
      </p:pic>
      <p:pic>
        <p:nvPicPr>
          <p:cNvPr id="148" name="Google Shape;148;p20"/>
          <p:cNvPicPr preferRelativeResize="0"/>
          <p:nvPr/>
        </p:nvPicPr>
        <p:blipFill>
          <a:blip r:embed="rId4">
            <a:alphaModFix/>
          </a:blip>
          <a:stretch>
            <a:fillRect/>
          </a:stretch>
        </p:blipFill>
        <p:spPr>
          <a:xfrm>
            <a:off x="207750" y="237600"/>
            <a:ext cx="3657200" cy="4668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New Antidepressants </a:t>
            </a:r>
            <a:endParaRPr/>
          </a:p>
        </p:txBody>
      </p:sp>
      <p:sp>
        <p:nvSpPr>
          <p:cNvPr id="154" name="Google Shape;154;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Bupropoin in 1980s - dopamine-norepinephrine reuptake inhibitor. </a:t>
            </a:r>
            <a:endParaRPr/>
          </a:p>
          <a:p>
            <a:pPr marL="457200" lvl="0" indent="-342900" algn="l" rtl="0">
              <a:spcBef>
                <a:spcPts val="0"/>
              </a:spcBef>
              <a:spcAft>
                <a:spcPts val="0"/>
              </a:spcAft>
              <a:buSzPts val="1800"/>
              <a:buChar char="-"/>
            </a:pPr>
            <a:r>
              <a:rPr lang="en"/>
              <a:t>Venlafaxine in 1990s - serotonin-norepinephrine reuptake inhibitors (SNRI)</a:t>
            </a:r>
            <a:endParaRPr/>
          </a:p>
          <a:p>
            <a:pPr marL="457200" lvl="0" indent="-342900" algn="l" rtl="0">
              <a:spcBef>
                <a:spcPts val="0"/>
              </a:spcBef>
              <a:spcAft>
                <a:spcPts val="0"/>
              </a:spcAft>
              <a:buSzPts val="1800"/>
              <a:buChar char="-"/>
            </a:pPr>
            <a:r>
              <a:rPr lang="en"/>
              <a:t>2013 - Vortioxetine marketed as ‘multi-modal’ drug due to high binding affinity for several serotonin receptors.</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Shift towards revised </a:t>
            </a:r>
            <a:r>
              <a:rPr lang="en" b="1"/>
              <a:t>monoamine hypothesis.</a:t>
            </a:r>
            <a:endParaRPr b="1"/>
          </a:p>
          <a:p>
            <a:pPr marL="457200" lvl="0" indent="-342900" algn="l" rtl="0">
              <a:spcBef>
                <a:spcPts val="0"/>
              </a:spcBef>
              <a:spcAft>
                <a:spcPts val="0"/>
              </a:spcAft>
              <a:buSzPts val="1800"/>
              <a:buChar char="-"/>
            </a:pPr>
            <a:r>
              <a:rPr lang="en" b="1"/>
              <a:t>Ketamine </a:t>
            </a:r>
            <a:r>
              <a:rPr lang="en"/>
              <a:t>- derivative of phencyclidine (Special K); affects glutamatergic system (NMDA &amp; AMPHA)</a:t>
            </a:r>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3381</Words>
  <Application>Microsoft Macintosh PowerPoint</Application>
  <PresentationFormat>On-screen Show (16:9)</PresentationFormat>
  <Paragraphs>277</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Roboto</vt:lpstr>
      <vt:lpstr>Proxima Nova</vt:lpstr>
      <vt:lpstr>Arial</vt:lpstr>
      <vt:lpstr>Merriweather</vt:lpstr>
      <vt:lpstr>Georgia</vt:lpstr>
      <vt:lpstr>Times New Roman</vt:lpstr>
      <vt:lpstr>Spearmint</vt:lpstr>
      <vt:lpstr>Depression</vt:lpstr>
      <vt:lpstr>Major Depressive  Disorder</vt:lpstr>
      <vt:lpstr>Prevalence &amp; Consequences of Depression</vt:lpstr>
      <vt:lpstr>Pathology of Major Depressive Disorder</vt:lpstr>
      <vt:lpstr>PowerPoint Presentation</vt:lpstr>
      <vt:lpstr>History of Psychopharmacological Treatment </vt:lpstr>
      <vt:lpstr>Historical Overview of Drugs</vt:lpstr>
      <vt:lpstr>PowerPoint Presentation</vt:lpstr>
      <vt:lpstr>New Antidepressants </vt:lpstr>
      <vt:lpstr>Brand Names</vt:lpstr>
      <vt:lpstr>Most common antidepressants </vt:lpstr>
      <vt:lpstr>PowerPoint Presentation</vt:lpstr>
      <vt:lpstr>FDA Indications </vt:lpstr>
      <vt:lpstr>PowerPoint Presentation</vt:lpstr>
      <vt:lpstr>Off-Label Usage</vt:lpstr>
      <vt:lpstr>Mechanism of Action</vt:lpstr>
      <vt:lpstr>Mechanisms of Action of the Drug: Pharmacodynamics </vt:lpstr>
      <vt:lpstr>Mechanisms of Action of the Drug: Pharmacodynamics </vt:lpstr>
      <vt:lpstr>Mechanisms of Action of the Drug: Pharmacokinetics  </vt:lpstr>
      <vt:lpstr>Pharmacological alternatives</vt:lpstr>
      <vt:lpstr>PowerPoint Presentation</vt:lpstr>
      <vt:lpstr>Zhou et al. (2015) - Most effective psychotherapies</vt:lpstr>
      <vt:lpstr>Side Effects</vt:lpstr>
      <vt:lpstr>Monitoring/Treating Depression</vt:lpstr>
      <vt:lpstr>PowerPoint Presentation</vt:lpstr>
      <vt:lpstr>Medication Plan Worksheet from Coping with Depression for Adolescents</vt:lpstr>
      <vt:lpstr>Prevention of Depression</vt:lpstr>
      <vt:lpstr>Article Review</vt:lpstr>
      <vt:lpstr>Article Review (cont).</vt:lpstr>
      <vt:lpstr>Article Review</vt:lpstr>
      <vt:lpstr>Dubicka, B., Elvins, R., Roberts, C., Chick, G., Wilkinson, P., &amp; Goodyer, I. M. (2010). Combined treatment with cognitive–behavioural therapy in adolescent depression: meta-analysis. The British Journal of Psychiatry, 197(6), 433-440.</vt:lpstr>
      <vt:lpstr>Combined treatment - most effective (mixed findings)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Depression</dc:title>
  <cp:lastModifiedBy>Rizvi, Syed A</cp:lastModifiedBy>
  <cp:revision>1</cp:revision>
  <dcterms:modified xsi:type="dcterms:W3CDTF">2021-11-07T21:04:50Z</dcterms:modified>
</cp:coreProperties>
</file>