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5"/>
  </p:notesMasterIdLst>
  <p:sldIdLst>
    <p:sldId id="256" r:id="rId2"/>
    <p:sldId id="257" r:id="rId3"/>
    <p:sldId id="288" r:id="rId4"/>
    <p:sldId id="258" r:id="rId5"/>
    <p:sldId id="273" r:id="rId6"/>
    <p:sldId id="275" r:id="rId7"/>
    <p:sldId id="276" r:id="rId8"/>
    <p:sldId id="277" r:id="rId9"/>
    <p:sldId id="274" r:id="rId10"/>
    <p:sldId id="278" r:id="rId11"/>
    <p:sldId id="259" r:id="rId12"/>
    <p:sldId id="260" r:id="rId13"/>
    <p:sldId id="261" r:id="rId14"/>
    <p:sldId id="262" r:id="rId15"/>
    <p:sldId id="268" r:id="rId16"/>
    <p:sldId id="289" r:id="rId17"/>
    <p:sldId id="265" r:id="rId18"/>
    <p:sldId id="290" r:id="rId19"/>
    <p:sldId id="264" r:id="rId20"/>
    <p:sldId id="291" r:id="rId21"/>
    <p:sldId id="292" r:id="rId22"/>
    <p:sldId id="263" r:id="rId23"/>
    <p:sldId id="293" r:id="rId24"/>
    <p:sldId id="280" r:id="rId25"/>
    <p:sldId id="279" r:id="rId26"/>
    <p:sldId id="267" r:id="rId27"/>
    <p:sldId id="269" r:id="rId28"/>
    <p:sldId id="270" r:id="rId29"/>
    <p:sldId id="281" r:id="rId30"/>
    <p:sldId id="282" r:id="rId31"/>
    <p:sldId id="283" r:id="rId32"/>
    <p:sldId id="284" r:id="rId33"/>
    <p:sldId id="272"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9"/>
    <p:restoredTop sz="95477"/>
  </p:normalViewPr>
  <p:slideViewPr>
    <p:cSldViewPr snapToGrid="0" snapToObjects="1">
      <p:cViewPr varScale="1">
        <p:scale>
          <a:sx n="126" d="100"/>
          <a:sy n="126" d="100"/>
        </p:scale>
        <p:origin x="200"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39153037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416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The neurobiological factors involved in PBD overlap with the systems implicated in depression, schizophrenia, and ADHD.</a:t>
            </a:r>
          </a:p>
          <a:p>
            <a:pPr lvl="0" rtl="0">
              <a:spcBef>
                <a:spcPts val="0"/>
              </a:spcBef>
              <a:buNone/>
            </a:pPr>
            <a:endParaRPr lang="en-US" dirty="0"/>
          </a:p>
          <a:p>
            <a:pPr lvl="0" rtl="0">
              <a:spcBef>
                <a:spcPts val="0"/>
              </a:spcBef>
              <a:buNone/>
            </a:pPr>
            <a:r>
              <a:rPr lang="en-US" dirty="0"/>
              <a:t> Neurotransmitters of interest include serotonin, dopamine, and (more recently) glutamate (Goodwin &amp; Jamison, 2007). The atypical antipsychotics, which have large effect sizes for the reduction of acute mania, have dopaminergic mechanisms of action (</a:t>
            </a:r>
            <a:r>
              <a:rPr lang="en-US" dirty="0" err="1"/>
              <a:t>Nandagopal</a:t>
            </a:r>
            <a:r>
              <a:rPr lang="en-US" dirty="0"/>
              <a:t>, </a:t>
            </a:r>
            <a:r>
              <a:rPr lang="en-US" dirty="0" err="1"/>
              <a:t>DelBello</a:t>
            </a:r>
            <a:r>
              <a:rPr lang="en-US" dirty="0"/>
              <a:t>, &amp; </a:t>
            </a:r>
            <a:r>
              <a:rPr lang="en-US" dirty="0" err="1"/>
              <a:t>Kowatch</a:t>
            </a:r>
            <a:r>
              <a:rPr lang="en-US" dirty="0"/>
              <a:t>, 2009).</a:t>
            </a:r>
          </a:p>
          <a:p>
            <a:pPr marL="171450" lvl="0" indent="-171450" rtl="0">
              <a:spcBef>
                <a:spcPts val="0"/>
              </a:spcBef>
            </a:pPr>
            <a:r>
              <a:rPr lang="en-US" dirty="0"/>
              <a:t>The text makes a strong statement about </a:t>
            </a:r>
            <a:r>
              <a:rPr lang="en-US" dirty="0" err="1"/>
              <a:t>seroton</a:t>
            </a:r>
            <a:r>
              <a:rPr lang="en-US" dirty="0"/>
              <a:t> and BDNF</a:t>
            </a:r>
          </a:p>
          <a:p>
            <a:pPr lvl="0" rtl="0">
              <a:spcBef>
                <a:spcPts val="0"/>
              </a:spcBef>
              <a:buNone/>
            </a:pPr>
            <a:endParaRPr lang="en-US" dirty="0"/>
          </a:p>
          <a:p>
            <a:pPr lvl="0" rtl="0">
              <a:spcBef>
                <a:spcPts val="0"/>
              </a:spcBef>
              <a:buNone/>
            </a:pPr>
            <a:r>
              <a:rPr lang="en-US" dirty="0"/>
              <a:t> Dysregulation of the hypothalamic– pituitary– adrenocortical axis is linked to bipolar disorder, </a:t>
            </a:r>
            <a:r>
              <a:rPr lang="en-US" dirty="0">
                <a:sym typeface="Wingdings"/>
              </a:rPr>
              <a:t> stress</a:t>
            </a:r>
            <a:r>
              <a:rPr lang="en-US" baseline="0" dirty="0">
                <a:sym typeface="Wingdings"/>
              </a:rPr>
              <a:t> response system</a:t>
            </a:r>
          </a:p>
          <a:p>
            <a:pPr lvl="0" rtl="0">
              <a:spcBef>
                <a:spcPts val="0"/>
              </a:spcBef>
              <a:buNone/>
            </a:pPr>
            <a:endParaRPr lang="en-US" baseline="0" dirty="0">
              <a:sym typeface="Wingdings"/>
            </a:endParaRPr>
          </a:p>
          <a:p>
            <a:pPr lvl="0" rtl="0">
              <a:spcBef>
                <a:spcPts val="0"/>
              </a:spcBef>
              <a:buNone/>
            </a:pPr>
            <a:r>
              <a:rPr lang="en-US" baseline="0" dirty="0">
                <a:sym typeface="Wingdings"/>
              </a:rPr>
              <a:t>Other</a:t>
            </a:r>
            <a:endParaRPr lang="en-US" dirty="0"/>
          </a:p>
          <a:p>
            <a:pPr lvl="0">
              <a:buNone/>
            </a:pPr>
            <a:r>
              <a:rPr lang="en-US" dirty="0"/>
              <a:t>Psychosocial factors</a:t>
            </a:r>
            <a:r>
              <a:rPr lang="en-US" dirty="0">
                <a:sym typeface="Wingdings"/>
              </a:rPr>
              <a:t> family conflict, stress, trauma</a:t>
            </a:r>
            <a:endParaRPr lang="en-US" dirty="0"/>
          </a:p>
          <a:p>
            <a:pPr lvl="0">
              <a:buNone/>
            </a:pPr>
            <a:r>
              <a:rPr lang="en-US" dirty="0"/>
              <a:t>Familial factors </a:t>
            </a:r>
            <a:r>
              <a:rPr lang="en-US" dirty="0">
                <a:sym typeface="Wingdings"/>
              </a:rPr>
              <a:t> diet choices,</a:t>
            </a:r>
            <a:endParaRPr lang="en-US" dirty="0"/>
          </a:p>
          <a:p>
            <a:pPr lvl="0">
              <a:buNone/>
            </a:pPr>
            <a:r>
              <a:rPr lang="en-US" dirty="0"/>
              <a:t>Environmental/social factors -&gt; perceptions, neighborhood,</a:t>
            </a:r>
            <a:r>
              <a:rPr lang="en-US" baseline="0" dirty="0"/>
              <a:t> lighting/sleep patterns (less researched)</a:t>
            </a:r>
            <a:endParaRPr lang="en-US" dirty="0"/>
          </a:p>
          <a:p>
            <a:pPr lvl="0" rtl="0">
              <a:spcBef>
                <a:spcPts val="0"/>
              </a:spcBef>
              <a:buNone/>
            </a:pPr>
            <a:endParaRPr dirty="0"/>
          </a:p>
        </p:txBody>
      </p:sp>
    </p:spTree>
    <p:extLst>
      <p:ext uri="{BB962C8B-B14F-4D97-AF65-F5344CB8AC3E}">
        <p14:creationId xmlns:p14="http://schemas.microsoft.com/office/powerpoint/2010/main" val="170711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Again, largely in adults but likely in children </a:t>
            </a:r>
            <a:endParaRPr dirty="0"/>
          </a:p>
        </p:txBody>
      </p:sp>
    </p:spTree>
    <p:extLst>
      <p:ext uri="{BB962C8B-B14F-4D97-AF65-F5344CB8AC3E}">
        <p14:creationId xmlns:p14="http://schemas.microsoft.com/office/powerpoint/2010/main" val="1152466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Also history of putting patients</a:t>
            </a:r>
            <a:r>
              <a:rPr lang="en-US" baseline="0" dirty="0"/>
              <a:t> in hot baths, lobotomy, etc. </a:t>
            </a:r>
          </a:p>
          <a:p>
            <a:pPr lvl="0" rtl="0">
              <a:spcBef>
                <a:spcPts val="0"/>
              </a:spcBef>
              <a:buNone/>
            </a:pPr>
            <a:endParaRPr lang="en-US" baseline="0" dirty="0"/>
          </a:p>
        </p:txBody>
      </p:sp>
    </p:spTree>
    <p:extLst>
      <p:ext uri="{BB962C8B-B14F-4D97-AF65-F5344CB8AC3E}">
        <p14:creationId xmlns:p14="http://schemas.microsoft.com/office/powerpoint/2010/main" val="135474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92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Lithium Decrease dopamine and glutamate, increase GABA</a:t>
            </a:r>
          </a:p>
          <a:p>
            <a:pPr lvl="0">
              <a:spcBef>
                <a:spcPts val="0"/>
              </a:spcBef>
              <a:buNone/>
            </a:pPr>
            <a:r>
              <a:rPr lang="en-US" dirty="0"/>
              <a:t>Mechanisms of action,</a:t>
            </a:r>
            <a:r>
              <a:rPr lang="en-US" baseline="0" dirty="0"/>
              <a:t> not well known</a:t>
            </a:r>
            <a:r>
              <a:rPr lang="is-IS" baseline="0" dirty="0"/>
              <a:t>…</a:t>
            </a:r>
            <a:endParaRPr dirty="0"/>
          </a:p>
        </p:txBody>
      </p:sp>
    </p:spTree>
    <p:extLst>
      <p:ext uri="{BB962C8B-B14F-4D97-AF65-F5344CB8AC3E}">
        <p14:creationId xmlns:p14="http://schemas.microsoft.com/office/powerpoint/2010/main" val="1583012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 dirty="0"/>
              <a:t>Not well supported and/or contraindicated</a:t>
            </a:r>
          </a:p>
          <a:p>
            <a:pPr lvl="0" rtl="0">
              <a:spcBef>
                <a:spcPts val="0"/>
              </a:spcBef>
              <a:buNone/>
            </a:pPr>
            <a:r>
              <a:rPr lang="en" dirty="0"/>
              <a:t>N</a:t>
            </a:r>
            <a:r>
              <a:rPr lang="en-US" dirty="0" err="1"/>
              <a:t>ot</a:t>
            </a:r>
            <a:r>
              <a:rPr lang="en-US" dirty="0"/>
              <a:t> studies in children</a:t>
            </a:r>
          </a:p>
          <a:p>
            <a:pPr lvl="0" rtl="0">
              <a:spcBef>
                <a:spcPts val="0"/>
              </a:spcBef>
              <a:buNone/>
            </a:pPr>
            <a:endParaRPr lang="en-US" dirty="0"/>
          </a:p>
          <a:p>
            <a:pPr lvl="0" rtl="0">
              <a:spcBef>
                <a:spcPts val="0"/>
              </a:spcBef>
              <a:buNone/>
            </a:pPr>
            <a:r>
              <a:rPr lang="en-US" dirty="0"/>
              <a:t>Side effects:</a:t>
            </a:r>
          </a:p>
          <a:p>
            <a:pPr lvl="0" rtl="0">
              <a:spcBef>
                <a:spcPts val="0"/>
              </a:spcBef>
              <a:buNone/>
            </a:pPr>
            <a:r>
              <a:rPr lang="en-US" dirty="0"/>
              <a:t>GI, CNS, Hematological, Hepatic, Dermatological</a:t>
            </a:r>
            <a:endParaRPr lang="en" dirty="0"/>
          </a:p>
          <a:p>
            <a:pPr lvl="0" rtl="0">
              <a:spcBef>
                <a:spcPts val="0"/>
              </a:spcBef>
              <a:buNone/>
            </a:pPr>
            <a:r>
              <a:rPr lang="en" dirty="0"/>
              <a:t>N</a:t>
            </a:r>
            <a:r>
              <a:rPr lang="en-US" dirty="0" err="1"/>
              <a:t>ausea</a:t>
            </a:r>
            <a:r>
              <a:rPr lang="en-US" dirty="0"/>
              <a:t>, blurred vision, skins rash, liver</a:t>
            </a:r>
            <a:r>
              <a:rPr lang="en-US" baseline="0" dirty="0"/>
              <a:t> issues, </a:t>
            </a:r>
            <a:r>
              <a:rPr lang="en-US" baseline="0" dirty="0" err="1"/>
              <a:t>horomonal</a:t>
            </a:r>
            <a:r>
              <a:rPr lang="en-US" baseline="0" dirty="0"/>
              <a:t> changes weight gain, </a:t>
            </a:r>
            <a:endParaRPr dirty="0"/>
          </a:p>
        </p:txBody>
      </p:sp>
    </p:spTree>
    <p:extLst>
      <p:ext uri="{BB962C8B-B14F-4D97-AF65-F5344CB8AC3E}">
        <p14:creationId xmlns:p14="http://schemas.microsoft.com/office/powerpoint/2010/main" val="144222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 dirty="0"/>
              <a:t>Not well supported and/or contraindicated</a:t>
            </a:r>
          </a:p>
          <a:p>
            <a:pPr lvl="0" rtl="0">
              <a:spcBef>
                <a:spcPts val="0"/>
              </a:spcBef>
              <a:buNone/>
            </a:pPr>
            <a:r>
              <a:rPr lang="en" dirty="0"/>
              <a:t>N</a:t>
            </a:r>
            <a:r>
              <a:rPr lang="en-US" dirty="0" err="1"/>
              <a:t>ot</a:t>
            </a:r>
            <a:r>
              <a:rPr lang="en-US" dirty="0"/>
              <a:t> studies in children</a:t>
            </a:r>
          </a:p>
          <a:p>
            <a:pPr lvl="0" rtl="0">
              <a:spcBef>
                <a:spcPts val="0"/>
              </a:spcBef>
              <a:buNone/>
            </a:pPr>
            <a:endParaRPr lang="en-US" dirty="0"/>
          </a:p>
          <a:p>
            <a:pPr lvl="0" rtl="0">
              <a:spcBef>
                <a:spcPts val="0"/>
              </a:spcBef>
              <a:buNone/>
            </a:pPr>
            <a:r>
              <a:rPr lang="en-US" dirty="0"/>
              <a:t>Side effects:</a:t>
            </a:r>
          </a:p>
          <a:p>
            <a:pPr lvl="0" rtl="0">
              <a:spcBef>
                <a:spcPts val="0"/>
              </a:spcBef>
              <a:buNone/>
            </a:pPr>
            <a:r>
              <a:rPr lang="en-US" dirty="0"/>
              <a:t>GI, CNS, Hematological, Hepatic, Dermatological</a:t>
            </a:r>
            <a:endParaRPr lang="en" dirty="0"/>
          </a:p>
          <a:p>
            <a:pPr lvl="0" rtl="0">
              <a:spcBef>
                <a:spcPts val="0"/>
              </a:spcBef>
              <a:buNone/>
            </a:pPr>
            <a:r>
              <a:rPr lang="en" dirty="0"/>
              <a:t>N</a:t>
            </a:r>
            <a:r>
              <a:rPr lang="en-US" dirty="0" err="1"/>
              <a:t>ausea</a:t>
            </a:r>
            <a:r>
              <a:rPr lang="en-US" dirty="0"/>
              <a:t>, blurred vision, skins rash, liver</a:t>
            </a:r>
            <a:r>
              <a:rPr lang="en-US" baseline="0" dirty="0"/>
              <a:t> issues, </a:t>
            </a:r>
            <a:r>
              <a:rPr lang="en-US" baseline="0" dirty="0" err="1"/>
              <a:t>horomonal</a:t>
            </a:r>
            <a:r>
              <a:rPr lang="en-US" baseline="0" dirty="0"/>
              <a:t> changes weight gain, </a:t>
            </a:r>
            <a:endParaRPr dirty="0"/>
          </a:p>
        </p:txBody>
      </p:sp>
    </p:spTree>
    <p:extLst>
      <p:ext uri="{BB962C8B-B14F-4D97-AF65-F5344CB8AC3E}">
        <p14:creationId xmlns:p14="http://schemas.microsoft.com/office/powerpoint/2010/main" val="344241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 dirty="0"/>
              <a:t>Not well supported and/or contraindicated</a:t>
            </a:r>
          </a:p>
          <a:p>
            <a:pPr lvl="0" rtl="0">
              <a:spcBef>
                <a:spcPts val="0"/>
              </a:spcBef>
              <a:buNone/>
            </a:pPr>
            <a:r>
              <a:rPr lang="en" dirty="0"/>
              <a:t>N</a:t>
            </a:r>
            <a:r>
              <a:rPr lang="en-US" dirty="0" err="1"/>
              <a:t>ot</a:t>
            </a:r>
            <a:r>
              <a:rPr lang="en-US" dirty="0"/>
              <a:t> studies in children</a:t>
            </a:r>
          </a:p>
          <a:p>
            <a:pPr lvl="0" rtl="0">
              <a:spcBef>
                <a:spcPts val="0"/>
              </a:spcBef>
              <a:buNone/>
            </a:pPr>
            <a:endParaRPr lang="en-US" dirty="0"/>
          </a:p>
          <a:p>
            <a:pPr lvl="0" rtl="0">
              <a:spcBef>
                <a:spcPts val="0"/>
              </a:spcBef>
              <a:buNone/>
            </a:pPr>
            <a:r>
              <a:rPr lang="en-US" dirty="0"/>
              <a:t>Side effects:</a:t>
            </a:r>
          </a:p>
          <a:p>
            <a:pPr lvl="0" rtl="0">
              <a:spcBef>
                <a:spcPts val="0"/>
              </a:spcBef>
              <a:buNone/>
            </a:pPr>
            <a:r>
              <a:rPr lang="en-US" dirty="0"/>
              <a:t>GI, CNS, Hematological, Hepatic, Dermatological</a:t>
            </a:r>
            <a:endParaRPr lang="en" dirty="0"/>
          </a:p>
          <a:p>
            <a:pPr lvl="0" rtl="0">
              <a:spcBef>
                <a:spcPts val="0"/>
              </a:spcBef>
              <a:buNone/>
            </a:pPr>
            <a:r>
              <a:rPr lang="en" dirty="0"/>
              <a:t>N</a:t>
            </a:r>
            <a:r>
              <a:rPr lang="en-US" dirty="0" err="1"/>
              <a:t>ausea</a:t>
            </a:r>
            <a:r>
              <a:rPr lang="en-US" dirty="0"/>
              <a:t>, blurred vision, skins rash, liver</a:t>
            </a:r>
            <a:r>
              <a:rPr lang="en-US" baseline="0" dirty="0"/>
              <a:t> issues, </a:t>
            </a:r>
            <a:r>
              <a:rPr lang="en-US" baseline="0" dirty="0" err="1"/>
              <a:t>horomonal</a:t>
            </a:r>
            <a:r>
              <a:rPr lang="en-US" baseline="0" dirty="0"/>
              <a:t> changes weight gain, </a:t>
            </a:r>
            <a:endParaRPr dirty="0"/>
          </a:p>
        </p:txBody>
      </p:sp>
    </p:spTree>
    <p:extLst>
      <p:ext uri="{BB962C8B-B14F-4D97-AF65-F5344CB8AC3E}">
        <p14:creationId xmlns:p14="http://schemas.microsoft.com/office/powerpoint/2010/main" val="1605143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Tx/>
              <a:buSzPct val="100000"/>
              <a:tabLst/>
              <a:defRPr/>
            </a:pPr>
            <a:r>
              <a:rPr lang="en-US" baseline="0" dirty="0"/>
              <a:t>Lithium became widely know as a treatment around 1947, mineral water may have been a precursor of this, Lithium approved by FDA in 1970</a:t>
            </a:r>
            <a:endParaRPr lang="en-US" dirty="0"/>
          </a:p>
          <a:p>
            <a:pPr marL="171450" lvl="0" indent="-171450" rtl="0">
              <a:spcBef>
                <a:spcPts val="0"/>
              </a:spcBef>
            </a:pPr>
            <a:r>
              <a:rPr lang="en-US" dirty="0"/>
              <a:t>Risperidone the first atypical</a:t>
            </a:r>
            <a:r>
              <a:rPr lang="en-US" baseline="0" dirty="0"/>
              <a:t> antipsychotic</a:t>
            </a:r>
          </a:p>
          <a:p>
            <a:pPr marL="628650" lvl="1" indent="-171450" rtl="0">
              <a:spcBef>
                <a:spcPts val="0"/>
              </a:spcBef>
            </a:pPr>
            <a:r>
              <a:rPr lang="en-US" baseline="0" dirty="0"/>
              <a:t>most research on BP1</a:t>
            </a:r>
          </a:p>
          <a:p>
            <a:pPr marL="171450" lvl="0" indent="-171450" rtl="0">
              <a:spcBef>
                <a:spcPts val="0"/>
              </a:spcBef>
            </a:pPr>
            <a:endParaRPr lang="en-US" baseline="0" dirty="0"/>
          </a:p>
          <a:p>
            <a:pPr marL="171450" lvl="0" indent="-171450" rtl="0">
              <a:spcBef>
                <a:spcPts val="0"/>
              </a:spcBef>
            </a:pPr>
            <a:r>
              <a:rPr lang="en-US" baseline="0" dirty="0"/>
              <a:t>Still severe side effects</a:t>
            </a:r>
            <a:r>
              <a:rPr lang="en-US" baseline="0" dirty="0">
                <a:sym typeface="Wingdings"/>
              </a:rPr>
              <a:t> nausea, weight gain, prolactin levels, headaches, high blood pressure, </a:t>
            </a:r>
            <a:r>
              <a:rPr lang="en-US" baseline="0" dirty="0" err="1">
                <a:sym typeface="Wingdings"/>
              </a:rPr>
              <a:t>cataracs</a:t>
            </a:r>
            <a:r>
              <a:rPr lang="en-US" baseline="0" dirty="0">
                <a:sym typeface="Wingdings"/>
              </a:rPr>
              <a:t>, </a:t>
            </a:r>
            <a:endParaRPr lang="en" dirty="0"/>
          </a:p>
        </p:txBody>
      </p:sp>
    </p:spTree>
    <p:extLst>
      <p:ext uri="{BB962C8B-B14F-4D97-AF65-F5344CB8AC3E}">
        <p14:creationId xmlns:p14="http://schemas.microsoft.com/office/powerpoint/2010/main" val="1618127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Maintenance therapy</a:t>
            </a:r>
            <a:r>
              <a:rPr lang="en-US" dirty="0">
                <a:sym typeface="Wingdings"/>
              </a:rPr>
              <a:t> limited research. Most studies are 8 weeks.</a:t>
            </a:r>
          </a:p>
          <a:p>
            <a:pPr lvl="1"/>
            <a:r>
              <a:rPr lang="en-US" dirty="0">
                <a:sym typeface="Wingdings"/>
              </a:rPr>
              <a:t>Aripiprazole </a:t>
            </a:r>
            <a:endParaRPr lang="en-US" dirty="0"/>
          </a:p>
          <a:p>
            <a:r>
              <a:rPr lang="en-US" dirty="0"/>
              <a:t>Lithium not as stable</a:t>
            </a:r>
            <a:r>
              <a:rPr lang="en-US" baseline="0" dirty="0"/>
              <a:t> findings</a:t>
            </a:r>
            <a:r>
              <a:rPr lang="en-US" dirty="0"/>
              <a:t> </a:t>
            </a:r>
          </a:p>
          <a:p>
            <a:endParaRPr lang="en-US" dirty="0"/>
          </a:p>
          <a:p>
            <a:r>
              <a:rPr lang="en-US" dirty="0"/>
              <a:t>Most studies reviewed</a:t>
            </a:r>
            <a:r>
              <a:rPr lang="en-US" baseline="0" dirty="0"/>
              <a:t> for medication were for monotherapy. Treating depression in bipolar disorders alone is controversial in adults because it might induce mania. So this has been avoided in children</a:t>
            </a:r>
          </a:p>
          <a:p>
            <a:endParaRPr lang="en-US" baseline="0" dirty="0"/>
          </a:p>
          <a:p>
            <a:endParaRPr lang="en-US" baseline="0" dirty="0"/>
          </a:p>
          <a:p>
            <a:endParaRPr lang="en-US" dirty="0"/>
          </a:p>
        </p:txBody>
      </p:sp>
    </p:spTree>
    <p:extLst>
      <p:ext uri="{BB962C8B-B14F-4D97-AF65-F5344CB8AC3E}">
        <p14:creationId xmlns:p14="http://schemas.microsoft.com/office/powerpoint/2010/main" val="121638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US" dirty="0"/>
          </a:p>
          <a:p>
            <a:pPr lvl="0" rtl="0">
              <a:spcBef>
                <a:spcPts val="0"/>
              </a:spcBef>
              <a:buNone/>
            </a:pPr>
            <a:r>
              <a:rPr lang="en-US" dirty="0"/>
              <a:t>Bipolar disorder is challenging to describe, due to its considerable heterogeneity. What does the clinical picture look like? Presentation runs the gamut from disinhibition and disorganization that are frankly psychotic, to periods of high energy associated with impetuousness but often large amounts of productivity, to episodes of severe and debilitating depression, as well as every permutation in between. Because of its episodic nature, it is also possible for a person to function within normal developmental limits during times of remission. </a:t>
            </a:r>
          </a:p>
          <a:p>
            <a:pPr lvl="0" rtl="0">
              <a:spcBef>
                <a:spcPts val="0"/>
              </a:spcBef>
              <a:buNone/>
            </a:pPr>
            <a:endParaRPr lang="en-US" dirty="0"/>
          </a:p>
          <a:p>
            <a:r>
              <a:rPr lang="en-US" dirty="0"/>
              <a:t>Manic episode: excessive elevation of mood, often with euphoria, extreme enthusiasm, and high energy.  Very goal driven, with poor judgement, sometimes to the point of being psychotic with delusions and hallucinations.</a:t>
            </a:r>
          </a:p>
          <a:p>
            <a:endParaRPr lang="en-US" dirty="0"/>
          </a:p>
          <a:p>
            <a:r>
              <a:rPr lang="en-US" dirty="0"/>
              <a:t>Hypomanic episode: mood elevation, energy, and judgement may impair social and occupational functioning, but not always.</a:t>
            </a:r>
          </a:p>
          <a:p>
            <a:endParaRPr lang="en-US" dirty="0"/>
          </a:p>
          <a:p>
            <a:r>
              <a:rPr lang="en-US" dirty="0"/>
              <a:t>Treating BPD like MDD can be harmful by promoting manic symptoms, up to 30% diagnostic misdiagnosis.</a:t>
            </a:r>
          </a:p>
          <a:p>
            <a:pPr lvl="0" rtl="0">
              <a:spcBef>
                <a:spcPts val="0"/>
              </a:spcBef>
              <a:buNone/>
            </a:pPr>
            <a:endParaRPr dirty="0"/>
          </a:p>
        </p:txBody>
      </p:sp>
    </p:spTree>
    <p:extLst>
      <p:ext uri="{BB962C8B-B14F-4D97-AF65-F5344CB8AC3E}">
        <p14:creationId xmlns:p14="http://schemas.microsoft.com/office/powerpoint/2010/main" val="40304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Maintenance therapy</a:t>
            </a:r>
            <a:r>
              <a:rPr lang="en-US" dirty="0">
                <a:sym typeface="Wingdings"/>
              </a:rPr>
              <a:t> limited research. Most studies are 8 weeks.</a:t>
            </a:r>
          </a:p>
          <a:p>
            <a:pPr lvl="1"/>
            <a:r>
              <a:rPr lang="en-US" dirty="0">
                <a:sym typeface="Wingdings"/>
              </a:rPr>
              <a:t>Aripiprazole </a:t>
            </a:r>
            <a:endParaRPr lang="en-US" dirty="0"/>
          </a:p>
          <a:p>
            <a:r>
              <a:rPr lang="en-US" dirty="0"/>
              <a:t>Lithium not as stable</a:t>
            </a:r>
            <a:r>
              <a:rPr lang="en-US" baseline="0" dirty="0"/>
              <a:t> findings</a:t>
            </a:r>
            <a:r>
              <a:rPr lang="en-US" dirty="0"/>
              <a:t> </a:t>
            </a:r>
          </a:p>
          <a:p>
            <a:endParaRPr lang="en-US" dirty="0"/>
          </a:p>
          <a:p>
            <a:r>
              <a:rPr lang="en-US" dirty="0"/>
              <a:t>Most studies reviewed</a:t>
            </a:r>
            <a:r>
              <a:rPr lang="en-US" baseline="0" dirty="0"/>
              <a:t> for medication were for monotherapy. Treating depression in bipolar disorders alone is controversial in adults because it might induce mania. So this has been avoided in children</a:t>
            </a:r>
          </a:p>
          <a:p>
            <a:endParaRPr lang="en-US" baseline="0" dirty="0"/>
          </a:p>
          <a:p>
            <a:endParaRPr lang="en-US" baseline="0" dirty="0"/>
          </a:p>
          <a:p>
            <a:endParaRPr lang="en-US" dirty="0"/>
          </a:p>
        </p:txBody>
      </p:sp>
    </p:spTree>
    <p:extLst>
      <p:ext uri="{BB962C8B-B14F-4D97-AF65-F5344CB8AC3E}">
        <p14:creationId xmlns:p14="http://schemas.microsoft.com/office/powerpoint/2010/main" val="67232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77222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9819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91562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94123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55123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89069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18519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784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Prior to the 1990s, there was a smattering of published case reports. The 1990s ushered in a combination of research and popularization that made the diagnosis much more salient. The result was a dramatic rise in the rate of clinical diagnoses of PBD. The number of office visits billed under a diagnosis of a bipolar disorder rose 40-fold in the span of two decades (Moreno et al., 2007), and data from the  (2014-08-01). </a:t>
            </a:r>
          </a:p>
          <a:p>
            <a:pPr lvl="0" rtl="0">
              <a:spcBef>
                <a:spcPts val="0"/>
              </a:spcBef>
              <a:buNone/>
            </a:pPr>
            <a:r>
              <a:rPr lang="en-US" dirty="0"/>
              <a:t>Centers for Disease Control and Prevention indicated that more than 50% of psychiatrically hospitalized children under the age of 12 carried clinical diagnoses of bipolar disorders by 2003 (</a:t>
            </a:r>
            <a:r>
              <a:rPr lang="en-US" dirty="0" err="1"/>
              <a:t>Blader</a:t>
            </a:r>
            <a:r>
              <a:rPr lang="en-US" dirty="0"/>
              <a:t> &amp; Carlson, 2007). </a:t>
            </a:r>
          </a:p>
          <a:p>
            <a:pPr lvl="0" rtl="0">
              <a:spcBef>
                <a:spcPts val="0"/>
              </a:spcBef>
              <a:buNone/>
            </a:pPr>
            <a:r>
              <a:rPr lang="en-US" dirty="0"/>
              <a:t>It is still hotly debated whether these increases reflect corrections for past </a:t>
            </a:r>
            <a:r>
              <a:rPr lang="en-US" dirty="0" err="1"/>
              <a:t>underdiagnosis</a:t>
            </a:r>
            <a:r>
              <a:rPr lang="en-US" dirty="0"/>
              <a:t>, mislabeling of different entities as PBD, or a faddish overuse of what should be a rare diagnosis. Critics have raised the concern that the popularity of the PBD diagnosis might be influenced by pharmaceutical marketing or other extrinsic interests (Healy, 2006; </a:t>
            </a:r>
            <a:r>
              <a:rPr lang="en-US" dirty="0" err="1"/>
              <a:t>Youngstrom</a:t>
            </a:r>
            <a:r>
              <a:rPr lang="en-US" dirty="0"/>
              <a:t>, Van Meter, &amp; </a:t>
            </a:r>
            <a:r>
              <a:rPr lang="en-US" dirty="0" err="1"/>
              <a:t>Algorta</a:t>
            </a:r>
            <a:r>
              <a:rPr lang="en-US" dirty="0"/>
              <a:t>, 2010). The debate has continued through the revisions to the DSM</a:t>
            </a:r>
          </a:p>
          <a:p>
            <a:pPr lvl="0" rtl="0">
              <a:spcBef>
                <a:spcPts val="0"/>
              </a:spcBef>
              <a:buNone/>
            </a:pPr>
            <a:endParaRPr lang="en-US" dirty="0"/>
          </a:p>
          <a:p>
            <a:pPr lvl="0" rtl="0">
              <a:spcBef>
                <a:spcPts val="0"/>
              </a:spcBef>
              <a:buNone/>
            </a:pPr>
            <a:endParaRPr lang="en-US" dirty="0"/>
          </a:p>
          <a:p>
            <a:pPr lvl="0" rtl="0">
              <a:spcBef>
                <a:spcPts val="0"/>
              </a:spcBef>
              <a:buNone/>
            </a:pPr>
            <a:r>
              <a:rPr lang="en-US" dirty="0"/>
              <a:t>The number of disorders DSM includes on the bipolar spectrum increased in DSM-III (APA, 1980), DSM-III-R (APA, 1987), and DSM-IV/ DSM-IV-TR (APA, 2000), although DSM-5 (APA, 2013) stays with the same set of definitions as DSM-IV. The current nosology includes diagnoses of bipolar I, bipolar II, cyclothymic disorder, and other specified bipolar and related disorder (OS-BRD). The OS-BRD category subsumes the same prototypes that DSM-IV included under “bipolar disorder not otherwise specified” (BP-NOS), as well as adding a prototype of “short-duration </a:t>
            </a:r>
            <a:r>
              <a:rPr lang="en-US" dirty="0" err="1"/>
              <a:t>cyclothymia</a:t>
            </a:r>
            <a:r>
              <a:rPr lang="en-US" dirty="0"/>
              <a:t>.” Both DSM-5 and DSM-IV also have designations for substance-induced manic symptoms and for manic symptoms due to another medical condition.  (2014-08-01). Child Psychopathology, Third Edition (p. 3). Guilford Publications. Kindle Edition. </a:t>
            </a:r>
          </a:p>
          <a:p>
            <a:pPr lvl="0" rtl="0">
              <a:spcBef>
                <a:spcPts val="0"/>
              </a:spcBef>
              <a:buNone/>
            </a:pPr>
            <a:endParaRPr lang="en-US" dirty="0"/>
          </a:p>
          <a:p>
            <a:pPr lvl="0" rtl="0">
              <a:spcBef>
                <a:spcPts val="0"/>
              </a:spcBef>
              <a:buNone/>
            </a:pPr>
            <a:endParaRPr lang="en-US" dirty="0"/>
          </a:p>
          <a:p>
            <a:pPr lvl="0" rtl="0">
              <a:spcBef>
                <a:spcPts val="0"/>
              </a:spcBef>
              <a:buNone/>
            </a:pPr>
            <a:r>
              <a:rPr lang="en-US" dirty="0"/>
              <a:t>Now have DMDD to help reduce</a:t>
            </a:r>
            <a:r>
              <a:rPr lang="en-US" baseline="0" dirty="0"/>
              <a:t> improper dx of PBD</a:t>
            </a:r>
            <a:endParaRPr dirty="0"/>
          </a:p>
        </p:txBody>
      </p:sp>
    </p:spTree>
    <p:extLst>
      <p:ext uri="{BB962C8B-B14F-4D97-AF65-F5344CB8AC3E}">
        <p14:creationId xmlns:p14="http://schemas.microsoft.com/office/powerpoint/2010/main" val="79128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bipolar disorder over the course of a lifetime is uncommon but not rare, and serious but treatable. </a:t>
            </a:r>
          </a:p>
          <a:p>
            <a:r>
              <a:rPr lang="en-US" dirty="0"/>
              <a:t>As we will see, the roots of bipolar disorder run through the perinatal period, and first episodes often occur in childhood and adolescence. </a:t>
            </a:r>
          </a:p>
          <a:p>
            <a:r>
              <a:rPr lang="en-US" dirty="0"/>
              <a:t>Although</a:t>
            </a:r>
            <a:r>
              <a:rPr lang="en-US" baseline="0" dirty="0"/>
              <a:t> we will focus on the disorder in </a:t>
            </a:r>
            <a:r>
              <a:rPr lang="en-US" dirty="0"/>
              <a:t>childhood and adolescence, the presentation is set in a larger context of lifespan development.</a:t>
            </a:r>
          </a:p>
          <a:p>
            <a:r>
              <a:rPr lang="en-US" dirty="0"/>
              <a:t> “Bipolar disorder” here refers to the adult range, or what has been confirmed to be consistent across age ranges, </a:t>
            </a:r>
          </a:p>
          <a:p>
            <a:r>
              <a:rPr lang="en-US" dirty="0"/>
              <a:t>whereas “pediatric bipolar disorder” (hereafter abbreviated as PBD) denotes findings based on child and adolescent data. </a:t>
            </a:r>
          </a:p>
          <a:p>
            <a:endParaRPr lang="en-US" dirty="0"/>
          </a:p>
          <a:p>
            <a:r>
              <a:rPr lang="en-US" dirty="0"/>
              <a:t>Bipolar 1- at least one manic episode</a:t>
            </a:r>
          </a:p>
          <a:p>
            <a:r>
              <a:rPr lang="en-US" dirty="0"/>
              <a:t>Bipolar 2- one episode of MDD plus hypomania or mania (more of a distinction of degree rather than kind) not sure it will survive</a:t>
            </a:r>
          </a:p>
        </p:txBody>
      </p:sp>
    </p:spTree>
    <p:extLst>
      <p:ext uri="{BB962C8B-B14F-4D97-AF65-F5344CB8AC3E}">
        <p14:creationId xmlns:p14="http://schemas.microsoft.com/office/powerpoint/2010/main" val="198869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Difference</a:t>
            </a:r>
            <a:r>
              <a:rPr lang="en-US" baseline="0" dirty="0" err="1"/>
              <a:t>nces</a:t>
            </a:r>
            <a:r>
              <a:rPr lang="en-US" baseline="0" dirty="0"/>
              <a:t>:</a:t>
            </a:r>
          </a:p>
          <a:p>
            <a:r>
              <a:rPr lang="en-US" baseline="0" dirty="0"/>
              <a:t> manic was 1 week, </a:t>
            </a:r>
          </a:p>
          <a:p>
            <a:r>
              <a:rPr lang="en-US" baseline="0" dirty="0"/>
              <a:t>C and D</a:t>
            </a:r>
          </a:p>
          <a:p>
            <a:r>
              <a:rPr lang="en-US" baseline="0" dirty="0"/>
              <a:t>Manic was “is NOT severe enough”</a:t>
            </a:r>
          </a:p>
          <a:p>
            <a:endParaRPr lang="en-US" dirty="0"/>
          </a:p>
        </p:txBody>
      </p:sp>
    </p:spTree>
    <p:extLst>
      <p:ext uri="{BB962C8B-B14F-4D97-AF65-F5344CB8AC3E}">
        <p14:creationId xmlns:p14="http://schemas.microsoft.com/office/powerpoint/2010/main" val="55519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criteria for MD</a:t>
            </a:r>
            <a:r>
              <a:rPr lang="en-US" baseline="0" dirty="0"/>
              <a:t> DISORDER, but EPISODE (</a:t>
            </a:r>
            <a:r>
              <a:rPr lang="en-US" baseline="0" dirty="0" err="1"/>
              <a:t>mDD</a:t>
            </a:r>
            <a:r>
              <a:rPr lang="en-US" baseline="0" dirty="0"/>
              <a:t> says </a:t>
            </a:r>
            <a:r>
              <a:rPr lang="en-US" baseline="0" dirty="0" err="1"/>
              <a:t>theres</a:t>
            </a:r>
            <a:r>
              <a:rPr lang="en-US" baseline="0" dirty="0"/>
              <a:t> never been a manic or </a:t>
            </a:r>
            <a:r>
              <a:rPr lang="en-US" baseline="0" dirty="0" err="1"/>
              <a:t>hypomaic</a:t>
            </a:r>
            <a:r>
              <a:rPr lang="en-US" baseline="0" dirty="0"/>
              <a:t> episode, </a:t>
            </a:r>
            <a:r>
              <a:rPr lang="en-US" baseline="0" dirty="0" err="1"/>
              <a:t>occurance</a:t>
            </a:r>
            <a:r>
              <a:rPr lang="en-US" baseline="0" dirty="0"/>
              <a:t> is not better explained)</a:t>
            </a:r>
          </a:p>
          <a:p>
            <a:r>
              <a:rPr lang="en-US" baseline="0" dirty="0"/>
              <a:t>BPI</a:t>
            </a:r>
            <a:endParaRPr lang="en-US" dirty="0"/>
          </a:p>
        </p:txBody>
      </p:sp>
    </p:spTree>
    <p:extLst>
      <p:ext uri="{BB962C8B-B14F-4D97-AF65-F5344CB8AC3E}">
        <p14:creationId xmlns:p14="http://schemas.microsoft.com/office/powerpoint/2010/main" val="161193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Most research on PBD I</a:t>
            </a:r>
          </a:p>
          <a:p>
            <a:r>
              <a:rPr lang="en-US" dirty="0"/>
              <a:t>BPI- characterized by one manic episode, could be depressed, or maybe not. </a:t>
            </a:r>
          </a:p>
          <a:p>
            <a:r>
              <a:rPr lang="en-US" dirty="0"/>
              <a:t>II – must include on major depressive episode. </a:t>
            </a:r>
          </a:p>
        </p:txBody>
      </p:sp>
    </p:spTree>
    <p:extLst>
      <p:ext uri="{BB962C8B-B14F-4D97-AF65-F5344CB8AC3E}">
        <p14:creationId xmlns:p14="http://schemas.microsoft.com/office/powerpoint/2010/main" val="140572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Mania and depression appear to be separate dimensions of mood functioning, not bipolar opposites along the same continuum. Mania is not “</a:t>
            </a:r>
            <a:r>
              <a:rPr lang="en-US" dirty="0" err="1"/>
              <a:t>antidepression</a:t>
            </a:r>
            <a:r>
              <a:rPr lang="en-US" dirty="0"/>
              <a:t>.”</a:t>
            </a:r>
          </a:p>
          <a:p>
            <a:endParaRPr lang="en-US" dirty="0"/>
          </a:p>
          <a:p>
            <a:r>
              <a:rPr lang="en-US" dirty="0"/>
              <a:t>Mixed presentations are clinically common in bipolar disorder generally, and may be even more frequent in PBD (</a:t>
            </a:r>
            <a:r>
              <a:rPr lang="en-US" dirty="0" err="1"/>
              <a:t>Algorta</a:t>
            </a:r>
            <a:r>
              <a:rPr lang="en-US" dirty="0"/>
              <a:t> et al., 2011; </a:t>
            </a:r>
            <a:r>
              <a:rPr lang="en-US" dirty="0" err="1"/>
              <a:t>Axelson</a:t>
            </a:r>
            <a:r>
              <a:rPr lang="en-US" dirty="0"/>
              <a:t> et al., 2006; </a:t>
            </a:r>
            <a:r>
              <a:rPr lang="en-US" dirty="0" err="1"/>
              <a:t>Duax</a:t>
            </a:r>
            <a:r>
              <a:rPr lang="en-US" dirty="0"/>
              <a:t>, </a:t>
            </a:r>
            <a:r>
              <a:rPr lang="en-US" dirty="0" err="1"/>
              <a:t>Youngstrom</a:t>
            </a:r>
            <a:r>
              <a:rPr lang="en-US" dirty="0"/>
              <a:t>, Calabrese, &amp; </a:t>
            </a:r>
            <a:r>
              <a:rPr lang="en-US" dirty="0" err="1"/>
              <a:t>Findling</a:t>
            </a:r>
            <a:r>
              <a:rPr lang="en-US" dirty="0"/>
              <a:t>, 2007; </a:t>
            </a:r>
            <a:r>
              <a:rPr lang="en-US" dirty="0" err="1"/>
              <a:t>Kraepelin</a:t>
            </a:r>
            <a:r>
              <a:rPr lang="en-US" dirty="0"/>
              <a:t>, 1921). They also are highly impairing, causing distress both to the affected persons and to the people around them. Mixed presentations carry great risk of suicide, as they pair the negativity and hopelessness of depression with the high energy and impulsivity that are more typical of mania (</a:t>
            </a:r>
            <a:r>
              <a:rPr lang="en-US" dirty="0" err="1"/>
              <a:t>Algorta</a:t>
            </a:r>
            <a:r>
              <a:rPr lang="en-US" dirty="0"/>
              <a:t> et al., 2011). Because they do not look like classic, “pure” depression or mania, they also are more difficult to recognize and diagnose correctly.  (2014-08-01). Child Psychopathology, Third Edition (p. 3). Guilford Publications. Kindle Edition. </a:t>
            </a:r>
          </a:p>
        </p:txBody>
      </p:sp>
    </p:spTree>
    <p:extLst>
      <p:ext uri="{BB962C8B-B14F-4D97-AF65-F5344CB8AC3E}">
        <p14:creationId xmlns:p14="http://schemas.microsoft.com/office/powerpoint/2010/main" val="755460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BP1 equal, BP2 more frequent in females, </a:t>
            </a:r>
          </a:p>
          <a:p>
            <a:pPr lvl="0" rtl="0">
              <a:spcBef>
                <a:spcPts val="0"/>
              </a:spcBef>
              <a:buNone/>
            </a:pPr>
            <a:r>
              <a:rPr lang="en-US" dirty="0"/>
              <a:t>Diff in </a:t>
            </a:r>
            <a:r>
              <a:rPr lang="en-US" dirty="0" err="1"/>
              <a:t>comorbididty</a:t>
            </a:r>
            <a:r>
              <a:rPr lang="en-US" dirty="0"/>
              <a:t>- females</a:t>
            </a:r>
            <a:r>
              <a:rPr lang="en-US" baseline="0" dirty="0"/>
              <a:t> report more depression</a:t>
            </a:r>
          </a:p>
          <a:p>
            <a:pPr lvl="0" rtl="0">
              <a:spcBef>
                <a:spcPts val="0"/>
              </a:spcBef>
              <a:buNone/>
            </a:pPr>
            <a:endParaRPr lang="en-US" baseline="0" dirty="0"/>
          </a:p>
          <a:p>
            <a:pPr lvl="0" rtl="0">
              <a:spcBef>
                <a:spcPts val="0"/>
              </a:spcBef>
              <a:buNone/>
            </a:pPr>
            <a:r>
              <a:rPr lang="en-US" baseline="0" dirty="0"/>
              <a:t>Increase diagnosis – there is controversy around this, but that</a:t>
            </a:r>
            <a:r>
              <a:rPr lang="uk-UA" baseline="0" dirty="0"/>
              <a:t>’</a:t>
            </a:r>
            <a:r>
              <a:rPr lang="en-US" baseline="0" dirty="0"/>
              <a:t>s for a later topic</a:t>
            </a:r>
            <a:endParaRPr dirty="0"/>
          </a:p>
        </p:txBody>
      </p:sp>
    </p:spTree>
    <p:extLst>
      <p:ext uri="{BB962C8B-B14F-4D97-AF65-F5344CB8AC3E}">
        <p14:creationId xmlns:p14="http://schemas.microsoft.com/office/powerpoint/2010/main" val="194097600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010210"/>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p:cNvSpPr/>
          <p:nvPr/>
        </p:nvSpPr>
        <p:spPr>
          <a:xfrm>
            <a:off x="690626" y="3224773"/>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a:off x="690626" y="1113584"/>
            <a:ext cx="7667244" cy="20574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Group 9"/>
          <p:cNvGrpSpPr/>
          <p:nvPr/>
        </p:nvGrpSpPr>
        <p:grpSpPr>
          <a:xfrm>
            <a:off x="7236911" y="3051692"/>
            <a:ext cx="810678" cy="810677"/>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074167"/>
            <a:ext cx="7475220" cy="2276856"/>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3291840"/>
            <a:ext cx="5918454" cy="802386"/>
          </a:xfrm>
        </p:spPr>
        <p:txBody>
          <a:bodyPr>
            <a:normAutofit/>
          </a:bodyPr>
          <a:lstStyle>
            <a:lvl1pPr marL="0" indent="0" algn="l">
              <a:buNone/>
              <a:defRPr sz="1650">
                <a:solidFill>
                  <a:schemeClr val="tx1"/>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194550" y="3217001"/>
            <a:ext cx="895401" cy="480060"/>
          </a:xfrm>
        </p:spPr>
        <p:txBody>
          <a:bodyPr/>
          <a:lstStyle>
            <a:lvl1pPr>
              <a:defRPr sz="2100"/>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3039573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15152312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00050"/>
            <a:ext cx="1914525" cy="42291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400050"/>
            <a:ext cx="5629275" cy="422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16311544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715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4810260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3688492"/>
            <a:ext cx="9144000" cy="145500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1625346" y="918972"/>
            <a:ext cx="6960870" cy="264033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3765042"/>
            <a:ext cx="6789420" cy="8001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4704588"/>
            <a:ext cx="1983232" cy="273844"/>
          </a:xfrm>
        </p:spPr>
        <p:txBody>
          <a:bodyPr/>
          <a:lstStyle/>
          <a:p>
            <a:fld id="{C6F822A4-8DA6-4447-9B1F-C5DB58435268}" type="datetimeFigureOut">
              <a:rPr lang="en-US" smtClean="0"/>
              <a:t>11/12/19</a:t>
            </a:fld>
            <a:endParaRPr lang="en-US" dirty="0"/>
          </a:p>
        </p:txBody>
      </p:sp>
      <p:sp>
        <p:nvSpPr>
          <p:cNvPr id="5" name="Footer Placeholder 4"/>
          <p:cNvSpPr>
            <a:spLocks noGrp="1"/>
          </p:cNvSpPr>
          <p:nvPr>
            <p:ph type="ftr" sz="quarter" idx="11"/>
          </p:nvPr>
        </p:nvSpPr>
        <p:spPr>
          <a:xfrm>
            <a:off x="1637031" y="4704588"/>
            <a:ext cx="4745736" cy="273844"/>
          </a:xfrm>
        </p:spPr>
        <p:txBody>
          <a:bodyPr/>
          <a:lstStyle/>
          <a:p>
            <a:endParaRPr lang="en-US" dirty="0"/>
          </a:p>
        </p:txBody>
      </p:sp>
      <p:grpSp>
        <p:nvGrpSpPr>
          <p:cNvPr id="8" name="Group 7"/>
          <p:cNvGrpSpPr/>
          <p:nvPr/>
        </p:nvGrpSpPr>
        <p:grpSpPr>
          <a:xfrm>
            <a:off x="673049" y="1744386"/>
            <a:ext cx="810678" cy="810677"/>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32776" y="1879600"/>
            <a:ext cx="891224" cy="540249"/>
          </a:xfrm>
        </p:spPr>
        <p:txBody>
          <a:bodyPr/>
          <a:lstStyle>
            <a:lvl1pPr>
              <a:defRPr sz="2100"/>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81501100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2386" y="1645920"/>
            <a:ext cx="3566160" cy="2983230"/>
          </a:xfrm>
        </p:spPr>
        <p:txBody>
          <a:bodyPr/>
          <a:lstStyle>
            <a:lvl1pPr>
              <a:defRPr sz="1500"/>
            </a:lvl1pPr>
            <a:lvl2pPr>
              <a:defRPr sz="135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3168" y="1645920"/>
            <a:ext cx="3566160" cy="2983230"/>
          </a:xfrm>
        </p:spPr>
        <p:txBody>
          <a:bodyPr/>
          <a:lstStyle>
            <a:lvl1pPr>
              <a:defRPr sz="1500"/>
            </a:lvl1pPr>
            <a:lvl2pPr>
              <a:defRPr sz="135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12391764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11/12/19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4191763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11/12/19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149409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11/12/19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143680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514350"/>
            <a:ext cx="5033772" cy="3765042"/>
          </a:xfrm>
        </p:spPr>
        <p:txBody>
          <a:bodyPr/>
          <a:lstStyle>
            <a:lvl1pPr>
              <a:defRPr sz="1500"/>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11/12/19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8551294" y="4672261"/>
            <a:ext cx="342900" cy="3429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199829677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p:cNvSpPr>
          <p:nvPr>
            <p:ph type="pic" idx="1"/>
          </p:nvPr>
        </p:nvSpPr>
        <p:spPr>
          <a:xfrm>
            <a:off x="0" y="0"/>
            <a:ext cx="6227805" cy="5143500"/>
          </a:xfrm>
          <a:solidFill>
            <a:schemeClr val="tx2">
              <a:lumMod val="20000"/>
              <a:lumOff val="80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11/12/19</a:t>
            </a:fld>
            <a:endParaRPr lang="en-US"/>
          </a:p>
        </p:txBody>
      </p:sp>
      <p:grpSp>
        <p:nvGrpSpPr>
          <p:cNvPr id="8" name="Group 7"/>
          <p:cNvGrpSpPr>
            <a:grpSpLocks noChangeAspect="1"/>
          </p:cNvGrpSpPr>
          <p:nvPr/>
        </p:nvGrpSpPr>
        <p:grpSpPr>
          <a:xfrm>
            <a:off x="8551294" y="4672261"/>
            <a:ext cx="342900" cy="3429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87712518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363474"/>
            <a:ext cx="7543800" cy="12070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1591056"/>
            <a:ext cx="7543800" cy="30380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4704588"/>
            <a:ext cx="2455164" cy="273844"/>
          </a:xfrm>
          <a:prstGeom prst="rect">
            <a:avLst/>
          </a:prstGeom>
        </p:spPr>
        <p:txBody>
          <a:bodyPr vert="horz" lIns="91440" tIns="45720" rIns="91440" bIns="45720" rtlCol="0" anchor="ctr"/>
          <a:lstStyle>
            <a:lvl1pPr algn="r">
              <a:defRPr sz="825">
                <a:solidFill>
                  <a:schemeClr val="tx2"/>
                </a:solidFill>
              </a:defRPr>
            </a:lvl1pPr>
          </a:lstStyle>
          <a:p>
            <a:fld id="{8664C608-40B1-4030-A28D-5B74BC98ADCE}" type="datetimeFigureOut">
              <a:rPr lang="en-US" smtClean="0"/>
              <a:t>11/12/19</a:t>
            </a:fld>
            <a:endParaRPr lang="en-US" dirty="0"/>
          </a:p>
        </p:txBody>
      </p:sp>
      <p:sp>
        <p:nvSpPr>
          <p:cNvPr id="5" name="Footer Placeholder 4"/>
          <p:cNvSpPr>
            <a:spLocks noGrp="1"/>
          </p:cNvSpPr>
          <p:nvPr>
            <p:ph type="ftr" sz="quarter" idx="3"/>
          </p:nvPr>
        </p:nvSpPr>
        <p:spPr>
          <a:xfrm>
            <a:off x="816102" y="4704588"/>
            <a:ext cx="4745736" cy="273844"/>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4672261"/>
            <a:ext cx="342900" cy="3429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8483346" y="4704588"/>
            <a:ext cx="480060" cy="273844"/>
          </a:xfrm>
          <a:prstGeom prst="rect">
            <a:avLst/>
          </a:prstGeom>
        </p:spPr>
        <p:txBody>
          <a:bodyPr vert="horz" lIns="91440" tIns="45720" rIns="91440" bIns="45720" rtlCol="0" anchor="ctr"/>
          <a:lstStyle>
            <a:lvl1pPr algn="ctr">
              <a:defRPr sz="1050" b="1">
                <a:solidFill>
                  <a:srgbClr val="FFFFFF"/>
                </a:solidFill>
                <a:latin typeface="+mj-lt"/>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014741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405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hyperlink" Target="https://www.google.com/url?sa=i&amp;source=images&amp;cd=&amp;ved=2ahUKEwjG_aj1p-flAhVHbKwKHZDDAoMQjRx6BAgBEAQ&amp;url=https%3A%2F%2Fabandonedhistoryblog.wordpress.com%2F2016%2F12%2F12%2Fmental-health-treatments%2F&amp;psig=AOvVaw0PI5Gv1dXTC3TWlrpzcZdv&amp;ust=1573738754525208"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lithiamineralwater.com/"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hyperlink" Target="https://epilepsyontario.org/ethosuximide/" TargetMode="External"/><Relationship Id="rId3" Type="http://schemas.openxmlformats.org/officeDocument/2006/relationships/hyperlink" Target="https://epilepsyontario.org/acetazolamide/" TargetMode="External"/><Relationship Id="rId7" Type="http://schemas.openxmlformats.org/officeDocument/2006/relationships/hyperlink" Target="https://epilepsyontario.org/diazepa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epilepsyontario.org/clonazepam/" TargetMode="External"/><Relationship Id="rId11" Type="http://schemas.openxmlformats.org/officeDocument/2006/relationships/image" Target="../media/image17.tiff"/><Relationship Id="rId5" Type="http://schemas.openxmlformats.org/officeDocument/2006/relationships/hyperlink" Target="https://epilepsyontario.org/clobazam/" TargetMode="External"/><Relationship Id="rId10" Type="http://schemas.openxmlformats.org/officeDocument/2006/relationships/hyperlink" Target="https://epilepsyontario.org/lamotrigine/" TargetMode="External"/><Relationship Id="rId4" Type="http://schemas.openxmlformats.org/officeDocument/2006/relationships/hyperlink" Target="https://epilepsyontario.org/carbamazepine/" TargetMode="External"/><Relationship Id="rId9" Type="http://schemas.openxmlformats.org/officeDocument/2006/relationships/hyperlink" Target="https://epilepsyontario.org/gabapenti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epilepsyontario.org/felbamate/" TargetMode="External"/><Relationship Id="rId13" Type="http://schemas.openxmlformats.org/officeDocument/2006/relationships/image" Target="../media/image17.tiff"/><Relationship Id="rId3" Type="http://schemas.openxmlformats.org/officeDocument/2006/relationships/hyperlink" Target="https://epilepsyontario.org/levetiracetam/" TargetMode="External"/><Relationship Id="rId7" Type="http://schemas.openxmlformats.org/officeDocument/2006/relationships/hyperlink" Target="https://epilepsyontario.org/phenobarbital/" TargetMode="External"/><Relationship Id="rId12" Type="http://schemas.openxmlformats.org/officeDocument/2006/relationships/hyperlink" Target="https://epilepsyontario.org/primidone/"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epilepsyontario.org/oxcarbazepine/" TargetMode="External"/><Relationship Id="rId11" Type="http://schemas.openxmlformats.org/officeDocument/2006/relationships/hyperlink" Target="https://epilepsyontario.org/phenytoin/" TargetMode="External"/><Relationship Id="rId5" Type="http://schemas.openxmlformats.org/officeDocument/2006/relationships/hyperlink" Target="https://epilepsyontario.org/nitrazepam/" TargetMode="External"/><Relationship Id="rId10" Type="http://schemas.openxmlformats.org/officeDocument/2006/relationships/hyperlink" Target="https://epilepsyontario.org/zonisamide/" TargetMode="External"/><Relationship Id="rId4" Type="http://schemas.openxmlformats.org/officeDocument/2006/relationships/hyperlink" Target="https://epilepsyontario.org/lorazepam/" TargetMode="External"/><Relationship Id="rId9" Type="http://schemas.openxmlformats.org/officeDocument/2006/relationships/hyperlink" Target="https://epilepsyontario.org/about-epilepsy/treatments/medications/tiagabine-hydrochlorid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pilepsyontario.org/topiramate/" TargetMode="External"/><Relationship Id="rId7"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epilepsyontario.org/zonisamide/" TargetMode="External"/><Relationship Id="rId5" Type="http://schemas.openxmlformats.org/officeDocument/2006/relationships/hyperlink" Target="https://epilepsyontario.org/vigabatrin/" TargetMode="External"/><Relationship Id="rId4" Type="http://schemas.openxmlformats.org/officeDocument/2006/relationships/hyperlink" Target="https://epilepsyontario.org/valproic-aci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prstGeom prst="rect">
            <a:avLst/>
          </a:prstGeom>
        </p:spPr>
        <p:txBody>
          <a:bodyPr wrap="square" lIns="91425" tIns="91425" rIns="91425" bIns="91425" anchor="b" anchorCtr="0">
            <a:noAutofit/>
          </a:bodyPr>
          <a:lstStyle/>
          <a:p>
            <a:pPr lvl="0">
              <a:spcBef>
                <a:spcPts val="0"/>
              </a:spcBef>
              <a:buNone/>
            </a:pPr>
            <a:r>
              <a:rPr lang="en" dirty="0"/>
              <a:t>Bipolar Disorder</a:t>
            </a:r>
            <a:r>
              <a:rPr lang="en-US" dirty="0"/>
              <a:t>s</a:t>
            </a:r>
            <a:endParaRPr lang="en" dirty="0"/>
          </a:p>
        </p:txBody>
      </p:sp>
      <p:sp>
        <p:nvSpPr>
          <p:cNvPr id="55" name="Shape 55"/>
          <p:cNvSpPr txBox="1">
            <a:spLocks noGrp="1"/>
          </p:cNvSpPr>
          <p:nvPr>
            <p:ph type="subTitle" idx="1"/>
          </p:nvPr>
        </p:nvSpPr>
        <p:spPr>
          <a:prstGeom prst="rect">
            <a:avLst/>
          </a:prstGeom>
        </p:spPr>
        <p:txBody>
          <a:bodyPr wrap="square" lIns="91425" tIns="91425" rIns="91425" bIns="91425" anchor="t" anchorCtr="0">
            <a:noAutofit/>
          </a:bodyPr>
          <a:lstStyle/>
          <a:p>
            <a:pPr lvl="0">
              <a:spcBef>
                <a:spcPts val="0"/>
              </a:spcBef>
              <a:buNone/>
            </a:pPr>
            <a:r>
              <a:rPr lang="en-US" dirty="0"/>
              <a:t>PHLS 8346 – Pediatric Psychopharmacology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Mania vs Depression</a:t>
            </a:r>
          </a:p>
        </p:txBody>
      </p:sp>
      <p:sp>
        <p:nvSpPr>
          <p:cNvPr id="3" name="Text Placeholder 2"/>
          <p:cNvSpPr>
            <a:spLocks noGrp="1"/>
          </p:cNvSpPr>
          <p:nvPr>
            <p:ph type="body" idx="1"/>
          </p:nvPr>
        </p:nvSpPr>
        <p:spPr/>
        <p:txBody>
          <a:bodyPr>
            <a:normAutofit/>
          </a:bodyPr>
          <a:lstStyle/>
          <a:p>
            <a:r>
              <a:rPr lang="en-US" sz="2400" dirty="0"/>
              <a:t>Mania and depression appear to be separate dimensions of mood functioning, not bipolar opposites along the same continuum</a:t>
            </a:r>
          </a:p>
          <a:p>
            <a:r>
              <a:rPr lang="en-US" sz="2400" dirty="0"/>
              <a:t>It is possible for a person to experience:</a:t>
            </a:r>
          </a:p>
          <a:p>
            <a:pPr lvl="1"/>
            <a:r>
              <a:rPr lang="en-US" sz="2000" dirty="0"/>
              <a:t>high levels of positive affect</a:t>
            </a:r>
          </a:p>
          <a:p>
            <a:pPr lvl="1"/>
            <a:r>
              <a:rPr lang="en-US" sz="2000" dirty="0"/>
              <a:t>high levels of negative affect</a:t>
            </a:r>
          </a:p>
          <a:p>
            <a:pPr lvl="1"/>
            <a:r>
              <a:rPr lang="en-US" sz="2000" dirty="0"/>
              <a:t>elevations of neither (“</a:t>
            </a:r>
            <a:r>
              <a:rPr lang="en-US" sz="2000" dirty="0" err="1"/>
              <a:t>euthymia</a:t>
            </a:r>
            <a:r>
              <a:rPr lang="en-US" sz="2000" dirty="0"/>
              <a:t>,” or functioning within normal limits)</a:t>
            </a:r>
          </a:p>
          <a:p>
            <a:pPr lvl="1"/>
            <a:r>
              <a:rPr lang="en-US" sz="2000" dirty="0"/>
              <a:t>high levels of both</a:t>
            </a:r>
          </a:p>
          <a:p>
            <a:pPr lvl="2"/>
            <a:r>
              <a:rPr lang="en-US" sz="1650" dirty="0"/>
              <a:t>=mixed state</a:t>
            </a:r>
          </a:p>
        </p:txBody>
      </p:sp>
      <p:pic>
        <p:nvPicPr>
          <p:cNvPr id="6" name="Picture 5"/>
          <p:cNvPicPr>
            <a:picLocks noChangeAspect="1"/>
          </p:cNvPicPr>
          <p:nvPr/>
        </p:nvPicPr>
        <p:blipFill>
          <a:blip r:embed="rId3"/>
          <a:stretch>
            <a:fillRect/>
          </a:stretch>
        </p:blipFill>
        <p:spPr>
          <a:xfrm>
            <a:off x="6986669" y="1895452"/>
            <a:ext cx="1623309" cy="1277358"/>
          </a:xfrm>
          <a:prstGeom prst="rect">
            <a:avLst/>
          </a:prstGeom>
        </p:spPr>
      </p:pic>
    </p:spTree>
    <p:extLst>
      <p:ext uri="{BB962C8B-B14F-4D97-AF65-F5344CB8AC3E}">
        <p14:creationId xmlns:p14="http://schemas.microsoft.com/office/powerpoint/2010/main" val="193563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dirty="0"/>
              <a:t>Prevalence</a:t>
            </a:r>
          </a:p>
        </p:txBody>
      </p:sp>
      <p:sp>
        <p:nvSpPr>
          <p:cNvPr id="73" name="Shape 73"/>
          <p:cNvSpPr txBox="1">
            <a:spLocks noGrp="1"/>
          </p:cNvSpPr>
          <p:nvPr>
            <p:ph type="body" idx="1"/>
          </p:nvPr>
        </p:nvSpPr>
        <p:spPr>
          <a:xfrm>
            <a:off x="311700" y="1152475"/>
            <a:ext cx="8520600" cy="3829428"/>
          </a:xfrm>
          <a:prstGeom prst="rect">
            <a:avLst/>
          </a:prstGeom>
        </p:spPr>
        <p:txBody>
          <a:bodyPr wrap="square" lIns="91425" tIns="91425" rIns="91425" bIns="91425" anchor="t" anchorCtr="0">
            <a:noAutofit/>
          </a:bodyPr>
          <a:lstStyle/>
          <a:p>
            <a:pPr marL="0" indent="0">
              <a:buNone/>
            </a:pPr>
            <a:r>
              <a:rPr lang="en-US" sz="1800" b="1" dirty="0"/>
              <a:t>DSM-V:</a:t>
            </a:r>
          </a:p>
          <a:p>
            <a:r>
              <a:rPr lang="en-US" sz="1800" dirty="0"/>
              <a:t>12 month prevalence estimate of BP-I: .6% in U.S., .0-.6% internationally</a:t>
            </a:r>
          </a:p>
          <a:p>
            <a:r>
              <a:rPr lang="en-US" sz="1800" dirty="0"/>
              <a:t>12 month prevalence estimate of BP-II: .8% in U.S., .3% internationally</a:t>
            </a:r>
          </a:p>
          <a:p>
            <a:endParaRPr lang="en-US" sz="1800" dirty="0"/>
          </a:p>
          <a:p>
            <a:r>
              <a:rPr lang="en-US" sz="1800" dirty="0"/>
              <a:t>.6% (14-18 year olds; </a:t>
            </a:r>
            <a:r>
              <a:rPr lang="en-US" sz="1800" dirty="0" err="1"/>
              <a:t>Lewinsohn</a:t>
            </a:r>
            <a:r>
              <a:rPr lang="en-US" sz="1800" dirty="0"/>
              <a:t>, 1993)</a:t>
            </a:r>
          </a:p>
          <a:p>
            <a:r>
              <a:rPr lang="en-US" sz="1800" dirty="0"/>
              <a:t>.2% (7-11 year olds; Costello et al., 1988)</a:t>
            </a:r>
          </a:p>
          <a:p>
            <a:endParaRPr lang="en-US" sz="1800" dirty="0"/>
          </a:p>
          <a:p>
            <a:pPr marL="0" indent="0">
              <a:buNone/>
            </a:pPr>
            <a:r>
              <a:rPr lang="en-US" sz="1800" b="1" dirty="0"/>
              <a:t>NIH:</a:t>
            </a:r>
          </a:p>
          <a:p>
            <a:r>
              <a:rPr lang="en-US" sz="1800" dirty="0"/>
              <a:t>&lt;3% in adolescents</a:t>
            </a:r>
          </a:p>
          <a:p>
            <a:r>
              <a:rPr lang="en-US" sz="1800" dirty="0"/>
              <a:t>Children</a:t>
            </a:r>
            <a:r>
              <a:rPr lang="is-IS" sz="1800" dirty="0"/>
              <a:t>….?</a:t>
            </a:r>
          </a:p>
          <a:p>
            <a:endParaRPr lang="is-IS" sz="1800" dirty="0"/>
          </a:p>
          <a:p>
            <a:pPr marL="0" indent="0">
              <a:buNone/>
            </a:pPr>
            <a:r>
              <a:rPr lang="is-IS" sz="1800" b="1" dirty="0"/>
              <a:t>Van Meter (2011):</a:t>
            </a:r>
          </a:p>
          <a:p>
            <a:r>
              <a:rPr lang="is-IS" sz="1800" dirty="0"/>
              <a:t>Meta-analysis: 1.5%</a:t>
            </a:r>
            <a:endParaRPr lang="en-US" sz="1800" dirty="0"/>
          </a:p>
          <a:p>
            <a:endParaRPr lang="en-US" sz="1800" dirty="0"/>
          </a:p>
          <a:p>
            <a:r>
              <a:rPr lang="en-US" sz="1800" dirty="0"/>
              <a:t>Not substantial evidence to support gender differences.</a:t>
            </a:r>
            <a:endParaRPr sz="1800" dirty="0"/>
          </a:p>
        </p:txBody>
      </p:sp>
      <p:pic>
        <p:nvPicPr>
          <p:cNvPr id="2" name="Picture 1"/>
          <p:cNvPicPr>
            <a:picLocks noChangeAspect="1"/>
          </p:cNvPicPr>
          <p:nvPr/>
        </p:nvPicPr>
        <p:blipFill>
          <a:blip r:embed="rId3"/>
          <a:stretch>
            <a:fillRect/>
          </a:stretch>
        </p:blipFill>
        <p:spPr>
          <a:xfrm>
            <a:off x="7174822" y="3105182"/>
            <a:ext cx="1969178" cy="19642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a:t>Etiology</a:t>
            </a:r>
          </a:p>
        </p:txBody>
      </p:sp>
      <p:sp>
        <p:nvSpPr>
          <p:cNvPr id="79" name="Shape 79"/>
          <p:cNvSpPr txBox="1">
            <a:spLocks noGrp="1"/>
          </p:cNvSpPr>
          <p:nvPr>
            <p:ph type="body" idx="1"/>
          </p:nvPr>
        </p:nvSpPr>
        <p:spPr>
          <a:xfrm>
            <a:off x="311700" y="1152475"/>
            <a:ext cx="4260300" cy="3416400"/>
          </a:xfrm>
          <a:prstGeom prst="rect">
            <a:avLst/>
          </a:prstGeom>
        </p:spPr>
        <p:txBody>
          <a:bodyPr wrap="square" lIns="91425" tIns="91425" rIns="91425" bIns="91425" anchor="t" anchorCtr="0">
            <a:noAutofit/>
          </a:bodyPr>
          <a:lstStyle/>
          <a:p>
            <a:r>
              <a:rPr lang="en-US" dirty="0"/>
              <a:t>One of the most heritable mental illnesses:</a:t>
            </a:r>
          </a:p>
          <a:p>
            <a:pPr lvl="1"/>
            <a:r>
              <a:rPr lang="en-US" dirty="0"/>
              <a:t>Heritability &gt;70%</a:t>
            </a:r>
          </a:p>
          <a:p>
            <a:r>
              <a:rPr lang="en-US" dirty="0"/>
              <a:t>Several associated genes</a:t>
            </a:r>
          </a:p>
          <a:p>
            <a:endParaRPr lang="en-US" dirty="0"/>
          </a:p>
          <a:p>
            <a:r>
              <a:rPr lang="en-US" dirty="0"/>
              <a:t>Neurobiological factors overlap with the systems implicated in depression, schizophrenia, and ADHD. </a:t>
            </a:r>
          </a:p>
          <a:p>
            <a:r>
              <a:rPr lang="en-US" dirty="0"/>
              <a:t>Neurotransmitters of interest include serotonin, dopamine, and (more recently) glutamate (Goodwin &amp; Jamison, 2007). </a:t>
            </a:r>
          </a:p>
          <a:p>
            <a:endParaRPr lang="en-US" dirty="0"/>
          </a:p>
          <a:p>
            <a:r>
              <a:rPr lang="en-US" dirty="0"/>
              <a:t>Dysregulation of the hypothalamic– pituitary– adrenocortical axis is linked to bipolar disorder.</a:t>
            </a:r>
          </a:p>
          <a:p>
            <a:endParaRPr lang="en-US" dirty="0"/>
          </a:p>
          <a:p>
            <a:r>
              <a:rPr lang="en-US" dirty="0"/>
              <a:t>Psychosocial factors</a:t>
            </a:r>
          </a:p>
          <a:p>
            <a:r>
              <a:rPr lang="en-US" dirty="0"/>
              <a:t>Familial factors</a:t>
            </a:r>
          </a:p>
          <a:p>
            <a:r>
              <a:rPr lang="en-US" dirty="0"/>
              <a:t>Environmental/cultural factors</a:t>
            </a:r>
            <a:endParaRPr dirty="0"/>
          </a:p>
        </p:txBody>
      </p:sp>
      <p:pic>
        <p:nvPicPr>
          <p:cNvPr id="2" name="Picture 1"/>
          <p:cNvPicPr>
            <a:picLocks noChangeAspect="1"/>
          </p:cNvPicPr>
          <p:nvPr/>
        </p:nvPicPr>
        <p:blipFill>
          <a:blip r:embed="rId3"/>
          <a:stretch>
            <a:fillRect/>
          </a:stretch>
        </p:blipFill>
        <p:spPr>
          <a:xfrm>
            <a:off x="4289925" y="8699"/>
            <a:ext cx="4854075" cy="4560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a:t>Comorbidities</a:t>
            </a:r>
          </a:p>
        </p:txBody>
      </p:sp>
      <p:sp>
        <p:nvSpPr>
          <p:cNvPr id="85" name="Shape 85"/>
          <p:cNvSpPr txBox="1">
            <a:spLocks noGrp="1"/>
          </p:cNvSpPr>
          <p:nvPr>
            <p:ph type="body" idx="1"/>
          </p:nvPr>
        </p:nvSpPr>
        <p:spPr>
          <a:prstGeom prst="rect">
            <a:avLst/>
          </a:prstGeom>
        </p:spPr>
        <p:txBody>
          <a:bodyPr wrap="square" lIns="91425" tIns="91425" rIns="91425" bIns="91425" anchor="t" anchorCtr="0">
            <a:noAutofit/>
          </a:bodyPr>
          <a:lstStyle/>
          <a:p>
            <a:r>
              <a:rPr lang="en-US" sz="1800" dirty="0"/>
              <a:t>Anxiety</a:t>
            </a:r>
          </a:p>
          <a:p>
            <a:r>
              <a:rPr lang="en-US" sz="1800" dirty="0"/>
              <a:t>Depression</a:t>
            </a:r>
          </a:p>
          <a:p>
            <a:r>
              <a:rPr lang="en-US" sz="1800" dirty="0"/>
              <a:t>Psychosis</a:t>
            </a:r>
          </a:p>
          <a:p>
            <a:r>
              <a:rPr lang="en-US" sz="1800" dirty="0"/>
              <a:t>ADHD</a:t>
            </a:r>
          </a:p>
          <a:p>
            <a:r>
              <a:rPr lang="en-US" sz="1800" dirty="0"/>
              <a:t>ODD/CD</a:t>
            </a:r>
          </a:p>
          <a:p>
            <a:r>
              <a:rPr lang="en-US" sz="1800" dirty="0"/>
              <a:t>Substance use</a:t>
            </a:r>
          </a:p>
          <a:p>
            <a:endParaRPr lang="en-US" sz="1800" dirty="0"/>
          </a:p>
          <a:p>
            <a:r>
              <a:rPr lang="en-US" sz="1800" dirty="0"/>
              <a:t>15x increase risk of suicide</a:t>
            </a:r>
          </a:p>
          <a:p>
            <a:endParaRPr lang="en-US" sz="1800" dirty="0"/>
          </a:p>
          <a:p>
            <a:r>
              <a:rPr lang="en-US" sz="1800" dirty="0"/>
              <a:t>Personality disorders </a:t>
            </a:r>
            <a:r>
              <a:rPr lang="en-US" sz="1800" dirty="0">
                <a:sym typeface="Wingdings"/>
              </a:rPr>
              <a:t> borderline personality disorder</a:t>
            </a:r>
            <a:endParaRPr sz="1800" dirty="0"/>
          </a:p>
        </p:txBody>
      </p:sp>
      <p:pic>
        <p:nvPicPr>
          <p:cNvPr id="2" name="Picture 1"/>
          <p:cNvPicPr>
            <a:picLocks noChangeAspect="1"/>
          </p:cNvPicPr>
          <p:nvPr/>
        </p:nvPicPr>
        <p:blipFill>
          <a:blip r:embed="rId3"/>
          <a:stretch>
            <a:fillRect/>
          </a:stretch>
        </p:blipFill>
        <p:spPr>
          <a:xfrm>
            <a:off x="5631900" y="691195"/>
            <a:ext cx="3200400" cy="2540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a:t>History of Pharmacological Treatments</a:t>
            </a:r>
          </a:p>
        </p:txBody>
      </p:sp>
      <p:sp>
        <p:nvSpPr>
          <p:cNvPr id="91" name="Shape 91"/>
          <p:cNvSpPr txBox="1">
            <a:spLocks noGrp="1"/>
          </p:cNvSpPr>
          <p:nvPr>
            <p:ph type="body" idx="1"/>
          </p:nvPr>
        </p:nvSpPr>
        <p:spPr>
          <a:prstGeom prst="rect">
            <a:avLst/>
          </a:prstGeom>
        </p:spPr>
        <p:txBody>
          <a:bodyPr wrap="square" lIns="91425" tIns="91425" rIns="91425" bIns="91425" anchor="t" anchorCtr="0">
            <a:noAutofit/>
          </a:bodyPr>
          <a:lstStyle/>
          <a:p>
            <a:r>
              <a:rPr lang="en-US" sz="2000" dirty="0"/>
              <a:t>Desperate cures</a:t>
            </a:r>
          </a:p>
          <a:p>
            <a:r>
              <a:rPr lang="en-US" sz="2000" dirty="0"/>
              <a:t>Sedatives and barbiturates</a:t>
            </a:r>
          </a:p>
          <a:p>
            <a:r>
              <a:rPr lang="en-US" sz="2000" dirty="0"/>
              <a:t>1950s lithium and major tranquilizers</a:t>
            </a:r>
          </a:p>
          <a:p>
            <a:r>
              <a:rPr lang="en-US" sz="2000" dirty="0"/>
              <a:t>Currently mood stabilizers, SSRIs, and atypical antipsychotics</a:t>
            </a:r>
          </a:p>
          <a:p>
            <a:pPr lvl="1"/>
            <a:r>
              <a:rPr lang="en-US" sz="1850" dirty="0"/>
              <a:t>Depends on the phase of treatment</a:t>
            </a:r>
            <a:endParaRPr sz="1850" dirty="0"/>
          </a:p>
        </p:txBody>
      </p:sp>
      <p:pic>
        <p:nvPicPr>
          <p:cNvPr id="2" name="Picture 1"/>
          <p:cNvPicPr>
            <a:picLocks noChangeAspect="1"/>
          </p:cNvPicPr>
          <p:nvPr/>
        </p:nvPicPr>
        <p:blipFill>
          <a:blip r:embed="rId3"/>
          <a:stretch>
            <a:fillRect/>
          </a:stretch>
        </p:blipFill>
        <p:spPr>
          <a:xfrm>
            <a:off x="4707642" y="2727702"/>
            <a:ext cx="3201038" cy="2132553"/>
          </a:xfrm>
          <a:prstGeom prst="rect">
            <a:avLst/>
          </a:prstGeom>
        </p:spPr>
      </p:pic>
      <p:sp>
        <p:nvSpPr>
          <p:cNvPr id="3" name="Rectangle 2">
            <a:hlinkClick r:id="rId4"/>
            <a:extLst>
              <a:ext uri="{FF2B5EF4-FFF2-40B4-BE49-F238E27FC236}">
                <a16:creationId xmlns:a16="http://schemas.microsoft.com/office/drawing/2014/main" id="{2639A656-B05A-F946-82E0-C17ACF0B42B9}"/>
              </a:ext>
            </a:extLst>
          </p:cNvPr>
          <p:cNvSpPr>
            <a:spLocks noChangeArrowheads="1"/>
          </p:cNvSpPr>
          <p:nvPr/>
        </p:nvSpPr>
        <p:spPr bwMode="auto">
          <a:xfrm>
            <a:off x="2409392" y="697705"/>
            <a:ext cx="4828318" cy="22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Image result for psychiatric patient in ice bath">
            <a:hlinkClick r:id="rId4"/>
            <a:extLst>
              <a:ext uri="{FF2B5EF4-FFF2-40B4-BE49-F238E27FC236}">
                <a16:creationId xmlns:a16="http://schemas.microsoft.com/office/drawing/2014/main" id="{1D3A6F0C-F330-5E40-A461-2A8B7B0A3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0" y="2736557"/>
            <a:ext cx="3206099" cy="21236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4"/>
            <a:extLst>
              <a:ext uri="{FF2B5EF4-FFF2-40B4-BE49-F238E27FC236}">
                <a16:creationId xmlns:a16="http://schemas.microsoft.com/office/drawing/2014/main" id="{5320F86B-58AA-DE4F-AC19-B55B5216A37D}"/>
              </a:ext>
            </a:extLst>
          </p:cNvPr>
          <p:cNvSpPr>
            <a:spLocks noChangeArrowheads="1"/>
          </p:cNvSpPr>
          <p:nvPr/>
        </p:nvSpPr>
        <p:spPr bwMode="auto">
          <a:xfrm flipV="1">
            <a:off x="2409392" y="4852689"/>
            <a:ext cx="4828318" cy="53283"/>
          </a:xfrm>
          <a:prstGeom prst="rect">
            <a:avLst/>
          </a:prstGeom>
          <a:solidFill>
            <a:srgbClr val="14151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dirty="0"/>
              <a:t>Treatment</a:t>
            </a:r>
            <a:r>
              <a:rPr lang="en-US" dirty="0"/>
              <a:t> Objectives</a:t>
            </a:r>
            <a:endParaRPr lang="en" dirty="0"/>
          </a:p>
        </p:txBody>
      </p:sp>
      <p:sp>
        <p:nvSpPr>
          <p:cNvPr id="127" name="Shape 127"/>
          <p:cNvSpPr txBox="1">
            <a:spLocks noGrp="1"/>
          </p:cNvSpPr>
          <p:nvPr>
            <p:ph type="body" idx="1"/>
          </p:nvPr>
        </p:nvSpPr>
        <p:spPr>
          <a:prstGeom prst="rect">
            <a:avLst/>
          </a:prstGeom>
        </p:spPr>
        <p:txBody>
          <a:bodyPr wrap="square" lIns="91425" tIns="91425" rIns="91425" bIns="91425" anchor="t" anchorCtr="0">
            <a:noAutofit/>
          </a:bodyPr>
          <a:lstStyle/>
          <a:p>
            <a:r>
              <a:rPr lang="en-US" dirty="0"/>
              <a:t>Acute stabilization</a:t>
            </a:r>
          </a:p>
          <a:p>
            <a:r>
              <a:rPr lang="en-US" dirty="0"/>
              <a:t>Harm prevention</a:t>
            </a:r>
          </a:p>
          <a:p>
            <a:r>
              <a:rPr lang="en-US" dirty="0"/>
              <a:t>Preventing Relapse</a:t>
            </a:r>
          </a:p>
          <a:p>
            <a:r>
              <a:rPr lang="en-US" dirty="0"/>
              <a:t>Promoting Normal Development</a:t>
            </a:r>
          </a:p>
          <a:p>
            <a:r>
              <a:rPr lang="en-US" dirty="0"/>
              <a:t>Individual therapy to improve symptoms, safety, and self-control</a:t>
            </a:r>
          </a:p>
          <a:p>
            <a:r>
              <a:rPr lang="en-US" dirty="0"/>
              <a:t>Family therapy to bolster social supports and decrease family discord</a:t>
            </a:r>
          </a:p>
          <a:p>
            <a:r>
              <a:rPr lang="en-US" dirty="0"/>
              <a:t>Mitigation</a:t>
            </a:r>
          </a:p>
          <a:p>
            <a:pPr lvl="1"/>
            <a:r>
              <a:rPr lang="en-US" dirty="0"/>
              <a:t>Health</a:t>
            </a:r>
          </a:p>
          <a:p>
            <a:pPr lvl="1"/>
            <a:r>
              <a:rPr lang="en-US" dirty="0"/>
              <a:t>Financial</a:t>
            </a:r>
          </a:p>
          <a:p>
            <a:pPr lvl="1"/>
            <a:r>
              <a:rPr lang="en-US" dirty="0"/>
              <a:t>Legal</a:t>
            </a:r>
          </a:p>
          <a:p>
            <a:pPr lvl="1"/>
            <a:r>
              <a:rPr lang="en-US" dirty="0"/>
              <a:t>Occupational</a:t>
            </a:r>
          </a:p>
          <a:p>
            <a:pPr lvl="1"/>
            <a:r>
              <a:rPr lang="en-US" dirty="0"/>
              <a:t>Educational</a:t>
            </a:r>
          </a:p>
          <a:p>
            <a:pPr lvl="1"/>
            <a:r>
              <a:rPr lang="en-US" dirty="0"/>
              <a:t>Social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7">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7">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7">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7">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7">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7">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E8D4-E2A7-DD4E-B64B-20457CBC0201}"/>
              </a:ext>
            </a:extLst>
          </p:cNvPr>
          <p:cNvSpPr>
            <a:spLocks noGrp="1"/>
          </p:cNvSpPr>
          <p:nvPr>
            <p:ph type="title"/>
          </p:nvPr>
        </p:nvSpPr>
        <p:spPr/>
        <p:txBody>
          <a:bodyPr>
            <a:normAutofit fontScale="90000"/>
          </a:bodyPr>
          <a:lstStyle/>
          <a:p>
            <a:r>
              <a:rPr lang="en-US" dirty="0"/>
              <a:t>Lithium Carbonate, Citrate, or Sulfide</a:t>
            </a:r>
          </a:p>
        </p:txBody>
      </p:sp>
      <p:sp>
        <p:nvSpPr>
          <p:cNvPr id="3" name="Text Placeholder 2">
            <a:extLst>
              <a:ext uri="{FF2B5EF4-FFF2-40B4-BE49-F238E27FC236}">
                <a16:creationId xmlns:a16="http://schemas.microsoft.com/office/drawing/2014/main" id="{1E0C3537-B9D9-034A-B671-CE34FC14D49D}"/>
              </a:ext>
            </a:extLst>
          </p:cNvPr>
          <p:cNvSpPr>
            <a:spLocks noGrp="1"/>
          </p:cNvSpPr>
          <p:nvPr>
            <p:ph type="body" idx="1"/>
          </p:nvPr>
        </p:nvSpPr>
        <p:spPr>
          <a:xfrm>
            <a:off x="311700" y="1060718"/>
            <a:ext cx="8060140" cy="3684002"/>
          </a:xfrm>
        </p:spPr>
        <p:txBody>
          <a:bodyPr>
            <a:normAutofit/>
          </a:bodyPr>
          <a:lstStyle/>
          <a:p>
            <a:r>
              <a:rPr lang="en-US" dirty="0"/>
              <a:t>Pharmacodynamics</a:t>
            </a:r>
          </a:p>
          <a:p>
            <a:pPr lvl="1"/>
            <a:r>
              <a:rPr lang="en-US" dirty="0"/>
              <a:t>Absorption and distribution</a:t>
            </a:r>
          </a:p>
          <a:p>
            <a:pPr lvl="2"/>
            <a:r>
              <a:rPr lang="en-US" dirty="0"/>
              <a:t>Easily absorbed by gut</a:t>
            </a:r>
          </a:p>
          <a:p>
            <a:pPr lvl="2"/>
            <a:r>
              <a:rPr lang="en-US" dirty="0"/>
              <a:t>Slow across blood brain barrier</a:t>
            </a:r>
          </a:p>
          <a:p>
            <a:pPr lvl="1"/>
            <a:r>
              <a:rPr lang="en-US" dirty="0"/>
              <a:t>Metabolization</a:t>
            </a:r>
          </a:p>
          <a:p>
            <a:pPr lvl="2"/>
            <a:r>
              <a:rPr lang="en-US" dirty="0"/>
              <a:t>No first pass effect in liver</a:t>
            </a:r>
          </a:p>
          <a:p>
            <a:pPr lvl="1"/>
            <a:r>
              <a:rPr lang="en-US" dirty="0"/>
              <a:t>Elimination</a:t>
            </a:r>
          </a:p>
          <a:p>
            <a:pPr lvl="2"/>
            <a:r>
              <a:rPr lang="en-US" dirty="0"/>
              <a:t>Half life of 18 to 30 hours (very unpredictable)</a:t>
            </a:r>
          </a:p>
          <a:p>
            <a:pPr lvl="1"/>
            <a:r>
              <a:rPr lang="en-US" dirty="0"/>
              <a:t>Notoriously narrow therapeutic window</a:t>
            </a:r>
          </a:p>
          <a:p>
            <a:pPr lvl="1"/>
            <a:r>
              <a:rPr lang="en-US" dirty="0"/>
              <a:t>Toxic effects can be fatal, and include:</a:t>
            </a:r>
          </a:p>
          <a:p>
            <a:pPr lvl="2"/>
            <a:r>
              <a:rPr lang="en-US" dirty="0"/>
              <a:t>Nausea, vomiting, abdominal pain, ataxia, tremors, slurred speech, and cognitive difficulties</a:t>
            </a:r>
          </a:p>
          <a:p>
            <a:pPr lvl="2"/>
            <a:r>
              <a:rPr lang="en-US" dirty="0"/>
              <a:t>Very sensitive to salt (sodium chloride) intake and sweating</a:t>
            </a:r>
          </a:p>
          <a:p>
            <a:pPr lvl="2"/>
            <a:r>
              <a:rPr lang="en-US" dirty="0"/>
              <a:t>Associated with weight gain, thyroid disease, kidney disease, skin problems, and compromised immune sys</a:t>
            </a:r>
          </a:p>
          <a:p>
            <a:pPr lvl="1"/>
            <a:r>
              <a:rPr lang="en-US" dirty="0"/>
              <a:t>Pharmacodynamics</a:t>
            </a:r>
          </a:p>
          <a:p>
            <a:pPr lvl="2"/>
            <a:r>
              <a:rPr lang="en-US" dirty="0"/>
              <a:t>Antagonize 5HT </a:t>
            </a:r>
            <a:r>
              <a:rPr lang="en-US" dirty="0" err="1"/>
              <a:t>autoreceptors</a:t>
            </a:r>
            <a:r>
              <a:rPr lang="en-US" dirty="0"/>
              <a:t> and 5HT heteroreceptors on dopaminergic neurons</a:t>
            </a:r>
          </a:p>
          <a:p>
            <a:pPr lvl="2"/>
            <a:r>
              <a:rPr lang="en-US" dirty="0"/>
              <a:t>BDNF</a:t>
            </a:r>
          </a:p>
          <a:p>
            <a:endParaRPr lang="en-US" dirty="0"/>
          </a:p>
        </p:txBody>
      </p:sp>
      <p:pic>
        <p:nvPicPr>
          <p:cNvPr id="2050" name="Picture 2" descr="Image result for lithium content in mineral water">
            <a:hlinkClick r:id="rId2"/>
            <a:extLst>
              <a:ext uri="{FF2B5EF4-FFF2-40B4-BE49-F238E27FC236}">
                <a16:creationId xmlns:a16="http://schemas.microsoft.com/office/drawing/2014/main" id="{47BDB267-1334-3347-B1AB-11EC41FDE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327" y="1060718"/>
            <a:ext cx="2654413" cy="199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441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a:t>Drug Mechanisms of Action</a:t>
            </a:r>
          </a:p>
        </p:txBody>
      </p:sp>
      <p:pic>
        <p:nvPicPr>
          <p:cNvPr id="2" name="Picture 1"/>
          <p:cNvPicPr>
            <a:picLocks noChangeAspect="1"/>
          </p:cNvPicPr>
          <p:nvPr/>
        </p:nvPicPr>
        <p:blipFill>
          <a:blip r:embed="rId3"/>
          <a:stretch>
            <a:fillRect/>
          </a:stretch>
        </p:blipFill>
        <p:spPr>
          <a:xfrm>
            <a:off x="1533415" y="1017725"/>
            <a:ext cx="6077169" cy="382599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39A64-4A96-FA43-A27B-2A5D60A54161}"/>
              </a:ext>
            </a:extLst>
          </p:cNvPr>
          <p:cNvSpPr>
            <a:spLocks noGrp="1"/>
          </p:cNvSpPr>
          <p:nvPr>
            <p:ph type="title"/>
          </p:nvPr>
        </p:nvSpPr>
        <p:spPr/>
        <p:txBody>
          <a:bodyPr>
            <a:normAutofit fontScale="90000"/>
          </a:bodyPr>
          <a:lstStyle/>
          <a:p>
            <a:r>
              <a:rPr lang="en-US" dirty="0"/>
              <a:t>Valproic Acid</a:t>
            </a:r>
          </a:p>
        </p:txBody>
      </p:sp>
      <p:sp>
        <p:nvSpPr>
          <p:cNvPr id="3" name="Text Placeholder 2">
            <a:extLst>
              <a:ext uri="{FF2B5EF4-FFF2-40B4-BE49-F238E27FC236}">
                <a16:creationId xmlns:a16="http://schemas.microsoft.com/office/drawing/2014/main" id="{01D0707D-DCEC-5D4D-8ED6-0B2D8648A558}"/>
              </a:ext>
            </a:extLst>
          </p:cNvPr>
          <p:cNvSpPr>
            <a:spLocks noGrp="1"/>
          </p:cNvSpPr>
          <p:nvPr>
            <p:ph type="body" idx="1"/>
          </p:nvPr>
        </p:nvSpPr>
        <p:spPr/>
        <p:txBody>
          <a:bodyPr/>
          <a:lstStyle/>
          <a:p>
            <a:r>
              <a:rPr lang="en-US" dirty="0"/>
              <a:t>FDA approved for seizure disorders, acute mania, and migraine headaches</a:t>
            </a:r>
          </a:p>
          <a:p>
            <a:r>
              <a:rPr lang="en-US" dirty="0"/>
              <a:t>Trade names include Valproate and </a:t>
            </a:r>
            <a:r>
              <a:rPr lang="en-US" dirty="0" err="1"/>
              <a:t>Depacote</a:t>
            </a:r>
            <a:endParaRPr lang="en-US" dirty="0"/>
          </a:p>
          <a:p>
            <a:r>
              <a:rPr lang="en-US" dirty="0"/>
              <a:t>Pharmacodynamics</a:t>
            </a:r>
          </a:p>
          <a:p>
            <a:pPr lvl="1"/>
            <a:r>
              <a:rPr lang="en-US" dirty="0"/>
              <a:t>BDNF</a:t>
            </a:r>
          </a:p>
          <a:p>
            <a:pPr lvl="1"/>
            <a:r>
              <a:rPr lang="en-US" dirty="0"/>
              <a:t>GABA agonist (blocks reuptake) and growth promoter</a:t>
            </a:r>
          </a:p>
          <a:p>
            <a:pPr lvl="1"/>
            <a:r>
              <a:rPr lang="en-US" dirty="0"/>
              <a:t>Increase dopamine in prefrontal cortex but not Nucleus </a:t>
            </a:r>
            <a:r>
              <a:rPr lang="en-US" dirty="0" err="1"/>
              <a:t>Accumbens</a:t>
            </a:r>
            <a:endParaRPr lang="en-US" dirty="0"/>
          </a:p>
          <a:p>
            <a:pPr lvl="1"/>
            <a:r>
              <a:rPr lang="en-US" dirty="0"/>
              <a:t>Inhibitory effect on glutamate NMDA receptor</a:t>
            </a:r>
          </a:p>
          <a:p>
            <a:r>
              <a:rPr lang="en-US" dirty="0"/>
              <a:t>Better tolerated than lithium</a:t>
            </a:r>
          </a:p>
          <a:p>
            <a:r>
              <a:rPr lang="en-US" dirty="0"/>
              <a:t>Side effects include sedation, tremor, ataxia, nausea, and weight gain</a:t>
            </a:r>
          </a:p>
          <a:p>
            <a:r>
              <a:rPr lang="en-US" dirty="0"/>
              <a:t>May be a good choice for rapidly cycling patients</a:t>
            </a:r>
          </a:p>
          <a:p>
            <a:pPr lvl="1"/>
            <a:endParaRPr lang="en-US" dirty="0"/>
          </a:p>
          <a:p>
            <a:pPr lvl="1"/>
            <a:endParaRPr lang="en-US" dirty="0"/>
          </a:p>
          <a:p>
            <a:endParaRPr lang="en-US" dirty="0"/>
          </a:p>
        </p:txBody>
      </p:sp>
    </p:spTree>
    <p:extLst>
      <p:ext uri="{BB962C8B-B14F-4D97-AF65-F5344CB8AC3E}">
        <p14:creationId xmlns:p14="http://schemas.microsoft.com/office/powerpoint/2010/main" val="3427920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dirty="0"/>
              <a:t>Other </a:t>
            </a:r>
            <a:r>
              <a:rPr lang="en-US" dirty="0"/>
              <a:t>Anticonvulsants “off label”</a:t>
            </a:r>
            <a:endParaRPr lang="en" dirty="0"/>
          </a:p>
        </p:txBody>
      </p:sp>
      <p:sp>
        <p:nvSpPr>
          <p:cNvPr id="103" name="Shape 103"/>
          <p:cNvSpPr txBox="1">
            <a:spLocks noGrp="1"/>
          </p:cNvSpPr>
          <p:nvPr>
            <p:ph sz="half" idx="1"/>
          </p:nvPr>
        </p:nvSpPr>
        <p:spPr>
          <a:prstGeom prst="rect">
            <a:avLst/>
          </a:prstGeom>
        </p:spPr>
        <p:txBody>
          <a:bodyPr wrap="square" lIns="91425" tIns="91425" rIns="91425" bIns="91425" anchor="t" anchorCtr="0">
            <a:noAutofit/>
          </a:bodyPr>
          <a:lstStyle/>
          <a:p>
            <a:r>
              <a:rPr lang="en-US" u="sng" dirty="0">
                <a:hlinkClick r:id="rId3"/>
              </a:rPr>
              <a:t>Acetazolamide</a:t>
            </a:r>
            <a:endParaRPr lang="en-US" dirty="0"/>
          </a:p>
          <a:p>
            <a:r>
              <a:rPr lang="en-US" dirty="0" err="1"/>
              <a:t>Acetazolam</a:t>
            </a:r>
            <a:endParaRPr lang="en-US" dirty="0"/>
          </a:p>
          <a:p>
            <a:r>
              <a:rPr lang="en-US" u="sng" dirty="0">
                <a:hlinkClick r:id="rId4"/>
              </a:rPr>
              <a:t>Carbamazepine</a:t>
            </a:r>
            <a:br>
              <a:rPr lang="en-US" dirty="0"/>
            </a:br>
            <a:r>
              <a:rPr lang="en-US" dirty="0" err="1"/>
              <a:t>Tegretol</a:t>
            </a:r>
            <a:br>
              <a:rPr lang="en-US" dirty="0"/>
            </a:br>
            <a:r>
              <a:rPr lang="en-US" dirty="0" err="1"/>
              <a:t>Mazepine</a:t>
            </a:r>
            <a:r>
              <a:rPr lang="en-US" dirty="0"/>
              <a:t>, Carbamazepine CR</a:t>
            </a:r>
          </a:p>
          <a:p>
            <a:r>
              <a:rPr lang="en-US" u="sng" dirty="0">
                <a:hlinkClick r:id="rId5"/>
              </a:rPr>
              <a:t>Clobazam</a:t>
            </a:r>
            <a:br>
              <a:rPr lang="en-US" dirty="0"/>
            </a:br>
            <a:r>
              <a:rPr lang="en-US" dirty="0" err="1"/>
              <a:t>Frisium</a:t>
            </a:r>
            <a:endParaRPr lang="en-US" dirty="0"/>
          </a:p>
          <a:p>
            <a:r>
              <a:rPr lang="en-US" u="sng" dirty="0">
                <a:hlinkClick r:id="rId6"/>
              </a:rPr>
              <a:t>Clonazepam</a:t>
            </a:r>
            <a:r>
              <a:rPr lang="en-US" i="1" u="sng" dirty="0">
                <a:hlinkClick r:id="rId6"/>
              </a:rPr>
              <a:t> </a:t>
            </a:r>
            <a:br>
              <a:rPr lang="en-US" dirty="0"/>
            </a:br>
            <a:r>
              <a:rPr lang="en-US" dirty="0" err="1"/>
              <a:t>Rivotril</a:t>
            </a:r>
            <a:br>
              <a:rPr lang="en-US" dirty="0"/>
            </a:br>
            <a:r>
              <a:rPr lang="en-US" dirty="0" err="1"/>
              <a:t>Clonpam</a:t>
            </a:r>
            <a:r>
              <a:rPr lang="en-US" dirty="0"/>
              <a:t>, Clonazepam-R</a:t>
            </a:r>
          </a:p>
          <a:p>
            <a:r>
              <a:rPr lang="en-US" u="sng" dirty="0">
                <a:hlinkClick r:id="rId7"/>
              </a:rPr>
              <a:t>Diazepam</a:t>
            </a:r>
            <a:br>
              <a:rPr lang="en-US" dirty="0"/>
            </a:br>
            <a:r>
              <a:rPr lang="en-US" dirty="0"/>
              <a:t>Valium, </a:t>
            </a:r>
            <a:r>
              <a:rPr lang="en-US" dirty="0" err="1"/>
              <a:t>Diastat</a:t>
            </a:r>
            <a:r>
              <a:rPr lang="en-US" dirty="0"/>
              <a:t>, </a:t>
            </a:r>
            <a:r>
              <a:rPr lang="en-US" dirty="0" err="1"/>
              <a:t>Diazemuls</a:t>
            </a:r>
            <a:r>
              <a:rPr lang="en-US" dirty="0"/>
              <a:t>, </a:t>
            </a:r>
            <a:r>
              <a:rPr lang="en-US" dirty="0" err="1"/>
              <a:t>Dipam</a:t>
            </a:r>
            <a:endParaRPr lang="en-US" dirty="0"/>
          </a:p>
        </p:txBody>
      </p:sp>
      <p:sp>
        <p:nvSpPr>
          <p:cNvPr id="4" name="Content Placeholder 3">
            <a:extLst>
              <a:ext uri="{FF2B5EF4-FFF2-40B4-BE49-F238E27FC236}">
                <a16:creationId xmlns:a16="http://schemas.microsoft.com/office/drawing/2014/main" id="{215DACCA-BF84-5842-8FA9-51BE4CD28A9F}"/>
              </a:ext>
            </a:extLst>
          </p:cNvPr>
          <p:cNvSpPr>
            <a:spLocks noGrp="1"/>
          </p:cNvSpPr>
          <p:nvPr>
            <p:ph sz="half" idx="2"/>
          </p:nvPr>
        </p:nvSpPr>
        <p:spPr/>
        <p:txBody>
          <a:bodyPr/>
          <a:lstStyle/>
          <a:p>
            <a:r>
              <a:rPr lang="en-US" u="sng" dirty="0">
                <a:hlinkClick r:id="rId8"/>
              </a:rPr>
              <a:t>Ethosuximide</a:t>
            </a:r>
            <a:br>
              <a:rPr lang="en-US" dirty="0"/>
            </a:br>
            <a:r>
              <a:rPr lang="en-US" dirty="0" err="1"/>
              <a:t>Zarontin</a:t>
            </a:r>
            <a:endParaRPr lang="en-US" dirty="0"/>
          </a:p>
          <a:p>
            <a:r>
              <a:rPr lang="en-US" dirty="0" err="1"/>
              <a:t>Fosphenytoin</a:t>
            </a:r>
            <a:br>
              <a:rPr lang="en-US" dirty="0"/>
            </a:br>
            <a:r>
              <a:rPr lang="en-US" dirty="0" err="1"/>
              <a:t>Cerebyx</a:t>
            </a:r>
            <a:endParaRPr lang="en-US" dirty="0"/>
          </a:p>
          <a:p>
            <a:r>
              <a:rPr lang="en-US" u="sng" dirty="0">
                <a:hlinkClick r:id="rId9"/>
              </a:rPr>
              <a:t>Gabapentin</a:t>
            </a:r>
            <a:br>
              <a:rPr lang="en-US" dirty="0"/>
            </a:br>
            <a:r>
              <a:rPr lang="en-US" dirty="0"/>
              <a:t>Neurontin</a:t>
            </a:r>
          </a:p>
          <a:p>
            <a:r>
              <a:rPr lang="en-US" dirty="0" err="1"/>
              <a:t>Lacosamide</a:t>
            </a:r>
            <a:br>
              <a:rPr lang="en-US" dirty="0"/>
            </a:br>
            <a:r>
              <a:rPr lang="en-US" dirty="0"/>
              <a:t>Vimpat</a:t>
            </a:r>
          </a:p>
          <a:p>
            <a:r>
              <a:rPr lang="en-US" u="sng" dirty="0">
                <a:hlinkClick r:id="rId10"/>
              </a:rPr>
              <a:t>Lamotrigine</a:t>
            </a:r>
            <a:br>
              <a:rPr lang="en-US" dirty="0"/>
            </a:br>
            <a:r>
              <a:rPr lang="en-US" dirty="0" err="1"/>
              <a:t>Lamictal</a:t>
            </a:r>
            <a:endParaRPr lang="en-US" dirty="0"/>
          </a:p>
        </p:txBody>
      </p:sp>
      <p:pic>
        <p:nvPicPr>
          <p:cNvPr id="2" name="Picture 1"/>
          <p:cNvPicPr>
            <a:picLocks noChangeAspect="1"/>
          </p:cNvPicPr>
          <p:nvPr/>
        </p:nvPicPr>
        <p:blipFill>
          <a:blip r:embed="rId11"/>
          <a:stretch>
            <a:fillRect/>
          </a:stretch>
        </p:blipFill>
        <p:spPr>
          <a:xfrm>
            <a:off x="4022178" y="3869855"/>
            <a:ext cx="717284" cy="10229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dirty="0"/>
              <a:t>Core Symptoms</a:t>
            </a:r>
            <a:r>
              <a:rPr lang="en-US" dirty="0"/>
              <a:t> of Bipolar disorders</a:t>
            </a:r>
            <a:endParaRPr lang="en" dirty="0"/>
          </a:p>
        </p:txBody>
      </p:sp>
      <p:sp>
        <p:nvSpPr>
          <p:cNvPr id="61" name="Shape 61"/>
          <p:cNvSpPr txBox="1">
            <a:spLocks noGrp="1"/>
          </p:cNvSpPr>
          <p:nvPr>
            <p:ph type="body" idx="1"/>
          </p:nvPr>
        </p:nvSpPr>
        <p:spPr>
          <a:xfrm>
            <a:off x="311700" y="1152474"/>
            <a:ext cx="8520600" cy="3797897"/>
          </a:xfrm>
          <a:prstGeom prst="rect">
            <a:avLst/>
          </a:prstGeom>
        </p:spPr>
        <p:txBody>
          <a:bodyPr wrap="square" lIns="91425" tIns="91425" rIns="91425" bIns="91425" anchor="t" anchorCtr="0">
            <a:noAutofit/>
          </a:bodyPr>
          <a:lstStyle/>
          <a:p>
            <a:r>
              <a:rPr lang="en-US" sz="2000" dirty="0"/>
              <a:t>Core symptoms involve dysregulation of mood and energy. </a:t>
            </a:r>
          </a:p>
          <a:p>
            <a:pPr lvl="1"/>
            <a:r>
              <a:rPr lang="en-US" sz="1800" dirty="0"/>
              <a:t>Elevated mood and energy</a:t>
            </a:r>
          </a:p>
          <a:p>
            <a:pPr lvl="2"/>
            <a:r>
              <a:rPr lang="en-US" sz="1650" dirty="0"/>
              <a:t>Manic episode</a:t>
            </a:r>
          </a:p>
          <a:p>
            <a:pPr lvl="2"/>
            <a:r>
              <a:rPr lang="en-US" sz="1650" dirty="0"/>
              <a:t>Hypomanic episode</a:t>
            </a:r>
          </a:p>
          <a:p>
            <a:pPr lvl="1"/>
            <a:r>
              <a:rPr lang="en-US" sz="1800" dirty="0"/>
              <a:t>Depressed mood and energy</a:t>
            </a:r>
          </a:p>
          <a:p>
            <a:pPr lvl="2"/>
            <a:r>
              <a:rPr lang="en-US" sz="1650" dirty="0"/>
              <a:t>Major Depressive episode</a:t>
            </a:r>
          </a:p>
          <a:p>
            <a:pPr lvl="2"/>
            <a:r>
              <a:rPr lang="en-US" sz="1650" dirty="0"/>
              <a:t>Dysthymia</a:t>
            </a:r>
          </a:p>
          <a:p>
            <a:endParaRPr lang="en-US" dirty="0"/>
          </a:p>
          <a:p>
            <a:pPr lvl="1"/>
            <a:endParaRPr dirty="0"/>
          </a:p>
        </p:txBody>
      </p:sp>
      <p:pic>
        <p:nvPicPr>
          <p:cNvPr id="2" name="Picture 1"/>
          <p:cNvPicPr>
            <a:picLocks noChangeAspect="1"/>
          </p:cNvPicPr>
          <p:nvPr/>
        </p:nvPicPr>
        <p:blipFill>
          <a:blip r:embed="rId3"/>
          <a:stretch>
            <a:fillRect/>
          </a:stretch>
        </p:blipFill>
        <p:spPr>
          <a:xfrm>
            <a:off x="5369972" y="1992287"/>
            <a:ext cx="2339366" cy="309283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dirty="0"/>
              <a:t>Other </a:t>
            </a:r>
            <a:r>
              <a:rPr lang="en-US" dirty="0"/>
              <a:t>Anticonvulsants “off label”</a:t>
            </a:r>
            <a:endParaRPr lang="en" dirty="0"/>
          </a:p>
        </p:txBody>
      </p:sp>
      <p:sp>
        <p:nvSpPr>
          <p:cNvPr id="103" name="Shape 103"/>
          <p:cNvSpPr txBox="1">
            <a:spLocks noGrp="1"/>
          </p:cNvSpPr>
          <p:nvPr>
            <p:ph sz="half" idx="1"/>
          </p:nvPr>
        </p:nvSpPr>
        <p:spPr>
          <a:prstGeom prst="rect">
            <a:avLst/>
          </a:prstGeom>
        </p:spPr>
        <p:txBody>
          <a:bodyPr wrap="square" lIns="91425" tIns="91425" rIns="91425" bIns="91425" anchor="t" anchorCtr="0">
            <a:noAutofit/>
          </a:bodyPr>
          <a:lstStyle/>
          <a:p>
            <a:r>
              <a:rPr lang="en-US" u="sng" dirty="0">
                <a:hlinkClick r:id="rId3"/>
              </a:rPr>
              <a:t>Levetiracetam</a:t>
            </a:r>
            <a:br>
              <a:rPr lang="en-US" dirty="0"/>
            </a:br>
            <a:r>
              <a:rPr lang="en-US" dirty="0"/>
              <a:t>Keppra</a:t>
            </a:r>
          </a:p>
          <a:p>
            <a:r>
              <a:rPr lang="en-US" u="sng" dirty="0">
                <a:hlinkClick r:id="rId4"/>
              </a:rPr>
              <a:t>Lorazepam</a:t>
            </a:r>
            <a:br>
              <a:rPr lang="en-US" dirty="0"/>
            </a:br>
            <a:r>
              <a:rPr lang="en-US" dirty="0"/>
              <a:t>Ativan</a:t>
            </a:r>
            <a:br>
              <a:rPr lang="en-US" dirty="0"/>
            </a:br>
            <a:r>
              <a:rPr lang="en-US" dirty="0" err="1"/>
              <a:t>Loraz</a:t>
            </a:r>
            <a:endParaRPr lang="en-US" dirty="0"/>
          </a:p>
          <a:p>
            <a:r>
              <a:rPr lang="en-US" u="sng" dirty="0">
                <a:hlinkClick r:id="rId5"/>
              </a:rPr>
              <a:t>Nitrazepam</a:t>
            </a:r>
            <a:br>
              <a:rPr lang="en-US" dirty="0"/>
            </a:br>
            <a:r>
              <a:rPr lang="en-US" dirty="0" err="1"/>
              <a:t>Mogadon</a:t>
            </a:r>
            <a:br>
              <a:rPr lang="en-US" dirty="0"/>
            </a:br>
            <a:r>
              <a:rPr lang="en-US" dirty="0" err="1"/>
              <a:t>Nitrazedon</a:t>
            </a:r>
            <a:endParaRPr lang="en-US" dirty="0"/>
          </a:p>
          <a:p>
            <a:r>
              <a:rPr lang="en-US" u="sng" dirty="0">
                <a:hlinkClick r:id="rId6"/>
              </a:rPr>
              <a:t>Oxcarbazepine</a:t>
            </a:r>
            <a:br>
              <a:rPr lang="en-US" dirty="0"/>
            </a:br>
            <a:r>
              <a:rPr lang="en-US" dirty="0"/>
              <a:t>Trileptal </a:t>
            </a:r>
          </a:p>
          <a:p>
            <a:r>
              <a:rPr lang="en-US" u="sng" dirty="0">
                <a:hlinkClick r:id="rId7"/>
              </a:rPr>
              <a:t>Phenobarbital</a:t>
            </a:r>
            <a:endParaRPr lang="en-US" dirty="0"/>
          </a:p>
          <a:p>
            <a:r>
              <a:rPr lang="en-US" dirty="0" err="1"/>
              <a:t>Phenobarb</a:t>
            </a:r>
            <a:r>
              <a:rPr lang="en-US" dirty="0"/>
              <a:t>, Phenobarbital Sodium</a:t>
            </a:r>
          </a:p>
          <a:p>
            <a:pPr marL="0" indent="0">
              <a:buNone/>
            </a:pPr>
            <a:br>
              <a:rPr lang="en-US" dirty="0"/>
            </a:br>
            <a:br>
              <a:rPr lang="en-US" dirty="0"/>
            </a:br>
            <a:endParaRPr lang="en-US" dirty="0"/>
          </a:p>
          <a:p>
            <a:r>
              <a:rPr lang="en-US" dirty="0"/>
              <a:t>Available in the United States</a:t>
            </a:r>
          </a:p>
          <a:p>
            <a:r>
              <a:rPr lang="en-US" u="sng" dirty="0">
                <a:hlinkClick r:id="rId8"/>
              </a:rPr>
              <a:t>Felbamate (Felbatol)</a:t>
            </a:r>
            <a:endParaRPr lang="en-US" dirty="0"/>
          </a:p>
          <a:p>
            <a:r>
              <a:rPr lang="en-US" u="sng" dirty="0">
                <a:hlinkClick r:id="rId9"/>
              </a:rPr>
              <a:t>Tiagabine Hydrochloride (Gabitril)</a:t>
            </a:r>
            <a:endParaRPr lang="en-US" dirty="0"/>
          </a:p>
          <a:p>
            <a:r>
              <a:rPr lang="en-US" u="sng" dirty="0">
                <a:hlinkClick r:id="rId10"/>
              </a:rPr>
              <a:t>Zonisamide (Zonegran)</a:t>
            </a:r>
            <a:endParaRPr lang="en-US" dirty="0"/>
          </a:p>
          <a:p>
            <a:pPr lvl="0" rtl="0">
              <a:spcBef>
                <a:spcPts val="0"/>
              </a:spcBef>
              <a:buNone/>
            </a:pPr>
            <a:endParaRPr lang="en" sz="2000" dirty="0"/>
          </a:p>
        </p:txBody>
      </p:sp>
      <p:sp>
        <p:nvSpPr>
          <p:cNvPr id="4" name="Content Placeholder 3">
            <a:extLst>
              <a:ext uri="{FF2B5EF4-FFF2-40B4-BE49-F238E27FC236}">
                <a16:creationId xmlns:a16="http://schemas.microsoft.com/office/drawing/2014/main" id="{215DACCA-BF84-5842-8FA9-51BE4CD28A9F}"/>
              </a:ext>
            </a:extLst>
          </p:cNvPr>
          <p:cNvSpPr>
            <a:spLocks noGrp="1"/>
          </p:cNvSpPr>
          <p:nvPr>
            <p:ph sz="half" idx="2"/>
          </p:nvPr>
        </p:nvSpPr>
        <p:spPr/>
        <p:txBody>
          <a:bodyPr>
            <a:normAutofit/>
          </a:bodyPr>
          <a:lstStyle/>
          <a:p>
            <a:r>
              <a:rPr lang="en-US" u="sng" dirty="0">
                <a:hlinkClick r:id="rId11"/>
              </a:rPr>
              <a:t>Phenytoin</a:t>
            </a:r>
            <a:br>
              <a:rPr lang="en-US" dirty="0"/>
            </a:br>
            <a:r>
              <a:rPr lang="en-US" dirty="0"/>
              <a:t>Dilantin</a:t>
            </a:r>
            <a:br>
              <a:rPr lang="en-US" dirty="0"/>
            </a:br>
            <a:r>
              <a:rPr lang="en-US" dirty="0"/>
              <a:t>Phenytoin Sodium, </a:t>
            </a:r>
            <a:r>
              <a:rPr lang="en-US" dirty="0" err="1"/>
              <a:t>Tremytoine</a:t>
            </a:r>
            <a:endParaRPr lang="en-US" dirty="0"/>
          </a:p>
          <a:p>
            <a:r>
              <a:rPr lang="en-US" dirty="0"/>
              <a:t>Pregabalin</a:t>
            </a:r>
            <a:br>
              <a:rPr lang="en-US" dirty="0"/>
            </a:br>
            <a:r>
              <a:rPr lang="en-US" dirty="0"/>
              <a:t>Lyrica</a:t>
            </a:r>
          </a:p>
          <a:p>
            <a:r>
              <a:rPr lang="en-US" u="sng" dirty="0">
                <a:hlinkClick r:id="rId12"/>
              </a:rPr>
              <a:t>Primidone</a:t>
            </a:r>
            <a:endParaRPr lang="en-US" dirty="0"/>
          </a:p>
          <a:p>
            <a:r>
              <a:rPr lang="en-US" dirty="0"/>
              <a:t>Rufinamide</a:t>
            </a:r>
            <a:br>
              <a:rPr lang="en-US" dirty="0"/>
            </a:br>
            <a:r>
              <a:rPr lang="en-US" dirty="0" err="1"/>
              <a:t>Banzel</a:t>
            </a:r>
            <a:endParaRPr lang="en-US" dirty="0"/>
          </a:p>
          <a:p>
            <a:r>
              <a:rPr lang="en-US" dirty="0" err="1"/>
              <a:t>Stiripentol</a:t>
            </a:r>
            <a:br>
              <a:rPr lang="en-US" dirty="0"/>
            </a:br>
            <a:r>
              <a:rPr lang="en-US" dirty="0" err="1"/>
              <a:t>Diacomit</a:t>
            </a:r>
            <a:endParaRPr lang="en-US" dirty="0"/>
          </a:p>
        </p:txBody>
      </p:sp>
      <p:pic>
        <p:nvPicPr>
          <p:cNvPr id="2" name="Picture 1"/>
          <p:cNvPicPr>
            <a:picLocks noChangeAspect="1"/>
          </p:cNvPicPr>
          <p:nvPr/>
        </p:nvPicPr>
        <p:blipFill>
          <a:blip r:embed="rId13"/>
          <a:stretch>
            <a:fillRect/>
          </a:stretch>
        </p:blipFill>
        <p:spPr>
          <a:xfrm>
            <a:off x="4022178" y="3869855"/>
            <a:ext cx="717284" cy="1022956"/>
          </a:xfrm>
          <a:prstGeom prst="rect">
            <a:avLst/>
          </a:prstGeom>
        </p:spPr>
      </p:pic>
    </p:spTree>
    <p:extLst>
      <p:ext uri="{BB962C8B-B14F-4D97-AF65-F5344CB8AC3E}">
        <p14:creationId xmlns:p14="http://schemas.microsoft.com/office/powerpoint/2010/main" val="3120149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dirty="0"/>
              <a:t>Other </a:t>
            </a:r>
            <a:r>
              <a:rPr lang="en-US" dirty="0"/>
              <a:t>Anticonvulsants “off label”</a:t>
            </a:r>
            <a:endParaRPr lang="en" dirty="0"/>
          </a:p>
        </p:txBody>
      </p:sp>
      <p:sp>
        <p:nvSpPr>
          <p:cNvPr id="103" name="Shape 103"/>
          <p:cNvSpPr txBox="1">
            <a:spLocks noGrp="1"/>
          </p:cNvSpPr>
          <p:nvPr>
            <p:ph sz="half" idx="1"/>
          </p:nvPr>
        </p:nvSpPr>
        <p:spPr>
          <a:prstGeom prst="rect">
            <a:avLst/>
          </a:prstGeom>
        </p:spPr>
        <p:txBody>
          <a:bodyPr wrap="square" lIns="91425" tIns="91425" rIns="91425" bIns="91425" anchor="t" anchorCtr="0">
            <a:noAutofit/>
          </a:bodyPr>
          <a:lstStyle/>
          <a:p>
            <a:r>
              <a:rPr lang="en-US" dirty="0" err="1"/>
              <a:t>Stiripentol</a:t>
            </a:r>
            <a:br>
              <a:rPr lang="en-US" dirty="0"/>
            </a:br>
            <a:r>
              <a:rPr lang="en-US" dirty="0" err="1"/>
              <a:t>Diacomit</a:t>
            </a:r>
            <a:endParaRPr lang="en-US" dirty="0"/>
          </a:p>
          <a:p>
            <a:r>
              <a:rPr lang="en-US" u="sng" dirty="0">
                <a:hlinkClick r:id="rId3"/>
              </a:rPr>
              <a:t>Topiramate</a:t>
            </a:r>
            <a:br>
              <a:rPr lang="en-US" dirty="0"/>
            </a:br>
            <a:r>
              <a:rPr lang="en-US" dirty="0"/>
              <a:t>Topamax</a:t>
            </a:r>
          </a:p>
          <a:p>
            <a:r>
              <a:rPr lang="en-US" u="sng" dirty="0">
                <a:hlinkClick r:id="rId4" tooltip="Valproic Acid"/>
              </a:rPr>
              <a:t>Valproic Acid</a:t>
            </a:r>
            <a:br>
              <a:rPr lang="en-US" dirty="0"/>
            </a:br>
            <a:r>
              <a:rPr lang="en-US" dirty="0" err="1"/>
              <a:t>Epival</a:t>
            </a:r>
            <a:r>
              <a:rPr lang="en-US" dirty="0"/>
              <a:t>, Depakene</a:t>
            </a:r>
            <a:br>
              <a:rPr lang="en-US" dirty="0"/>
            </a:br>
            <a:r>
              <a:rPr lang="en-US" dirty="0"/>
              <a:t>Divalproex Sodium, Sodium Valproate</a:t>
            </a:r>
          </a:p>
          <a:p>
            <a:r>
              <a:rPr lang="en-US" u="sng" dirty="0">
                <a:hlinkClick r:id="rId5"/>
              </a:rPr>
              <a:t>Vigabatrin</a:t>
            </a:r>
            <a:br>
              <a:rPr lang="en-US" dirty="0"/>
            </a:br>
            <a:r>
              <a:rPr lang="en-US" dirty="0"/>
              <a:t>Sabril</a:t>
            </a:r>
          </a:p>
          <a:p>
            <a:r>
              <a:rPr lang="en-US" u="sng" dirty="0">
                <a:hlinkClick r:id="rId6"/>
              </a:rPr>
              <a:t>Zonisamide (Zonegran)</a:t>
            </a:r>
            <a:endParaRPr lang="en-US" dirty="0"/>
          </a:p>
          <a:p>
            <a:pPr marL="0" indent="0">
              <a:buNone/>
            </a:pPr>
            <a:br>
              <a:rPr lang="en-US" dirty="0"/>
            </a:br>
            <a:br>
              <a:rPr lang="en-US" dirty="0"/>
            </a:br>
            <a:endParaRPr lang="en-US" dirty="0"/>
          </a:p>
        </p:txBody>
      </p:sp>
      <p:sp>
        <p:nvSpPr>
          <p:cNvPr id="4" name="Content Placeholder 3">
            <a:extLst>
              <a:ext uri="{FF2B5EF4-FFF2-40B4-BE49-F238E27FC236}">
                <a16:creationId xmlns:a16="http://schemas.microsoft.com/office/drawing/2014/main" id="{215DACCA-BF84-5842-8FA9-51BE4CD28A9F}"/>
              </a:ext>
            </a:extLst>
          </p:cNvPr>
          <p:cNvSpPr>
            <a:spLocks noGrp="1"/>
          </p:cNvSpPr>
          <p:nvPr>
            <p:ph sz="half" idx="2"/>
          </p:nvPr>
        </p:nvSpPr>
        <p:spPr/>
        <p:txBody>
          <a:bodyPr>
            <a:normAutofit/>
          </a:bodyPr>
          <a:lstStyle/>
          <a:p>
            <a:endParaRPr lang="en-US" dirty="0"/>
          </a:p>
        </p:txBody>
      </p:sp>
      <p:pic>
        <p:nvPicPr>
          <p:cNvPr id="2" name="Picture 1"/>
          <p:cNvPicPr>
            <a:picLocks noChangeAspect="1"/>
          </p:cNvPicPr>
          <p:nvPr/>
        </p:nvPicPr>
        <p:blipFill>
          <a:blip r:embed="rId7"/>
          <a:stretch>
            <a:fillRect/>
          </a:stretch>
        </p:blipFill>
        <p:spPr>
          <a:xfrm>
            <a:off x="4022178" y="3869855"/>
            <a:ext cx="717284" cy="1022956"/>
          </a:xfrm>
          <a:prstGeom prst="rect">
            <a:avLst/>
          </a:prstGeom>
        </p:spPr>
      </p:pic>
    </p:spTree>
    <p:extLst>
      <p:ext uri="{BB962C8B-B14F-4D97-AF65-F5344CB8AC3E}">
        <p14:creationId xmlns:p14="http://schemas.microsoft.com/office/powerpoint/2010/main" val="98182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dirty="0"/>
              <a:t>FDA approved Drugs for Pediatric USE</a:t>
            </a:r>
          </a:p>
        </p:txBody>
      </p:sp>
      <p:sp>
        <p:nvSpPr>
          <p:cNvPr id="97" name="Shape 97"/>
          <p:cNvSpPr txBox="1">
            <a:spLocks noGrp="1"/>
          </p:cNvSpPr>
          <p:nvPr>
            <p:ph type="body" idx="1"/>
          </p:nvPr>
        </p:nvSpPr>
        <p:spPr>
          <a:prstGeom prst="rect">
            <a:avLst/>
          </a:prstGeom>
        </p:spPr>
        <p:txBody>
          <a:bodyPr wrap="square" lIns="91425" tIns="91425" rIns="91425" bIns="91425" anchor="t" anchorCtr="0">
            <a:noAutofit/>
          </a:bodyPr>
          <a:lstStyle/>
          <a:p>
            <a:r>
              <a:rPr lang="en-US" sz="1800" dirty="0"/>
              <a:t>Lithium </a:t>
            </a:r>
            <a:r>
              <a:rPr lang="en-US" sz="1800" dirty="0">
                <a:sym typeface="Wingdings"/>
              </a:rPr>
              <a:t> FDA approved for adolescents ages 12+</a:t>
            </a:r>
          </a:p>
          <a:p>
            <a:r>
              <a:rPr lang="en-US" sz="1800" dirty="0">
                <a:sym typeface="Wingdings"/>
              </a:rPr>
              <a:t>Aripiprazole (</a:t>
            </a:r>
            <a:r>
              <a:rPr lang="en-US" sz="1800" dirty="0" err="1">
                <a:sym typeface="Wingdings"/>
              </a:rPr>
              <a:t>Abilify</a:t>
            </a:r>
            <a:r>
              <a:rPr lang="en-US" sz="1800" dirty="0">
                <a:sym typeface="Wingdings"/>
              </a:rPr>
              <a:t>)  FDA approved for bipolar I in children 10-17</a:t>
            </a:r>
          </a:p>
          <a:p>
            <a:r>
              <a:rPr lang="en-US" sz="1800" dirty="0" err="1">
                <a:sym typeface="Wingdings"/>
              </a:rPr>
              <a:t>Asenapine</a:t>
            </a:r>
            <a:r>
              <a:rPr lang="en-US" sz="1800" dirty="0">
                <a:sym typeface="Wingdings"/>
              </a:rPr>
              <a:t> (</a:t>
            </a:r>
            <a:r>
              <a:rPr lang="en-US" sz="1800" dirty="0" err="1">
                <a:sym typeface="Wingdings"/>
              </a:rPr>
              <a:t>Saphris</a:t>
            </a:r>
            <a:r>
              <a:rPr lang="en-US" sz="1800" dirty="0">
                <a:sym typeface="Wingdings"/>
              </a:rPr>
              <a:t>)  FDA approved for bipolar disorders in children 10-17</a:t>
            </a:r>
          </a:p>
          <a:p>
            <a:r>
              <a:rPr lang="en-US" sz="1800" dirty="0">
                <a:sym typeface="Wingdings"/>
              </a:rPr>
              <a:t>Olanzapine (Zyprexa)  FDA approved for bipolar I in children 13-17</a:t>
            </a:r>
          </a:p>
          <a:p>
            <a:r>
              <a:rPr lang="en-US" sz="1800" dirty="0"/>
              <a:t>Quetiapine (Seroquel)</a:t>
            </a:r>
            <a:r>
              <a:rPr lang="en-US" sz="1800" dirty="0">
                <a:sym typeface="Wingdings"/>
              </a:rPr>
              <a:t>  FDA approved for bipolar I in children 10-17</a:t>
            </a:r>
          </a:p>
          <a:p>
            <a:r>
              <a:rPr lang="en-US" sz="1800" dirty="0"/>
              <a:t>Risperidone (Risperdal)</a:t>
            </a:r>
            <a:r>
              <a:rPr lang="en-US" sz="1800" dirty="0">
                <a:sym typeface="Wingdings"/>
              </a:rPr>
              <a:t>  FDA approved for bipolar I in children 10-17</a:t>
            </a:r>
          </a:p>
          <a:p>
            <a:pPr>
              <a:buNone/>
            </a:pPr>
            <a:endParaRPr lang="en-US" dirty="0">
              <a:sym typeface="Wingdings"/>
            </a:endParaRPr>
          </a:p>
          <a:p>
            <a:pPr>
              <a:buNone/>
            </a:pPr>
            <a:endParaRPr lang="en-US" dirty="0">
              <a:sym typeface="Wingdings"/>
            </a:endParaRPr>
          </a:p>
          <a:p>
            <a:pPr>
              <a:buNone/>
            </a:pPr>
            <a:endParaRPr lang="en-US" dirty="0">
              <a:sym typeface="Wingdings"/>
            </a:endParaRPr>
          </a:p>
          <a:p>
            <a:pPr lvl="0">
              <a:buNone/>
            </a:pPr>
            <a:r>
              <a:rPr lang="en-US" dirty="0"/>
              <a:t>Side effects:</a:t>
            </a:r>
          </a:p>
          <a:p>
            <a:pPr lvl="0">
              <a:buNone/>
            </a:pPr>
            <a:r>
              <a:rPr lang="en-US" dirty="0"/>
              <a:t>GI, CNS, Cardiovascular, Endocrine, General </a:t>
            </a:r>
          </a:p>
          <a:p>
            <a:pPr lvl="0">
              <a:buNone/>
            </a:pPr>
            <a:r>
              <a:rPr lang="en-US" dirty="0"/>
              <a:t>(weight gain, blurred vision)</a:t>
            </a:r>
            <a:endParaRPr lang="en" dirty="0"/>
          </a:p>
          <a:p>
            <a:pPr>
              <a:buNone/>
            </a:pPr>
            <a:endParaRPr lang="en-US" dirty="0">
              <a:sym typeface="Wingdings"/>
            </a:endParaRPr>
          </a:p>
          <a:p>
            <a:pPr lvl="0" rtl="0">
              <a:spcBef>
                <a:spcPts val="0"/>
              </a:spcBef>
              <a:buNone/>
            </a:pPr>
            <a:endParaRPr lang="en" dirty="0"/>
          </a:p>
        </p:txBody>
      </p:sp>
      <p:pic>
        <p:nvPicPr>
          <p:cNvPr id="2" name="Picture 1"/>
          <p:cNvPicPr>
            <a:picLocks noChangeAspect="1"/>
          </p:cNvPicPr>
          <p:nvPr/>
        </p:nvPicPr>
        <p:blipFill>
          <a:blip r:embed="rId3"/>
          <a:stretch>
            <a:fillRect/>
          </a:stretch>
        </p:blipFill>
        <p:spPr>
          <a:xfrm>
            <a:off x="5153354" y="2916620"/>
            <a:ext cx="2100755" cy="2100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dirty="0"/>
              <a:t>Promising Pharmacological Treatments</a:t>
            </a:r>
            <a:endParaRPr lang="en-US" dirty="0"/>
          </a:p>
        </p:txBody>
      </p:sp>
      <p:sp>
        <p:nvSpPr>
          <p:cNvPr id="3" name="Text Placeholder 2"/>
          <p:cNvSpPr>
            <a:spLocks noGrp="1"/>
          </p:cNvSpPr>
          <p:nvPr>
            <p:ph type="body" idx="1"/>
          </p:nvPr>
        </p:nvSpPr>
        <p:spPr/>
        <p:txBody>
          <a:bodyPr>
            <a:normAutofit/>
          </a:bodyPr>
          <a:lstStyle/>
          <a:p>
            <a:r>
              <a:rPr lang="en-US" sz="2000" dirty="0">
                <a:sym typeface="Wingdings"/>
              </a:rPr>
              <a:t>Aripiprazole </a:t>
            </a:r>
          </a:p>
          <a:p>
            <a:pPr lvl="1"/>
            <a:r>
              <a:rPr lang="en-US" sz="1850" dirty="0"/>
              <a:t>Maintenance therapy</a:t>
            </a:r>
          </a:p>
          <a:p>
            <a:pPr lvl="1"/>
            <a:r>
              <a:rPr lang="en-US" sz="1850" dirty="0">
                <a:sym typeface="Wingdings"/>
              </a:rPr>
              <a:t>Limited research, needs to be compared with lithium</a:t>
            </a:r>
            <a:endParaRPr lang="en-US" sz="1800" dirty="0">
              <a:sym typeface="Wingdings"/>
            </a:endParaRPr>
          </a:p>
          <a:p>
            <a:endParaRPr lang="en-US" sz="2000" dirty="0">
              <a:sym typeface="Wingdings"/>
            </a:endParaRPr>
          </a:p>
          <a:p>
            <a:pPr marL="0" indent="0">
              <a:buNone/>
            </a:pPr>
            <a:endParaRPr lang="en-US" sz="1800" dirty="0"/>
          </a:p>
        </p:txBody>
      </p:sp>
      <p:pic>
        <p:nvPicPr>
          <p:cNvPr id="4" name="Picture 3"/>
          <p:cNvPicPr>
            <a:picLocks noChangeAspect="1"/>
          </p:cNvPicPr>
          <p:nvPr/>
        </p:nvPicPr>
        <p:blipFill>
          <a:blip r:embed="rId3"/>
          <a:stretch>
            <a:fillRect/>
          </a:stretch>
        </p:blipFill>
        <p:spPr>
          <a:xfrm>
            <a:off x="3037840" y="2034133"/>
            <a:ext cx="2753360" cy="2753360"/>
          </a:xfrm>
          <a:prstGeom prst="rect">
            <a:avLst/>
          </a:prstGeom>
        </p:spPr>
      </p:pic>
    </p:spTree>
    <p:extLst>
      <p:ext uri="{BB962C8B-B14F-4D97-AF65-F5344CB8AC3E}">
        <p14:creationId xmlns:p14="http://schemas.microsoft.com/office/powerpoint/2010/main" val="3654216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80" descr="44031067-Aripiprazole-Action-Stock-Vector.jpg"/>
          <p:cNvPicPr preferRelativeResize="0"/>
          <p:nvPr/>
        </p:nvPicPr>
        <p:blipFill>
          <a:blip r:embed="rId2">
            <a:alphaModFix/>
          </a:blip>
          <a:stretch>
            <a:fillRect/>
          </a:stretch>
        </p:blipFill>
        <p:spPr>
          <a:xfrm>
            <a:off x="253401" y="282155"/>
            <a:ext cx="8890599" cy="4375675"/>
          </a:xfrm>
          <a:prstGeom prst="rect">
            <a:avLst/>
          </a:prstGeom>
          <a:noFill/>
          <a:ln>
            <a:noFill/>
          </a:ln>
        </p:spPr>
      </p:pic>
    </p:spTree>
    <p:extLst>
      <p:ext uri="{BB962C8B-B14F-4D97-AF65-F5344CB8AC3E}">
        <p14:creationId xmlns:p14="http://schemas.microsoft.com/office/powerpoint/2010/main" val="1081262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dirty="0"/>
              <a:t>Promising Pharmacological Treatments</a:t>
            </a:r>
            <a:endParaRPr lang="en-US" dirty="0"/>
          </a:p>
        </p:txBody>
      </p:sp>
      <p:sp>
        <p:nvSpPr>
          <p:cNvPr id="3" name="Text Placeholder 2"/>
          <p:cNvSpPr>
            <a:spLocks noGrp="1"/>
          </p:cNvSpPr>
          <p:nvPr>
            <p:ph type="body" idx="1"/>
          </p:nvPr>
        </p:nvSpPr>
        <p:spPr/>
        <p:txBody>
          <a:bodyPr>
            <a:normAutofit/>
          </a:bodyPr>
          <a:lstStyle/>
          <a:p>
            <a:pPr marL="0" indent="0">
              <a:buNone/>
            </a:pPr>
            <a:endParaRPr lang="en-US" sz="2000" dirty="0">
              <a:sym typeface="Wingdings"/>
            </a:endParaRPr>
          </a:p>
          <a:p>
            <a:r>
              <a:rPr lang="en-US" sz="2000" dirty="0">
                <a:sym typeface="Wingdings"/>
              </a:rPr>
              <a:t>Pediatric Bipolar Depression</a:t>
            </a:r>
          </a:p>
          <a:p>
            <a:pPr lvl="1"/>
            <a:r>
              <a:rPr lang="en-US" sz="1800" dirty="0">
                <a:sym typeface="Wingdings"/>
              </a:rPr>
              <a:t>Olanzapine/fluoxetine (</a:t>
            </a:r>
            <a:r>
              <a:rPr lang="en-US" sz="1800" dirty="0" err="1">
                <a:sym typeface="Wingdings"/>
              </a:rPr>
              <a:t>Symbyax</a:t>
            </a:r>
            <a:r>
              <a:rPr lang="en-US" sz="1800" dirty="0">
                <a:sym typeface="Wingdings"/>
              </a:rPr>
              <a:t>)  FDA approved for ages 10-17</a:t>
            </a:r>
            <a:endParaRPr lang="en-US" sz="1800" dirty="0"/>
          </a:p>
        </p:txBody>
      </p:sp>
      <p:pic>
        <p:nvPicPr>
          <p:cNvPr id="6" name="Picture 5"/>
          <p:cNvPicPr>
            <a:picLocks noChangeAspect="1"/>
          </p:cNvPicPr>
          <p:nvPr/>
        </p:nvPicPr>
        <p:blipFill>
          <a:blip r:embed="rId3"/>
          <a:stretch>
            <a:fillRect/>
          </a:stretch>
        </p:blipFill>
        <p:spPr>
          <a:xfrm>
            <a:off x="2667000" y="2860675"/>
            <a:ext cx="3810000" cy="1270000"/>
          </a:xfrm>
          <a:prstGeom prst="rect">
            <a:avLst/>
          </a:prstGeom>
        </p:spPr>
      </p:pic>
    </p:spTree>
    <p:extLst>
      <p:ext uri="{BB962C8B-B14F-4D97-AF65-F5344CB8AC3E}">
        <p14:creationId xmlns:p14="http://schemas.microsoft.com/office/powerpoint/2010/main" val="7653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a:t>Non-Pharmacological Treatments</a:t>
            </a:r>
          </a:p>
        </p:txBody>
      </p:sp>
      <p:sp>
        <p:nvSpPr>
          <p:cNvPr id="121" name="Shape 121"/>
          <p:cNvSpPr txBox="1">
            <a:spLocks noGrp="1"/>
          </p:cNvSpPr>
          <p:nvPr>
            <p:ph type="body" idx="1"/>
          </p:nvPr>
        </p:nvSpPr>
        <p:spPr>
          <a:prstGeom prst="rect">
            <a:avLst/>
          </a:prstGeom>
        </p:spPr>
        <p:txBody>
          <a:bodyPr wrap="square" lIns="91425" tIns="91425" rIns="91425" bIns="91425" anchor="t" anchorCtr="0">
            <a:noAutofit/>
          </a:bodyPr>
          <a:lstStyle/>
          <a:p>
            <a:r>
              <a:rPr lang="en-US" dirty="0" err="1"/>
              <a:t>Psychoeducation</a:t>
            </a:r>
            <a:r>
              <a:rPr lang="en-US" dirty="0"/>
              <a:t> as a stand alone treatment</a:t>
            </a:r>
          </a:p>
          <a:p>
            <a:r>
              <a:rPr lang="en-US" dirty="0"/>
              <a:t>Cognitive Behavioral Therapy</a:t>
            </a:r>
          </a:p>
          <a:p>
            <a:r>
              <a:rPr lang="en-US" dirty="0"/>
              <a:t>Family Focused Treatment</a:t>
            </a:r>
          </a:p>
          <a:p>
            <a:pPr lvl="1"/>
            <a:r>
              <a:rPr lang="en-US" dirty="0" err="1"/>
              <a:t>Psychoeducation</a:t>
            </a:r>
            <a:endParaRPr lang="en-US" dirty="0"/>
          </a:p>
          <a:p>
            <a:pPr lvl="1"/>
            <a:r>
              <a:rPr lang="en-US" dirty="0"/>
              <a:t>Family communication skills to decreased intra-familial stress</a:t>
            </a:r>
          </a:p>
          <a:p>
            <a:pPr lvl="1"/>
            <a:r>
              <a:rPr lang="en-US" dirty="0"/>
              <a:t>Problem solving</a:t>
            </a:r>
          </a:p>
          <a:p>
            <a:r>
              <a:rPr lang="en-US" dirty="0"/>
              <a:t>Interpersonal and Social Rhythm Therapy</a:t>
            </a:r>
          </a:p>
          <a:p>
            <a:pPr lvl="1"/>
            <a:r>
              <a:rPr lang="en-US" dirty="0"/>
              <a:t>Medication adherence</a:t>
            </a:r>
          </a:p>
          <a:p>
            <a:pPr lvl="1"/>
            <a:r>
              <a:rPr lang="en-US" dirty="0"/>
              <a:t>Stressful life events</a:t>
            </a:r>
          </a:p>
          <a:p>
            <a:pPr lvl="1"/>
            <a:r>
              <a:rPr lang="en-US" dirty="0"/>
              <a:t>Disruptions of social rhythms </a:t>
            </a:r>
          </a:p>
          <a:p>
            <a:endParaRPr lang="en-US" dirty="0"/>
          </a:p>
          <a:p>
            <a:r>
              <a:rPr lang="en-US" dirty="0"/>
              <a:t>CBT= FFT = IPSRT &gt; </a:t>
            </a:r>
            <a:r>
              <a:rPr lang="en-US" dirty="0" err="1"/>
              <a:t>psychoeducation</a:t>
            </a:r>
            <a:r>
              <a:rPr lang="en-US" dirty="0"/>
              <a:t> alone</a:t>
            </a:r>
          </a:p>
          <a:p>
            <a:endParaRPr lang="en-US" dirty="0"/>
          </a:p>
          <a:p>
            <a:endParaRPr lang="en-US" dirty="0"/>
          </a:p>
          <a:p>
            <a:pPr lvl="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a:t>Combined Treatments</a:t>
            </a:r>
          </a:p>
        </p:txBody>
      </p:sp>
      <p:sp>
        <p:nvSpPr>
          <p:cNvPr id="133" name="Shape 133"/>
          <p:cNvSpPr txBox="1">
            <a:spLocks noGrp="1"/>
          </p:cNvSpPr>
          <p:nvPr>
            <p:ph type="body" idx="1"/>
          </p:nvPr>
        </p:nvSpPr>
        <p:spPr>
          <a:prstGeom prst="rect">
            <a:avLst/>
          </a:prstGeom>
        </p:spPr>
        <p:txBody>
          <a:bodyPr wrap="square" lIns="91425" tIns="91425" rIns="91425" bIns="91425" anchor="t" anchorCtr="0">
            <a:noAutofit/>
          </a:bodyPr>
          <a:lstStyle/>
          <a:p>
            <a:pPr lvl="0">
              <a:spcBef>
                <a:spcPts val="0"/>
              </a:spcBef>
              <a:buNone/>
            </a:pPr>
            <a:r>
              <a:rPr lang="en-US" dirty="0"/>
              <a:t>Meta analysis in 2017 by </a:t>
            </a:r>
            <a:r>
              <a:rPr lang="en-US" dirty="0" err="1"/>
              <a:t>Macheiner</a:t>
            </a:r>
            <a:r>
              <a:rPr lang="en-US" dirty="0"/>
              <a:t> et al </a:t>
            </a:r>
          </a:p>
          <a:p>
            <a:pPr lvl="0">
              <a:spcBef>
                <a:spcPts val="0"/>
              </a:spcBef>
              <a:buNone/>
            </a:pPr>
            <a:endParaRPr lang="en-US" dirty="0"/>
          </a:p>
          <a:p>
            <a:pPr lvl="0">
              <a:spcBef>
                <a:spcPts val="0"/>
              </a:spcBef>
              <a:buNone/>
            </a:pPr>
            <a:r>
              <a:rPr lang="en-US" dirty="0"/>
              <a:t>24 intervention groups</a:t>
            </a:r>
          </a:p>
          <a:p>
            <a:pPr lvl="0">
              <a:spcBef>
                <a:spcPts val="0"/>
              </a:spcBef>
              <a:buNone/>
            </a:pPr>
            <a:endParaRPr lang="en-US" dirty="0"/>
          </a:p>
          <a:p>
            <a:pPr lvl="0">
              <a:spcBef>
                <a:spcPts val="0"/>
              </a:spcBef>
              <a:buNone/>
            </a:pPr>
            <a:r>
              <a:rPr lang="en-US" dirty="0"/>
              <a:t>75% of combined (psychosocial and medication) &gt; medication alone</a:t>
            </a:r>
          </a:p>
          <a:p>
            <a:pPr lvl="0">
              <a:spcBef>
                <a:spcPts val="0"/>
              </a:spcBef>
              <a:buNone/>
            </a:pPr>
            <a:endParaRPr lang="en-US" dirty="0"/>
          </a:p>
          <a:p>
            <a:pPr lvl="0">
              <a:spcBef>
                <a:spcPts val="0"/>
              </a:spcBef>
              <a:buNone/>
            </a:pPr>
            <a:endParaRPr lang="en-US" dirty="0"/>
          </a:p>
          <a:p>
            <a:pPr lvl="0">
              <a:spcBef>
                <a:spcPts val="0"/>
              </a:spcBef>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a:t>Overall Best Practices</a:t>
            </a:r>
          </a:p>
        </p:txBody>
      </p:sp>
      <p:sp>
        <p:nvSpPr>
          <p:cNvPr id="139" name="Shape 139"/>
          <p:cNvSpPr txBox="1">
            <a:spLocks noGrp="1"/>
          </p:cNvSpPr>
          <p:nvPr>
            <p:ph type="body" idx="1"/>
          </p:nvPr>
        </p:nvSpPr>
        <p:spPr>
          <a:prstGeom prst="rect">
            <a:avLst/>
          </a:prstGeom>
        </p:spPr>
        <p:txBody>
          <a:bodyPr wrap="square" lIns="91425" tIns="91425" rIns="91425" bIns="91425" anchor="t" anchorCtr="0">
            <a:noAutofit/>
          </a:bodyPr>
          <a:lstStyle/>
          <a:p>
            <a:r>
              <a:rPr lang="en-US" dirty="0"/>
              <a:t>Multiple phases</a:t>
            </a:r>
          </a:p>
          <a:p>
            <a:pPr lvl="1"/>
            <a:r>
              <a:rPr lang="en-US" dirty="0"/>
              <a:t>Crisis intervention/ stabilization</a:t>
            </a:r>
          </a:p>
          <a:p>
            <a:pPr lvl="1"/>
            <a:r>
              <a:rPr lang="en-US" dirty="0"/>
              <a:t>Acute treatment- mania</a:t>
            </a:r>
          </a:p>
          <a:p>
            <a:pPr lvl="1"/>
            <a:r>
              <a:rPr lang="en-US" dirty="0"/>
              <a:t>Acute treatment – depression</a:t>
            </a:r>
          </a:p>
          <a:p>
            <a:pPr lvl="1"/>
            <a:r>
              <a:rPr lang="en-US" dirty="0"/>
              <a:t>Prevention of relapse</a:t>
            </a:r>
          </a:p>
          <a:p>
            <a:pPr lvl="0">
              <a:spcBef>
                <a:spcPts val="0"/>
              </a:spcBef>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a:t>Overall Best Practices</a:t>
            </a:r>
          </a:p>
        </p:txBody>
      </p:sp>
      <p:sp>
        <p:nvSpPr>
          <p:cNvPr id="139" name="Shape 139"/>
          <p:cNvSpPr txBox="1">
            <a:spLocks noGrp="1"/>
          </p:cNvSpPr>
          <p:nvPr>
            <p:ph type="body" idx="1"/>
          </p:nvPr>
        </p:nvSpPr>
        <p:spPr>
          <a:prstGeom prst="rect">
            <a:avLst/>
          </a:prstGeom>
        </p:spPr>
        <p:txBody>
          <a:bodyPr wrap="square" lIns="91425" tIns="91425" rIns="91425" bIns="91425" anchor="t" anchorCtr="0">
            <a:noAutofit/>
          </a:bodyPr>
          <a:lstStyle/>
          <a:p>
            <a:pPr marL="205740" lvl="1" indent="0">
              <a:buNone/>
            </a:pPr>
            <a:r>
              <a:rPr lang="en-US" dirty="0"/>
              <a:t>Crisis intervention/ stabilization</a:t>
            </a:r>
          </a:p>
          <a:p>
            <a:pPr marL="205740" lvl="1" indent="0">
              <a:buNone/>
            </a:pPr>
            <a:endParaRPr lang="en-US" dirty="0"/>
          </a:p>
          <a:p>
            <a:pPr lvl="1"/>
            <a:r>
              <a:rPr lang="en-US" dirty="0"/>
              <a:t>Case management </a:t>
            </a:r>
          </a:p>
          <a:p>
            <a:pPr lvl="1"/>
            <a:r>
              <a:rPr lang="en-US" dirty="0"/>
              <a:t>Harm prevention</a:t>
            </a:r>
          </a:p>
          <a:p>
            <a:pPr lvl="1"/>
            <a:r>
              <a:rPr lang="en-US" dirty="0"/>
              <a:t>Hospitalization</a:t>
            </a:r>
          </a:p>
          <a:p>
            <a:pPr lvl="1"/>
            <a:r>
              <a:rPr lang="en-US" dirty="0"/>
              <a:t>Crisis stage transition plan</a:t>
            </a:r>
          </a:p>
          <a:p>
            <a:pPr lvl="0">
              <a:spcBef>
                <a:spcPts val="0"/>
              </a:spcBef>
              <a:buNone/>
            </a:pPr>
            <a:endParaRPr dirty="0"/>
          </a:p>
        </p:txBody>
      </p:sp>
    </p:spTree>
    <p:extLst>
      <p:ext uri="{BB962C8B-B14F-4D97-AF65-F5344CB8AC3E}">
        <p14:creationId xmlns:p14="http://schemas.microsoft.com/office/powerpoint/2010/main" val="101333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4473-A6C0-CC4B-BA9E-1C33EB12151A}"/>
              </a:ext>
            </a:extLst>
          </p:cNvPr>
          <p:cNvSpPr>
            <a:spLocks noGrp="1"/>
          </p:cNvSpPr>
          <p:nvPr>
            <p:ph type="title"/>
          </p:nvPr>
        </p:nvSpPr>
        <p:spPr/>
        <p:txBody>
          <a:bodyPr>
            <a:normAutofit fontScale="90000"/>
          </a:bodyPr>
          <a:lstStyle/>
          <a:p>
            <a:r>
              <a:rPr lang="en-US" dirty="0"/>
              <a:t>History</a:t>
            </a:r>
          </a:p>
        </p:txBody>
      </p:sp>
      <p:sp>
        <p:nvSpPr>
          <p:cNvPr id="3" name="Text Placeholder 2">
            <a:extLst>
              <a:ext uri="{FF2B5EF4-FFF2-40B4-BE49-F238E27FC236}">
                <a16:creationId xmlns:a16="http://schemas.microsoft.com/office/drawing/2014/main" id="{D9CC6345-BB32-1A44-A64A-0A05190E775A}"/>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379CC9C4-7996-2244-AAAA-C7247B934544}"/>
              </a:ext>
            </a:extLst>
          </p:cNvPr>
          <p:cNvPicPr>
            <a:picLocks noChangeAspect="1"/>
          </p:cNvPicPr>
          <p:nvPr/>
        </p:nvPicPr>
        <p:blipFill>
          <a:blip r:embed="rId2"/>
          <a:stretch>
            <a:fillRect/>
          </a:stretch>
        </p:blipFill>
        <p:spPr>
          <a:xfrm>
            <a:off x="3269159" y="500131"/>
            <a:ext cx="3627931" cy="4619487"/>
          </a:xfrm>
          <a:prstGeom prst="rect">
            <a:avLst/>
          </a:prstGeom>
        </p:spPr>
      </p:pic>
    </p:spTree>
    <p:extLst>
      <p:ext uri="{BB962C8B-B14F-4D97-AF65-F5344CB8AC3E}">
        <p14:creationId xmlns:p14="http://schemas.microsoft.com/office/powerpoint/2010/main" val="1082841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dirty="0"/>
              <a:t>Overall Best Practices</a:t>
            </a:r>
          </a:p>
        </p:txBody>
      </p:sp>
      <p:sp>
        <p:nvSpPr>
          <p:cNvPr id="139" name="Shape 139"/>
          <p:cNvSpPr txBox="1">
            <a:spLocks noGrp="1"/>
          </p:cNvSpPr>
          <p:nvPr>
            <p:ph type="body" idx="1"/>
          </p:nvPr>
        </p:nvSpPr>
        <p:spPr>
          <a:prstGeom prst="rect">
            <a:avLst/>
          </a:prstGeom>
        </p:spPr>
        <p:txBody>
          <a:bodyPr wrap="square" lIns="91425" tIns="91425" rIns="91425" bIns="91425" anchor="t" anchorCtr="0">
            <a:noAutofit/>
          </a:bodyPr>
          <a:lstStyle/>
          <a:p>
            <a:pPr marL="205740" lvl="1" indent="0">
              <a:buNone/>
            </a:pPr>
            <a:r>
              <a:rPr lang="en-US" dirty="0"/>
              <a:t>Acute treatment – Mania Sequencing</a:t>
            </a:r>
          </a:p>
          <a:p>
            <a:pPr marL="205740" lvl="1" indent="0">
              <a:buNone/>
            </a:pPr>
            <a:endParaRPr lang="en-US" dirty="0"/>
          </a:p>
          <a:p>
            <a:pPr lvl="1"/>
            <a:r>
              <a:rPr lang="en-US" dirty="0"/>
              <a:t>Combined Therapy (Meds and Psychosocial)</a:t>
            </a:r>
          </a:p>
          <a:p>
            <a:pPr lvl="1"/>
            <a:r>
              <a:rPr lang="en-US" dirty="0"/>
              <a:t>Pharmacological monotherapy</a:t>
            </a:r>
          </a:p>
          <a:p>
            <a:pPr lvl="2"/>
            <a:r>
              <a:rPr lang="en-US" dirty="0"/>
              <a:t>SGAS</a:t>
            </a:r>
          </a:p>
          <a:p>
            <a:pPr lvl="2"/>
            <a:r>
              <a:rPr lang="en-US" dirty="0"/>
              <a:t>Mood stabilizer</a:t>
            </a:r>
          </a:p>
          <a:p>
            <a:pPr lvl="2"/>
            <a:r>
              <a:rPr lang="en-US" dirty="0"/>
              <a:t>Lithium</a:t>
            </a:r>
          </a:p>
          <a:p>
            <a:pPr lvl="1"/>
            <a:r>
              <a:rPr lang="en-US" dirty="0"/>
              <a:t>Multimodal Psychosocial CBT, FFT, or IPSRT</a:t>
            </a:r>
          </a:p>
          <a:p>
            <a:pPr lvl="2"/>
            <a:r>
              <a:rPr lang="en-US" dirty="0"/>
              <a:t>Family supports, </a:t>
            </a:r>
            <a:r>
              <a:rPr lang="en-US" dirty="0" err="1"/>
              <a:t>psychoedcuation</a:t>
            </a:r>
            <a:r>
              <a:rPr lang="en-US" dirty="0"/>
              <a:t>, case management </a:t>
            </a:r>
          </a:p>
          <a:p>
            <a:pPr lvl="2"/>
            <a:r>
              <a:rPr lang="en-US" dirty="0"/>
              <a:t>CBT</a:t>
            </a:r>
          </a:p>
          <a:p>
            <a:pPr lvl="2"/>
            <a:r>
              <a:rPr lang="en-US" dirty="0"/>
              <a:t>FFT</a:t>
            </a:r>
          </a:p>
          <a:p>
            <a:pPr lvl="2"/>
            <a:r>
              <a:rPr lang="en-US" dirty="0"/>
              <a:t>IPSRT</a:t>
            </a:r>
          </a:p>
          <a:p>
            <a:pPr lvl="1"/>
            <a:r>
              <a:rPr lang="en-US" dirty="0"/>
              <a:t>Polypharmacy</a:t>
            </a:r>
          </a:p>
          <a:p>
            <a:pPr lvl="2"/>
            <a:r>
              <a:rPr lang="en-US" dirty="0"/>
              <a:t>If necessary</a:t>
            </a:r>
          </a:p>
          <a:p>
            <a:pPr lvl="2"/>
            <a:r>
              <a:rPr lang="en-US" dirty="0"/>
              <a:t>SGAS and mood stabilizer</a:t>
            </a:r>
          </a:p>
          <a:p>
            <a:pPr marL="205740" lvl="1" indent="0">
              <a:buNone/>
            </a:pPr>
            <a:endParaRPr lang="en-US" dirty="0"/>
          </a:p>
          <a:p>
            <a:pPr lvl="0">
              <a:spcBef>
                <a:spcPts val="0"/>
              </a:spcBef>
              <a:buNone/>
            </a:pPr>
            <a:endParaRPr dirty="0"/>
          </a:p>
        </p:txBody>
      </p:sp>
    </p:spTree>
    <p:extLst>
      <p:ext uri="{BB962C8B-B14F-4D97-AF65-F5344CB8AC3E}">
        <p14:creationId xmlns:p14="http://schemas.microsoft.com/office/powerpoint/2010/main" val="1702378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a:t>Overall Best Practices</a:t>
            </a:r>
          </a:p>
        </p:txBody>
      </p:sp>
      <p:sp>
        <p:nvSpPr>
          <p:cNvPr id="139" name="Shape 139"/>
          <p:cNvSpPr txBox="1">
            <a:spLocks noGrp="1"/>
          </p:cNvSpPr>
          <p:nvPr>
            <p:ph type="body" idx="1"/>
          </p:nvPr>
        </p:nvSpPr>
        <p:spPr>
          <a:prstGeom prst="rect">
            <a:avLst/>
          </a:prstGeom>
        </p:spPr>
        <p:txBody>
          <a:bodyPr wrap="square" lIns="91425" tIns="91425" rIns="91425" bIns="91425" anchor="t" anchorCtr="0">
            <a:noAutofit/>
          </a:bodyPr>
          <a:lstStyle/>
          <a:p>
            <a:pPr marL="205740" lvl="1" indent="0">
              <a:buNone/>
            </a:pPr>
            <a:r>
              <a:rPr lang="en-US" dirty="0"/>
              <a:t>Acute treatment – Depression Sequencing</a:t>
            </a:r>
          </a:p>
          <a:p>
            <a:pPr marL="205740" lvl="1" indent="0">
              <a:buNone/>
            </a:pPr>
            <a:endParaRPr lang="en-US" dirty="0"/>
          </a:p>
          <a:p>
            <a:pPr lvl="1"/>
            <a:r>
              <a:rPr lang="en-US" dirty="0"/>
              <a:t>CBT</a:t>
            </a:r>
          </a:p>
          <a:p>
            <a:pPr lvl="1"/>
            <a:r>
              <a:rPr lang="en-US" dirty="0"/>
              <a:t>Family supports, psychoeducation, case management </a:t>
            </a:r>
          </a:p>
          <a:p>
            <a:pPr lvl="1"/>
            <a:r>
              <a:rPr lang="en-US" dirty="0"/>
              <a:t>SSRI</a:t>
            </a:r>
          </a:p>
          <a:p>
            <a:pPr lvl="1"/>
            <a:r>
              <a:rPr lang="en-US" dirty="0"/>
              <a:t>Polypharmacy</a:t>
            </a:r>
          </a:p>
          <a:p>
            <a:pPr lvl="2"/>
            <a:r>
              <a:rPr lang="en-US" dirty="0"/>
              <a:t>Olanzapine/Fluoxetine</a:t>
            </a:r>
          </a:p>
          <a:p>
            <a:pPr marL="205740" lvl="1" indent="0">
              <a:buNone/>
            </a:pPr>
            <a:endParaRPr lang="en-US" dirty="0"/>
          </a:p>
          <a:p>
            <a:pPr lvl="0">
              <a:spcBef>
                <a:spcPts val="0"/>
              </a:spcBef>
              <a:buNone/>
            </a:pPr>
            <a:endParaRPr dirty="0"/>
          </a:p>
        </p:txBody>
      </p:sp>
    </p:spTree>
    <p:extLst>
      <p:ext uri="{BB962C8B-B14F-4D97-AF65-F5344CB8AC3E}">
        <p14:creationId xmlns:p14="http://schemas.microsoft.com/office/powerpoint/2010/main" val="1286021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p:spPr>
        <p:txBody>
          <a:bodyPr wrap="square" lIns="91425" tIns="91425" rIns="91425" bIns="91425" anchor="t" anchorCtr="0">
            <a:noAutofit/>
          </a:bodyPr>
          <a:lstStyle/>
          <a:p>
            <a:pPr lvl="0">
              <a:spcBef>
                <a:spcPts val="0"/>
              </a:spcBef>
              <a:buNone/>
            </a:pPr>
            <a:r>
              <a:rPr lang="en"/>
              <a:t>Overall Best Practices</a:t>
            </a:r>
          </a:p>
        </p:txBody>
      </p:sp>
      <p:sp>
        <p:nvSpPr>
          <p:cNvPr id="139" name="Shape 139"/>
          <p:cNvSpPr txBox="1">
            <a:spLocks noGrp="1"/>
          </p:cNvSpPr>
          <p:nvPr>
            <p:ph type="body" idx="1"/>
          </p:nvPr>
        </p:nvSpPr>
        <p:spPr>
          <a:prstGeom prst="rect">
            <a:avLst/>
          </a:prstGeom>
        </p:spPr>
        <p:txBody>
          <a:bodyPr wrap="square" lIns="91425" tIns="91425" rIns="91425" bIns="91425" anchor="t" anchorCtr="0">
            <a:noAutofit/>
          </a:bodyPr>
          <a:lstStyle/>
          <a:p>
            <a:pPr marL="205740" lvl="1" indent="0">
              <a:buNone/>
            </a:pPr>
            <a:r>
              <a:rPr lang="en-US" dirty="0"/>
              <a:t>Relapse prevention- Simultaneous</a:t>
            </a:r>
          </a:p>
          <a:p>
            <a:pPr marL="205740" lvl="1" indent="0">
              <a:buNone/>
            </a:pPr>
            <a:endParaRPr lang="en-US" dirty="0"/>
          </a:p>
          <a:p>
            <a:pPr lvl="1"/>
            <a:r>
              <a:rPr lang="en-US" dirty="0"/>
              <a:t>IRSRT</a:t>
            </a:r>
          </a:p>
          <a:p>
            <a:pPr lvl="1"/>
            <a:r>
              <a:rPr lang="en-US" dirty="0"/>
              <a:t>Family supports, psychoeducation, case management </a:t>
            </a:r>
          </a:p>
          <a:p>
            <a:pPr lvl="1"/>
            <a:r>
              <a:rPr lang="en-US" dirty="0"/>
              <a:t>Mood stabilizer (after mania)</a:t>
            </a:r>
          </a:p>
          <a:p>
            <a:pPr lvl="1"/>
            <a:r>
              <a:rPr lang="en-US" dirty="0"/>
              <a:t>Mindfulness (after depression)</a:t>
            </a:r>
          </a:p>
          <a:p>
            <a:pPr lvl="0">
              <a:spcBef>
                <a:spcPts val="0"/>
              </a:spcBef>
              <a:buNone/>
            </a:pPr>
            <a:endParaRPr dirty="0"/>
          </a:p>
        </p:txBody>
      </p:sp>
    </p:spTree>
    <p:extLst>
      <p:ext uri="{BB962C8B-B14F-4D97-AF65-F5344CB8AC3E}">
        <p14:creationId xmlns:p14="http://schemas.microsoft.com/office/powerpoint/2010/main" val="111698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232872" y="1532845"/>
            <a:ext cx="8520600" cy="572700"/>
          </a:xfrm>
          <a:prstGeom prst="rect">
            <a:avLst/>
          </a:prstGeom>
        </p:spPr>
        <p:txBody>
          <a:bodyPr wrap="square" lIns="91425" tIns="91425" rIns="91425" bIns="91425" anchor="t" anchorCtr="0">
            <a:noAutofit/>
          </a:bodyPr>
          <a:lstStyle/>
          <a:p>
            <a:pPr lvl="0" algn="ctr">
              <a:spcBef>
                <a:spcPts val="0"/>
              </a:spcBef>
              <a:buNone/>
            </a:pPr>
            <a:r>
              <a:rPr lang="en" dirty="0"/>
              <a:t>Fin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prstGeom prst="rect">
            <a:avLst/>
          </a:prstGeom>
        </p:spPr>
        <p:txBody>
          <a:bodyPr wrap="square" lIns="91425" tIns="91425" rIns="91425" bIns="91425" anchor="t" anchorCtr="0">
            <a:noAutofit/>
          </a:bodyPr>
          <a:lstStyle/>
          <a:p>
            <a:pPr lvl="0" rtl="0">
              <a:spcBef>
                <a:spcPts val="0"/>
              </a:spcBef>
              <a:buNone/>
            </a:pPr>
            <a:r>
              <a:rPr lang="en"/>
              <a:t>DSM Changes</a:t>
            </a:r>
          </a:p>
        </p:txBody>
      </p:sp>
      <p:graphicFrame>
        <p:nvGraphicFramePr>
          <p:cNvPr id="2" name="Table 1"/>
          <p:cNvGraphicFramePr>
            <a:graphicFrameLocks noGrp="1"/>
          </p:cNvGraphicFramePr>
          <p:nvPr>
            <p:extLst>
              <p:ext uri="{D42A27DB-BD31-4B8C-83A1-F6EECF244321}">
                <p14:modId xmlns:p14="http://schemas.microsoft.com/office/powerpoint/2010/main" val="128720881"/>
              </p:ext>
            </p:extLst>
          </p:nvPr>
        </p:nvGraphicFramePr>
        <p:xfrm>
          <a:off x="1715638" y="1224691"/>
          <a:ext cx="5312980" cy="3589396"/>
        </p:xfrm>
        <a:graphic>
          <a:graphicData uri="http://schemas.openxmlformats.org/drawingml/2006/table">
            <a:tbl>
              <a:tblPr firstRow="1" bandRow="1">
                <a:tableStyleId>{5C22544A-7EE6-4342-B048-85BDC9FD1C3A}</a:tableStyleId>
              </a:tblPr>
              <a:tblGrid>
                <a:gridCol w="1171745">
                  <a:extLst>
                    <a:ext uri="{9D8B030D-6E8A-4147-A177-3AD203B41FA5}">
                      <a16:colId xmlns:a16="http://schemas.microsoft.com/office/drawing/2014/main" val="20000"/>
                    </a:ext>
                  </a:extLst>
                </a:gridCol>
                <a:gridCol w="1348309">
                  <a:extLst>
                    <a:ext uri="{9D8B030D-6E8A-4147-A177-3AD203B41FA5}">
                      <a16:colId xmlns:a16="http://schemas.microsoft.com/office/drawing/2014/main" val="20001"/>
                    </a:ext>
                  </a:extLst>
                </a:gridCol>
                <a:gridCol w="1284103">
                  <a:extLst>
                    <a:ext uri="{9D8B030D-6E8A-4147-A177-3AD203B41FA5}">
                      <a16:colId xmlns:a16="http://schemas.microsoft.com/office/drawing/2014/main" val="20002"/>
                    </a:ext>
                  </a:extLst>
                </a:gridCol>
                <a:gridCol w="1508823">
                  <a:extLst>
                    <a:ext uri="{9D8B030D-6E8A-4147-A177-3AD203B41FA5}">
                      <a16:colId xmlns:a16="http://schemas.microsoft.com/office/drawing/2014/main" val="20003"/>
                    </a:ext>
                  </a:extLst>
                </a:gridCol>
              </a:tblGrid>
              <a:tr h="537188">
                <a:tc>
                  <a:txBody>
                    <a:bodyPr/>
                    <a:lstStyle/>
                    <a:p>
                      <a:r>
                        <a:rPr lang="en-US" dirty="0"/>
                        <a:t>Pre DSM-III</a:t>
                      </a:r>
                    </a:p>
                  </a:txBody>
                  <a:tcPr/>
                </a:tc>
                <a:tc>
                  <a:txBody>
                    <a:bodyPr/>
                    <a:lstStyle/>
                    <a:p>
                      <a:r>
                        <a:rPr lang="en-US" dirty="0"/>
                        <a:t>DSM-III</a:t>
                      </a:r>
                    </a:p>
                  </a:txBody>
                  <a:tcPr/>
                </a:tc>
                <a:tc>
                  <a:txBody>
                    <a:bodyPr/>
                    <a:lstStyle/>
                    <a:p>
                      <a:r>
                        <a:rPr lang="en-US" dirty="0"/>
                        <a:t>DSM-III-R</a:t>
                      </a:r>
                    </a:p>
                  </a:txBody>
                  <a:tcPr/>
                </a:tc>
                <a:tc>
                  <a:txBody>
                    <a:bodyPr/>
                    <a:lstStyle/>
                    <a:p>
                      <a:r>
                        <a:rPr lang="en-US" dirty="0"/>
                        <a:t>DSM-IV</a:t>
                      </a:r>
                      <a:r>
                        <a:rPr lang="en-US" baseline="0" dirty="0"/>
                        <a:t> </a:t>
                      </a:r>
                      <a:r>
                        <a:rPr lang="en-US" baseline="0" dirty="0">
                          <a:sym typeface="Wingdings"/>
                        </a:rPr>
                        <a:t> DSM-V</a:t>
                      </a:r>
                      <a:endParaRPr lang="en-US" dirty="0"/>
                    </a:p>
                  </a:txBody>
                  <a:tcPr/>
                </a:tc>
                <a:extLst>
                  <a:ext uri="{0D108BD9-81ED-4DB2-BD59-A6C34878D82A}">
                    <a16:rowId xmlns:a16="http://schemas.microsoft.com/office/drawing/2014/main" val="10000"/>
                  </a:ext>
                </a:extLst>
              </a:tr>
              <a:tr h="2075501">
                <a:tc>
                  <a:txBody>
                    <a:bodyPr/>
                    <a:lstStyle/>
                    <a:p>
                      <a:r>
                        <a:rPr lang="en-US" i="1" dirty="0"/>
                        <a:t>Manic depressive Insanity and Paranoia</a:t>
                      </a:r>
                    </a:p>
                  </a:txBody>
                  <a:tcPr/>
                </a:tc>
                <a:tc>
                  <a:txBody>
                    <a:bodyPr/>
                    <a:lstStyle/>
                    <a:p>
                      <a:r>
                        <a:rPr lang="en-US" dirty="0"/>
                        <a:t>Manic-Depressive </a:t>
                      </a:r>
                      <a:r>
                        <a:rPr lang="en-US" dirty="0">
                          <a:sym typeface="Wingdings"/>
                        </a:rPr>
                        <a:t> Bipolar Disorder</a:t>
                      </a:r>
                      <a:endParaRPr lang="en-US" dirty="0"/>
                    </a:p>
                  </a:txBody>
                  <a:tcPr/>
                </a:tc>
                <a:tc>
                  <a:txBody>
                    <a:bodyPr/>
                    <a:lstStyle/>
                    <a:p>
                      <a:r>
                        <a:rPr lang="en-US" dirty="0"/>
                        <a:t>Subtypes:</a:t>
                      </a:r>
                    </a:p>
                    <a:p>
                      <a:r>
                        <a:rPr lang="en-US" dirty="0"/>
                        <a:t>-mixed</a:t>
                      </a:r>
                    </a:p>
                    <a:p>
                      <a:r>
                        <a:rPr lang="en-US" dirty="0"/>
                        <a:t>-manic</a:t>
                      </a:r>
                    </a:p>
                    <a:p>
                      <a:r>
                        <a:rPr lang="en-US" dirty="0"/>
                        <a:t>-depressed</a:t>
                      </a:r>
                    </a:p>
                    <a:p>
                      <a:r>
                        <a:rPr lang="en-US" dirty="0"/>
                        <a:t>-NOS</a:t>
                      </a:r>
                    </a:p>
                    <a:p>
                      <a:r>
                        <a:rPr lang="en-US" dirty="0"/>
                        <a:t>-Cyclothymic</a:t>
                      </a:r>
                    </a:p>
                  </a:txBody>
                  <a:tcPr/>
                </a:tc>
                <a:tc>
                  <a:txBody>
                    <a:bodyPr/>
                    <a:lstStyle/>
                    <a:p>
                      <a:pPr marL="0" indent="0">
                        <a:buFont typeface="Arial" charset="0"/>
                        <a:buNone/>
                      </a:pPr>
                      <a:r>
                        <a:rPr lang="en-US" dirty="0"/>
                        <a:t>-Bipolar I</a:t>
                      </a:r>
                    </a:p>
                    <a:p>
                      <a:pPr marL="0" indent="0">
                        <a:buFont typeface="Arial" charset="0"/>
                        <a:buNone/>
                      </a:pPr>
                      <a:r>
                        <a:rPr lang="en-US" dirty="0"/>
                        <a:t>-Bipolar II</a:t>
                      </a:r>
                    </a:p>
                    <a:p>
                      <a:pPr marL="0" indent="0">
                        <a:buFont typeface="Arial" charset="0"/>
                        <a:buNone/>
                      </a:pPr>
                      <a:r>
                        <a:rPr lang="en-US" dirty="0"/>
                        <a:t>-Cyclothymic</a:t>
                      </a:r>
                      <a:r>
                        <a:rPr lang="en-US" baseline="0" dirty="0"/>
                        <a:t> Disorder</a:t>
                      </a:r>
                    </a:p>
                    <a:p>
                      <a:pPr marL="0" indent="0">
                        <a:buFont typeface="Arial" charset="0"/>
                        <a:buNone/>
                      </a:pPr>
                      <a:r>
                        <a:rPr lang="en-US" baseline="0" dirty="0"/>
                        <a:t>-Other Specified and Related Bipolar Disorders</a:t>
                      </a:r>
                      <a:endParaRPr lang="en-US" dirty="0"/>
                    </a:p>
                  </a:txBody>
                  <a:tcPr/>
                </a:tc>
                <a:extLst>
                  <a:ext uri="{0D108BD9-81ED-4DB2-BD59-A6C34878D82A}">
                    <a16:rowId xmlns:a16="http://schemas.microsoft.com/office/drawing/2014/main" val="10001"/>
                  </a:ext>
                </a:extLst>
              </a:tr>
              <a:tr h="976707">
                <a:tc>
                  <a:txBody>
                    <a:bodyPr/>
                    <a:lstStyle/>
                    <a:p>
                      <a:endParaRPr lang="en-US"/>
                    </a:p>
                  </a:txBody>
                  <a:tcPr/>
                </a:tc>
                <a:tc>
                  <a:txBody>
                    <a:bodyPr/>
                    <a:lstStyle/>
                    <a:p>
                      <a:r>
                        <a:rPr lang="en-US" dirty="0"/>
                        <a:t>First time distinguishing adults and children</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Developmental Differences</a:t>
            </a:r>
          </a:p>
        </p:txBody>
      </p:sp>
      <p:sp>
        <p:nvSpPr>
          <p:cNvPr id="3" name="Content Placeholder 2"/>
          <p:cNvSpPr>
            <a:spLocks noGrp="1"/>
          </p:cNvSpPr>
          <p:nvPr>
            <p:ph idx="1"/>
          </p:nvPr>
        </p:nvSpPr>
        <p:spPr/>
        <p:txBody>
          <a:bodyPr/>
          <a:lstStyle/>
          <a:p>
            <a:r>
              <a:rPr lang="en-US" sz="1800" dirty="0"/>
              <a:t>Bipolar disorders </a:t>
            </a:r>
            <a:r>
              <a:rPr lang="en-US" sz="1800" dirty="0">
                <a:sym typeface="Wingdings"/>
              </a:rPr>
              <a:t> adult age range</a:t>
            </a:r>
          </a:p>
          <a:p>
            <a:r>
              <a:rPr lang="en-US" sz="1800" dirty="0">
                <a:sym typeface="Wingdings"/>
              </a:rPr>
              <a:t>Pediatric bipolar disorder (PBD) child and adolescent age range</a:t>
            </a:r>
          </a:p>
          <a:p>
            <a:endParaRPr lang="en-US" sz="1800" dirty="0">
              <a:sym typeface="Wingdings"/>
            </a:endParaRPr>
          </a:p>
          <a:p>
            <a:endParaRPr lang="en-US" sz="1800" dirty="0">
              <a:sym typeface="Wingdings"/>
            </a:endParaRPr>
          </a:p>
          <a:p>
            <a:endParaRPr lang="en-US" dirty="0">
              <a:sym typeface="Wingdings"/>
            </a:endParaRPr>
          </a:p>
          <a:p>
            <a:endParaRPr lang="en-US" dirty="0"/>
          </a:p>
        </p:txBody>
      </p:sp>
      <p:pic>
        <p:nvPicPr>
          <p:cNvPr id="4" name="Picture 3"/>
          <p:cNvPicPr>
            <a:picLocks noChangeAspect="1"/>
          </p:cNvPicPr>
          <p:nvPr/>
        </p:nvPicPr>
        <p:blipFill>
          <a:blip r:embed="rId3"/>
          <a:stretch>
            <a:fillRect/>
          </a:stretch>
        </p:blipFill>
        <p:spPr>
          <a:xfrm>
            <a:off x="4044294" y="2414566"/>
            <a:ext cx="3365500" cy="1744246"/>
          </a:xfrm>
          <a:prstGeom prst="rect">
            <a:avLst/>
          </a:prstGeom>
        </p:spPr>
      </p:pic>
    </p:spTree>
    <p:extLst>
      <p:ext uri="{BB962C8B-B14F-4D97-AF65-F5344CB8AC3E}">
        <p14:creationId xmlns:p14="http://schemas.microsoft.com/office/powerpoint/2010/main" val="197100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572700"/>
          </a:xfrm>
        </p:spPr>
        <p:txBody>
          <a:bodyPr>
            <a:normAutofit fontScale="90000"/>
          </a:bodyPr>
          <a:lstStyle/>
          <a:p>
            <a:r>
              <a:rPr lang="en-US" dirty="0"/>
              <a:t>Manic Episode</a:t>
            </a:r>
          </a:p>
        </p:txBody>
      </p:sp>
      <p:sp>
        <p:nvSpPr>
          <p:cNvPr id="3" name="Text Placeholder 2"/>
          <p:cNvSpPr>
            <a:spLocks noGrp="1"/>
          </p:cNvSpPr>
          <p:nvPr>
            <p:ph type="body" idx="1"/>
          </p:nvPr>
        </p:nvSpPr>
        <p:spPr>
          <a:xfrm>
            <a:off x="311700" y="572700"/>
            <a:ext cx="8520600" cy="4570799"/>
          </a:xfrm>
        </p:spPr>
        <p:txBody>
          <a:bodyPr>
            <a:normAutofit fontScale="25000" lnSpcReduction="20000"/>
          </a:bodyPr>
          <a:lstStyle/>
          <a:p>
            <a:pPr marL="342900" indent="-342900">
              <a:buFont typeface="+mj-lt"/>
              <a:buAutoNum type="alphaUcPeriod"/>
            </a:pPr>
            <a:r>
              <a:rPr lang="en-US" sz="6400" dirty="0"/>
              <a:t>A distinct period of abnormally and persistently elevated, expansive, or irritable mood and abnormally and persistently increased goal-directed activity or energy, lasting at least 1 week and present most of the day, nearly every day (or any duration if hospitalization is necessary). </a:t>
            </a:r>
          </a:p>
          <a:p>
            <a:pPr marL="342900" indent="-342900">
              <a:buFont typeface="+mj-lt"/>
              <a:buAutoNum type="alphaUcPeriod"/>
            </a:pPr>
            <a:r>
              <a:rPr lang="en-US" sz="6400" dirty="0"/>
              <a:t>During the period of mood disturbance and increased energy or activity, three (or more) of the following symptoms (four if the mood is only irritable) are present to a significant degree and represent a noticeable change from usual behavior: </a:t>
            </a:r>
          </a:p>
          <a:p>
            <a:pPr lvl="1"/>
            <a:r>
              <a:rPr lang="en-US" sz="5600" dirty="0">
                <a:solidFill>
                  <a:srgbClr val="FF0000"/>
                </a:solidFill>
              </a:rPr>
              <a:t>Inflated self-esteem or grandiosity. </a:t>
            </a:r>
          </a:p>
          <a:p>
            <a:pPr lvl="1"/>
            <a:r>
              <a:rPr lang="en-US" sz="5600" dirty="0">
                <a:solidFill>
                  <a:srgbClr val="FF0000"/>
                </a:solidFill>
              </a:rPr>
              <a:t>Decreased need for sleep (e.g., feels rested after only 3 hours of sleep). </a:t>
            </a:r>
          </a:p>
          <a:p>
            <a:pPr lvl="1"/>
            <a:r>
              <a:rPr lang="en-US" sz="5600" dirty="0">
                <a:solidFill>
                  <a:srgbClr val="FF0000"/>
                </a:solidFill>
              </a:rPr>
              <a:t>More talkative than usual or pressure to keep talking.</a:t>
            </a:r>
          </a:p>
          <a:p>
            <a:pPr lvl="1"/>
            <a:r>
              <a:rPr lang="en-US" sz="5600" dirty="0">
                <a:solidFill>
                  <a:srgbClr val="FF0000"/>
                </a:solidFill>
              </a:rPr>
              <a:t>Flight of ideas or subjective experience that thoughts are racing. </a:t>
            </a:r>
          </a:p>
          <a:p>
            <a:pPr lvl="1"/>
            <a:r>
              <a:rPr lang="en-US" sz="5600" dirty="0">
                <a:solidFill>
                  <a:srgbClr val="FF0000"/>
                </a:solidFill>
              </a:rPr>
              <a:t>Distractibility (i.e., attention too easily drawn to unimportant or irrelevant external stimuli), as reported or observed.</a:t>
            </a:r>
          </a:p>
          <a:p>
            <a:pPr lvl="1"/>
            <a:r>
              <a:rPr lang="en-US" sz="5600" dirty="0">
                <a:solidFill>
                  <a:srgbClr val="FF0000"/>
                </a:solidFill>
              </a:rPr>
              <a:t>Increased in goal-directed activity (either socially, at work or school, or sexually) or psychomotor agitation (i.e., purposeless non-goal-directed activity). </a:t>
            </a:r>
          </a:p>
          <a:p>
            <a:pPr lvl="1"/>
            <a:r>
              <a:rPr lang="en-US" sz="5600" dirty="0">
                <a:solidFill>
                  <a:srgbClr val="FF0000"/>
                </a:solidFill>
              </a:rPr>
              <a:t>Excessive involvement in activities that have a high potential for painful consequences (e.g., engaging in unrestrained buying sprees, sexual indiscretions, or foolish business investments). </a:t>
            </a:r>
          </a:p>
          <a:p>
            <a:pPr marL="342900" indent="-342900">
              <a:buFont typeface="+mj-lt"/>
              <a:buAutoNum type="alphaUcPeriod"/>
            </a:pPr>
            <a:r>
              <a:rPr lang="en-US" sz="6400" dirty="0"/>
              <a:t>The mood disturbance is sufficiently severe to cause marked impairment in social or occupational functioning or to necessitate hospitalization to prevent harm to self or others, or there are psychotic features. </a:t>
            </a:r>
          </a:p>
          <a:p>
            <a:pPr marL="342900" indent="-342900">
              <a:buFont typeface="+mj-lt"/>
              <a:buAutoNum type="alphaUcPeriod"/>
            </a:pPr>
            <a:r>
              <a:rPr lang="en-US" sz="6400" dirty="0"/>
              <a:t>The episode is not attributable to the physiological effects of a substance (e.g., a drug of abuse, a medication, other treatment) or to another medical condition. </a:t>
            </a:r>
          </a:p>
          <a:p>
            <a:pPr marL="342900" indent="-342900">
              <a:buFont typeface="+mj-lt"/>
              <a:buAutoNum type="alphaUcPeriod"/>
            </a:pPr>
            <a:endParaRPr lang="en-US" sz="1900" dirty="0"/>
          </a:p>
          <a:p>
            <a:pPr marL="342900" indent="-342900">
              <a:buFont typeface="+mj-lt"/>
              <a:buAutoNum type="alphaUcPeriod"/>
            </a:pPr>
            <a:endParaRPr lang="en-US" sz="1900" dirty="0"/>
          </a:p>
          <a:p>
            <a:pPr marL="342900" indent="-342900">
              <a:buFont typeface="+mj-lt"/>
              <a:buAutoNum type="alphaUcPeriod"/>
            </a:pPr>
            <a:endParaRPr lang="en-US" sz="1900" dirty="0"/>
          </a:p>
          <a:p>
            <a:pPr marL="342900" indent="-342900">
              <a:buFont typeface="+mj-lt"/>
              <a:buAutoNum type="alphaUcPeriod"/>
            </a:pPr>
            <a:endParaRPr lang="en-US" sz="1900" dirty="0"/>
          </a:p>
          <a:p>
            <a:pPr marL="0" indent="0">
              <a:buNone/>
            </a:pPr>
            <a:r>
              <a:rPr lang="en-US" sz="4000" dirty="0"/>
              <a:t>Note: A full manic episode that emerges during antidepressant treatment (e.g., medication, electroconvulsive therapy) but persists at a fully </a:t>
            </a:r>
            <a:r>
              <a:rPr lang="en-US" sz="4000" dirty="0" err="1"/>
              <a:t>syndromal</a:t>
            </a:r>
            <a:r>
              <a:rPr lang="en-US" sz="4000" dirty="0"/>
              <a:t> level beyond the physiological effect of that treatment is sufficient evidence for a manic episode and, therefore, a bipolar I diagnosis. </a:t>
            </a:r>
          </a:p>
          <a:p>
            <a:pPr marL="0" indent="0">
              <a:buNone/>
            </a:pPr>
            <a:r>
              <a:rPr lang="en-US" sz="4000" dirty="0"/>
              <a:t>Note: Criteria A– D constitute a manic episode. At least one lifetime manic episode is required for the diagnosis of bipolar I disorder.  </a:t>
            </a:r>
          </a:p>
        </p:txBody>
      </p:sp>
    </p:spTree>
    <p:extLst>
      <p:ext uri="{BB962C8B-B14F-4D97-AF65-F5344CB8AC3E}">
        <p14:creationId xmlns:p14="http://schemas.microsoft.com/office/powerpoint/2010/main" val="1826620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572700"/>
          </a:xfrm>
        </p:spPr>
        <p:txBody>
          <a:bodyPr>
            <a:normAutofit fontScale="90000"/>
          </a:bodyPr>
          <a:lstStyle/>
          <a:p>
            <a:r>
              <a:rPr lang="en-US" dirty="0"/>
              <a:t>Hypomanic episode</a:t>
            </a:r>
          </a:p>
        </p:txBody>
      </p:sp>
      <p:sp>
        <p:nvSpPr>
          <p:cNvPr id="3" name="Text Placeholder 2"/>
          <p:cNvSpPr>
            <a:spLocks noGrp="1"/>
          </p:cNvSpPr>
          <p:nvPr>
            <p:ph type="body" idx="1"/>
          </p:nvPr>
        </p:nvSpPr>
        <p:spPr>
          <a:xfrm>
            <a:off x="0" y="572700"/>
            <a:ext cx="9144000" cy="4570799"/>
          </a:xfrm>
        </p:spPr>
        <p:txBody>
          <a:bodyPr>
            <a:noAutofit/>
          </a:bodyPr>
          <a:lstStyle/>
          <a:p>
            <a:pPr marL="342900" indent="-342900">
              <a:buFont typeface="+mj-lt"/>
              <a:buAutoNum type="alphaUcPeriod"/>
            </a:pPr>
            <a:r>
              <a:rPr lang="en-US" sz="1200" dirty="0"/>
              <a:t>A distinct period of abnormally and persistently elevated, expansive, or irritable mood and abnormally and persistently increased activity or energy, </a:t>
            </a:r>
            <a:r>
              <a:rPr lang="en-US" sz="1200" dirty="0">
                <a:solidFill>
                  <a:srgbClr val="FF0000"/>
                </a:solidFill>
              </a:rPr>
              <a:t>lasting at least 4 consecutive days</a:t>
            </a:r>
            <a:r>
              <a:rPr lang="en-US" sz="1200" dirty="0"/>
              <a:t> and present most of the day, nearly every day. </a:t>
            </a:r>
          </a:p>
          <a:p>
            <a:pPr marL="342900" indent="-342900">
              <a:buFont typeface="+mj-lt"/>
              <a:buAutoNum type="alphaUcPeriod"/>
            </a:pPr>
            <a:r>
              <a:rPr lang="en-US" sz="1200" dirty="0"/>
              <a:t>During the period of mood disturbance and increased energy or activity, </a:t>
            </a:r>
            <a:r>
              <a:rPr lang="en-US" sz="1200" dirty="0">
                <a:solidFill>
                  <a:srgbClr val="FF0000"/>
                </a:solidFill>
              </a:rPr>
              <a:t>three (or more)</a:t>
            </a:r>
            <a:r>
              <a:rPr lang="en-US" sz="1200" dirty="0"/>
              <a:t> of the following symptoms (four if the mood is only irritable) have persisted, represent a noticeable change from usual behavior, and have been present to a significant degree: </a:t>
            </a:r>
          </a:p>
          <a:p>
            <a:pPr lvl="1">
              <a:buFont typeface="Arial" charset="0"/>
              <a:buChar char="•"/>
            </a:pPr>
            <a:r>
              <a:rPr lang="en-US" sz="1050" dirty="0"/>
              <a:t>Inflated self-esteem or grandiosity. </a:t>
            </a:r>
          </a:p>
          <a:p>
            <a:pPr lvl="1">
              <a:buFont typeface="Arial" charset="0"/>
              <a:buChar char="•"/>
            </a:pPr>
            <a:r>
              <a:rPr lang="en-US" sz="1050" dirty="0"/>
              <a:t>Decreased need for sleep (e.g., feels rested after only 3 hours of sleep). </a:t>
            </a:r>
          </a:p>
          <a:p>
            <a:pPr lvl="1">
              <a:buFont typeface="Arial" charset="0"/>
              <a:buChar char="•"/>
            </a:pPr>
            <a:r>
              <a:rPr lang="en-US" sz="1050" dirty="0"/>
              <a:t>More talkative than usual or pressure to keep talking. </a:t>
            </a:r>
          </a:p>
          <a:p>
            <a:pPr lvl="1">
              <a:buFont typeface="Arial" charset="0"/>
              <a:buChar char="•"/>
            </a:pPr>
            <a:r>
              <a:rPr lang="en-US" sz="1050" dirty="0"/>
              <a:t>Flight of ideas or subjective experience that thoughts are racing. </a:t>
            </a:r>
          </a:p>
          <a:p>
            <a:pPr lvl="1">
              <a:buFont typeface="Arial" charset="0"/>
              <a:buChar char="•"/>
            </a:pPr>
            <a:r>
              <a:rPr lang="en-US" sz="1050" dirty="0"/>
              <a:t>Distractibility (i.e., attention too easily drawn to unimportant or irrelevant external stimuli), as reported or observed.</a:t>
            </a:r>
          </a:p>
          <a:p>
            <a:pPr lvl="1">
              <a:buFont typeface="Arial" charset="0"/>
              <a:buChar char="•"/>
            </a:pPr>
            <a:r>
              <a:rPr lang="en-US" sz="1050" dirty="0"/>
              <a:t>Increased in goal-directed activity (either socially, at work or school, or sexually) or psychomotor agitation. </a:t>
            </a:r>
          </a:p>
          <a:p>
            <a:pPr lvl="1">
              <a:buFont typeface="Arial" charset="0"/>
              <a:buChar char="•"/>
            </a:pPr>
            <a:r>
              <a:rPr lang="en-US" sz="1050" dirty="0"/>
              <a:t>Excessive involvement in activities that have a high potential for painful consequences (e.g., engaging in unrestrained buying sprees, sexual indiscretions, or foolish business investments). </a:t>
            </a:r>
          </a:p>
          <a:p>
            <a:pPr marL="342900" indent="-342900">
              <a:buFont typeface="+mj-lt"/>
              <a:buAutoNum type="alphaUcPeriod"/>
            </a:pPr>
            <a:r>
              <a:rPr lang="en-US" sz="1200" b="1" dirty="0"/>
              <a:t>The episode is associated with an unequivocal change in functioning that is uncharacteristic of the individual when not symptomatic. </a:t>
            </a:r>
          </a:p>
          <a:p>
            <a:pPr marL="342900" indent="-342900">
              <a:buFont typeface="+mj-lt"/>
              <a:buAutoNum type="alphaUcPeriod"/>
            </a:pPr>
            <a:r>
              <a:rPr lang="en-US" sz="1200" b="1" dirty="0"/>
              <a:t>The disturbance in mood and the change in functioning are observable by others. </a:t>
            </a:r>
          </a:p>
          <a:p>
            <a:pPr marL="342900" indent="-342900">
              <a:buFont typeface="+mj-lt"/>
              <a:buAutoNum type="alphaUcPeriod"/>
            </a:pPr>
            <a:r>
              <a:rPr lang="en-US" sz="1200" dirty="0"/>
              <a:t>The episode </a:t>
            </a:r>
            <a:r>
              <a:rPr lang="en-US" sz="1200" dirty="0">
                <a:solidFill>
                  <a:srgbClr val="FF0000"/>
                </a:solidFill>
              </a:rPr>
              <a:t>is not severe enough</a:t>
            </a:r>
            <a:r>
              <a:rPr lang="en-US" sz="1200" dirty="0"/>
              <a:t> to cause marked impairment in social or occupational functioning or to necessitate hospitalization. If there are psychotic features, the episode is, by definition, manic. </a:t>
            </a:r>
          </a:p>
          <a:p>
            <a:pPr marL="342900" indent="-342900">
              <a:buFont typeface="+mj-lt"/>
              <a:buAutoNum type="alphaUcPeriod"/>
            </a:pPr>
            <a:r>
              <a:rPr lang="en-US" sz="1200" dirty="0"/>
              <a:t>The episode is not attributable to the physiological effects of a substance (e.g., a drug of abuse, a medication, other treatment).</a:t>
            </a:r>
          </a:p>
          <a:p>
            <a:pPr marL="342900" indent="-342900">
              <a:buFont typeface="+mj-lt"/>
              <a:buAutoNum type="alphaUcPeriod"/>
            </a:pPr>
            <a:endParaRPr lang="en-US" sz="1200" dirty="0"/>
          </a:p>
          <a:p>
            <a:pPr marL="0" indent="0">
              <a:buNone/>
            </a:pPr>
            <a:r>
              <a:rPr lang="en-US" sz="1000" dirty="0"/>
              <a:t>Note: A full hypomanic episode that emerges during antidepressant treatment (e.g., medication, electroconvulsive therapy) but persists at a fully </a:t>
            </a:r>
            <a:r>
              <a:rPr lang="en-US" sz="1000" dirty="0" err="1"/>
              <a:t>syndromal</a:t>
            </a:r>
            <a:r>
              <a:rPr lang="en-US" sz="1000" dirty="0"/>
              <a:t> level beyond the physiological effect of that treatment is sufficient evidence for a hypomanic episode diagnosis. However, caution is indicated so that one or two symptoms (particularly increased irritability, edginess, or agitation following antidepressant use) are not taken as sufficient for diagnosis of a hypomanic episode, nor necessarily indicative of a bipolar diathesis. </a:t>
            </a:r>
          </a:p>
          <a:p>
            <a:pPr marL="0" indent="0">
              <a:buNone/>
            </a:pPr>
            <a:r>
              <a:rPr lang="en-US" sz="1000" dirty="0"/>
              <a:t>Note: Criteria A– F constitute a hypomanic episode. Hypomanic episodes are common in bipolar I disorder but are not required for the diagnosis of bipolar I disorder.</a:t>
            </a:r>
            <a:endParaRPr lang="en-US" sz="1400" dirty="0"/>
          </a:p>
        </p:txBody>
      </p:sp>
    </p:spTree>
    <p:extLst>
      <p:ext uri="{BB962C8B-B14F-4D97-AF65-F5344CB8AC3E}">
        <p14:creationId xmlns:p14="http://schemas.microsoft.com/office/powerpoint/2010/main" val="2114080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0"/>
            <a:ext cx="8520600" cy="572700"/>
          </a:xfrm>
        </p:spPr>
        <p:txBody>
          <a:bodyPr>
            <a:normAutofit fontScale="90000"/>
          </a:bodyPr>
          <a:lstStyle/>
          <a:p>
            <a:r>
              <a:rPr lang="en-US" dirty="0"/>
              <a:t>Major depressive episode</a:t>
            </a:r>
          </a:p>
        </p:txBody>
      </p:sp>
      <p:sp>
        <p:nvSpPr>
          <p:cNvPr id="3" name="Text Placeholder 2"/>
          <p:cNvSpPr>
            <a:spLocks noGrp="1"/>
          </p:cNvSpPr>
          <p:nvPr>
            <p:ph type="body" idx="1"/>
          </p:nvPr>
        </p:nvSpPr>
        <p:spPr>
          <a:xfrm>
            <a:off x="311700" y="572700"/>
            <a:ext cx="8520600" cy="4570800"/>
          </a:xfrm>
        </p:spPr>
        <p:txBody>
          <a:bodyPr>
            <a:noAutofit/>
          </a:bodyPr>
          <a:lstStyle/>
          <a:p>
            <a:pPr marL="342900" indent="-342900">
              <a:buFont typeface="+mj-lt"/>
              <a:buAutoNum type="alphaUcPeriod"/>
            </a:pPr>
            <a:r>
              <a:rPr lang="en-US" sz="1300" dirty="0">
                <a:solidFill>
                  <a:srgbClr val="FF0000"/>
                </a:solidFill>
              </a:rPr>
              <a:t>Five (or more)</a:t>
            </a:r>
            <a:r>
              <a:rPr lang="en-US" sz="1300" dirty="0"/>
              <a:t> of the following symptoms have been present during the </a:t>
            </a:r>
            <a:r>
              <a:rPr lang="en-US" sz="1300" dirty="0">
                <a:solidFill>
                  <a:srgbClr val="FF0000"/>
                </a:solidFill>
              </a:rPr>
              <a:t>same 2-week period </a:t>
            </a:r>
            <a:r>
              <a:rPr lang="en-US" sz="1300" dirty="0"/>
              <a:t>and represent a change from previous functioning; at least one of the symptoms is either (1) depressed mood or (2) loss of interest or pleasure. Note: Do not include symptoms that are clearly attributable to another medical condition. </a:t>
            </a:r>
          </a:p>
          <a:p>
            <a:pPr lvl="2">
              <a:buFont typeface="Arial" charset="0"/>
              <a:buChar char="•"/>
            </a:pPr>
            <a:r>
              <a:rPr lang="en-US" sz="1150" dirty="0"/>
              <a:t>Depressed mood most of the day, nearly every day, as indicated by either subjective report (e.g., feels sad, empty, hopeless) or observation made by others (e.g., appears tearful). (Note: In children and adolescents, can be irritable mood.) </a:t>
            </a:r>
          </a:p>
          <a:p>
            <a:pPr lvl="2">
              <a:buFont typeface="Arial" charset="0"/>
              <a:buChar char="•"/>
            </a:pPr>
            <a:r>
              <a:rPr lang="en-US" sz="1150" dirty="0"/>
              <a:t>Markedly diminished interest or pleasure in all, or almost all, activities most of the day, nearly every day (as indicated by either subjective account or observation). </a:t>
            </a:r>
          </a:p>
          <a:p>
            <a:pPr lvl="2">
              <a:buFont typeface="Arial" charset="0"/>
              <a:buChar char="•"/>
            </a:pPr>
            <a:r>
              <a:rPr lang="en-US" sz="1150" dirty="0"/>
              <a:t>Significant weight loss when not dieting or weight gain (e.g., a change of more than 5% of body weight in a month), or decrease or increase in appetite nearly every day. (Note: In children, consider failure to make expected weight gain.) </a:t>
            </a:r>
          </a:p>
          <a:p>
            <a:pPr lvl="2">
              <a:buFont typeface="Arial" charset="0"/>
              <a:buChar char="•"/>
            </a:pPr>
            <a:r>
              <a:rPr lang="en-US" sz="1150" dirty="0"/>
              <a:t>Insomnia or hypersomnia nearly every day. </a:t>
            </a:r>
          </a:p>
          <a:p>
            <a:pPr lvl="2">
              <a:buFont typeface="Arial" charset="0"/>
              <a:buChar char="•"/>
            </a:pPr>
            <a:r>
              <a:rPr lang="en-US" sz="1150" dirty="0"/>
              <a:t>Psychomotor agitation or retardation nearly every day (observable by others, not merely subjective feelings of restlessness or being slowed down). </a:t>
            </a:r>
          </a:p>
          <a:p>
            <a:pPr lvl="2">
              <a:buFont typeface="Arial" charset="0"/>
              <a:buChar char="•"/>
            </a:pPr>
            <a:r>
              <a:rPr lang="en-US" sz="1150" dirty="0"/>
              <a:t>Fatigue or loss of energy nearly ever day. </a:t>
            </a:r>
          </a:p>
          <a:p>
            <a:pPr lvl="2">
              <a:buFont typeface="Arial" charset="0"/>
              <a:buChar char="•"/>
            </a:pPr>
            <a:r>
              <a:rPr lang="en-US" sz="1150" dirty="0"/>
              <a:t>Feelings of worthlessness or excessive or inappropriate guilt (which may be delusional) nearly every day (not merely self-reproach or guilt about being sick). </a:t>
            </a:r>
          </a:p>
          <a:p>
            <a:pPr lvl="2">
              <a:buFont typeface="Arial" charset="0"/>
              <a:buChar char="•"/>
            </a:pPr>
            <a:r>
              <a:rPr lang="en-US" sz="1150" dirty="0"/>
              <a:t>Diminished ability to think or concentrate, or indecisiveness, nearly every day (either by subjective account or as observed by others). </a:t>
            </a:r>
          </a:p>
          <a:p>
            <a:pPr lvl="2">
              <a:buFont typeface="Arial" charset="0"/>
              <a:buChar char="•"/>
            </a:pPr>
            <a:r>
              <a:rPr lang="en-US" sz="1150" dirty="0"/>
              <a:t>Recurrent thoughts of death (not just fear of dying), recurrent suicidal ideation without a specific plan, or a suicide attempt or a specific plan for committing suicide. </a:t>
            </a:r>
          </a:p>
          <a:p>
            <a:pPr marL="342900" indent="-342900">
              <a:buFont typeface="+mj-lt"/>
              <a:buAutoNum type="alphaUcPeriod"/>
            </a:pPr>
            <a:r>
              <a:rPr lang="en-US" sz="1300" dirty="0"/>
              <a:t>The symptoms cause clinically significant distress or impairment in social, occupational, or other important areas of functioning. </a:t>
            </a:r>
          </a:p>
          <a:p>
            <a:pPr marL="342900" indent="-342900">
              <a:buFont typeface="+mj-lt"/>
              <a:buAutoNum type="alphaUcPeriod"/>
            </a:pPr>
            <a:r>
              <a:rPr lang="en-US" sz="1300" dirty="0"/>
              <a:t>The episode is not attributable to the physiological effects of a substance or to another medical condition.  </a:t>
            </a:r>
          </a:p>
        </p:txBody>
      </p:sp>
    </p:spTree>
    <p:extLst>
      <p:ext uri="{BB962C8B-B14F-4D97-AF65-F5344CB8AC3E}">
        <p14:creationId xmlns:p14="http://schemas.microsoft.com/office/powerpoint/2010/main" val="747416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0372" y="0"/>
            <a:ext cx="4104728" cy="1662822"/>
          </a:xfrm>
          <a:prstGeom prst="rect">
            <a:avLst/>
          </a:prstGeom>
        </p:spPr>
      </p:pic>
      <p:sp>
        <p:nvSpPr>
          <p:cNvPr id="2" name="Title 1"/>
          <p:cNvSpPr>
            <a:spLocks noGrp="1"/>
          </p:cNvSpPr>
          <p:nvPr>
            <p:ph type="title"/>
          </p:nvPr>
        </p:nvSpPr>
        <p:spPr/>
        <p:txBody>
          <a:bodyPr>
            <a:normAutofit fontScale="90000"/>
          </a:bodyPr>
          <a:lstStyle/>
          <a:p>
            <a:r>
              <a:rPr lang="en-US" dirty="0"/>
              <a:t>Bipolar Disorders</a:t>
            </a:r>
          </a:p>
        </p:txBody>
      </p:sp>
      <p:sp>
        <p:nvSpPr>
          <p:cNvPr id="3" name="Text Placeholder 2"/>
          <p:cNvSpPr>
            <a:spLocks noGrp="1"/>
          </p:cNvSpPr>
          <p:nvPr>
            <p:ph type="body" idx="1"/>
          </p:nvPr>
        </p:nvSpPr>
        <p:spPr>
          <a:xfrm>
            <a:off x="0" y="1455961"/>
            <a:ext cx="8520600" cy="3687539"/>
          </a:xfrm>
        </p:spPr>
        <p:txBody>
          <a:bodyPr>
            <a:normAutofit fontScale="92500" lnSpcReduction="10000"/>
          </a:bodyPr>
          <a:lstStyle/>
          <a:p>
            <a:r>
              <a:rPr lang="en-US" sz="2000" dirty="0"/>
              <a:t>Bipolar I Disorder: </a:t>
            </a:r>
          </a:p>
          <a:p>
            <a:pPr lvl="1"/>
            <a:r>
              <a:rPr lang="en-US" sz="1800" dirty="0"/>
              <a:t>Criteria have been met for at least one manic episode</a:t>
            </a:r>
          </a:p>
          <a:p>
            <a:pPr lvl="1"/>
            <a:r>
              <a:rPr lang="en-US" sz="1800" dirty="0"/>
              <a:t>The occurrence of the manic and major depressive episode(s) is not better explained by other psychotic disorders (schizophrenia, , schizoaffective disorder, </a:t>
            </a:r>
            <a:r>
              <a:rPr lang="en-US" sz="1800" dirty="0" err="1"/>
              <a:t>etc</a:t>
            </a:r>
            <a:r>
              <a:rPr lang="en-US" sz="1800" dirty="0"/>
              <a:t>). </a:t>
            </a:r>
          </a:p>
          <a:p>
            <a:pPr lvl="1"/>
            <a:endParaRPr lang="en-US" sz="1800" dirty="0"/>
          </a:p>
          <a:p>
            <a:r>
              <a:rPr lang="en-US" sz="2000" dirty="0"/>
              <a:t>Bipolar II Disorder:</a:t>
            </a:r>
          </a:p>
          <a:p>
            <a:pPr lvl="1"/>
            <a:r>
              <a:rPr lang="en-US" sz="1800" dirty="0"/>
              <a:t>Criteria have been met for at least one hypomanic episode </a:t>
            </a:r>
            <a:r>
              <a:rPr lang="en-US" sz="1800" b="1" dirty="0">
                <a:solidFill>
                  <a:srgbClr val="FF0000"/>
                </a:solidFill>
              </a:rPr>
              <a:t>and</a:t>
            </a:r>
            <a:r>
              <a:rPr lang="en-US" sz="1800" dirty="0"/>
              <a:t> at least one major depressive episode.</a:t>
            </a:r>
          </a:p>
          <a:p>
            <a:pPr lvl="1"/>
            <a:r>
              <a:rPr lang="en-US" sz="1800" dirty="0"/>
              <a:t>There has never been a manic episode.</a:t>
            </a:r>
          </a:p>
          <a:p>
            <a:pPr lvl="1"/>
            <a:r>
              <a:rPr lang="en-US" sz="1800" dirty="0"/>
              <a:t>The occurrence of the hypomanic episode(s) and major depressive episode(s) is not better explained by other psychotic disorders. </a:t>
            </a:r>
          </a:p>
          <a:p>
            <a:pPr lvl="1"/>
            <a:r>
              <a:rPr lang="en-US" sz="1800" dirty="0"/>
              <a:t>The symptoms of depression or the unpredictability caused by frequent alternations between depression and hypomania causes clinically significant impairment  in social, occupational, or other important areas of functioning. </a:t>
            </a:r>
          </a:p>
          <a:p>
            <a:endParaRPr lang="en-US" dirty="0"/>
          </a:p>
        </p:txBody>
      </p:sp>
    </p:spTree>
    <p:extLst>
      <p:ext uri="{BB962C8B-B14F-4D97-AF65-F5344CB8AC3E}">
        <p14:creationId xmlns:p14="http://schemas.microsoft.com/office/powerpoint/2010/main" val="87286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Wood Type</Template>
  <TotalTime>2939</TotalTime>
  <Words>3659</Words>
  <Application>Microsoft Macintosh PowerPoint</Application>
  <PresentationFormat>On-screen Show (16:9)</PresentationFormat>
  <Paragraphs>404</Paragraphs>
  <Slides>33</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Rockwell</vt:lpstr>
      <vt:lpstr>Rockwell Condensed</vt:lpstr>
      <vt:lpstr>Rockwell Extra Bold</vt:lpstr>
      <vt:lpstr>Wingdings</vt:lpstr>
      <vt:lpstr>Wood Type</vt:lpstr>
      <vt:lpstr>Bipolar Disorders</vt:lpstr>
      <vt:lpstr>Core Symptoms of Bipolar disorders</vt:lpstr>
      <vt:lpstr>History</vt:lpstr>
      <vt:lpstr>DSM Changes</vt:lpstr>
      <vt:lpstr>Developmental Differences</vt:lpstr>
      <vt:lpstr>Manic Episode</vt:lpstr>
      <vt:lpstr>Hypomanic episode</vt:lpstr>
      <vt:lpstr>Major depressive episode</vt:lpstr>
      <vt:lpstr>Bipolar Disorders</vt:lpstr>
      <vt:lpstr>Mania vs Depression</vt:lpstr>
      <vt:lpstr>Prevalence</vt:lpstr>
      <vt:lpstr>Etiology</vt:lpstr>
      <vt:lpstr>Comorbidities</vt:lpstr>
      <vt:lpstr>History of Pharmacological Treatments</vt:lpstr>
      <vt:lpstr>Treatment Objectives</vt:lpstr>
      <vt:lpstr>Lithium Carbonate, Citrate, or Sulfide</vt:lpstr>
      <vt:lpstr>Drug Mechanisms of Action</vt:lpstr>
      <vt:lpstr>Valproic Acid</vt:lpstr>
      <vt:lpstr>Other Anticonvulsants “off label”</vt:lpstr>
      <vt:lpstr>Other Anticonvulsants “off label”</vt:lpstr>
      <vt:lpstr>Other Anticonvulsants “off label”</vt:lpstr>
      <vt:lpstr>FDA approved Drugs for Pediatric USE</vt:lpstr>
      <vt:lpstr>Promising Pharmacological Treatments</vt:lpstr>
      <vt:lpstr>PowerPoint Presentation</vt:lpstr>
      <vt:lpstr>Promising Pharmacological Treatments</vt:lpstr>
      <vt:lpstr>Non-Pharmacological Treatments</vt:lpstr>
      <vt:lpstr>Combined Treatments</vt:lpstr>
      <vt:lpstr>Overall Best Practices</vt:lpstr>
      <vt:lpstr>Overall Best Practices</vt:lpstr>
      <vt:lpstr>Overall Best Practices</vt:lpstr>
      <vt:lpstr>Overall Best Practices</vt:lpstr>
      <vt:lpstr>Overall Best Practices</vt:lpstr>
      <vt:lpstr>Fin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Bipolar Disorders</dc:title>
  <cp:lastModifiedBy>Microsoft Office User</cp:lastModifiedBy>
  <cp:revision>60</cp:revision>
  <dcterms:modified xsi:type="dcterms:W3CDTF">2019-11-13T14:49:53Z</dcterms:modified>
</cp:coreProperties>
</file>