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8"/>
  </p:notesMasterIdLst>
  <p:handoutMasterIdLst>
    <p:handoutMasterId r:id="rId49"/>
  </p:handoutMasterIdLst>
  <p:sldIdLst>
    <p:sldId id="531" r:id="rId5"/>
    <p:sldId id="619" r:id="rId6"/>
    <p:sldId id="2455" r:id="rId7"/>
    <p:sldId id="541" r:id="rId8"/>
    <p:sldId id="2440" r:id="rId9"/>
    <p:sldId id="2463" r:id="rId10"/>
    <p:sldId id="618" r:id="rId11"/>
    <p:sldId id="624" r:id="rId12"/>
    <p:sldId id="2469" r:id="rId13"/>
    <p:sldId id="2464" r:id="rId14"/>
    <p:sldId id="2470" r:id="rId15"/>
    <p:sldId id="623" r:id="rId16"/>
    <p:sldId id="2439" r:id="rId17"/>
    <p:sldId id="2461" r:id="rId18"/>
    <p:sldId id="2473" r:id="rId19"/>
    <p:sldId id="2475" r:id="rId20"/>
    <p:sldId id="2472" r:id="rId21"/>
    <p:sldId id="2465" r:id="rId22"/>
    <p:sldId id="2444" r:id="rId23"/>
    <p:sldId id="2466" r:id="rId24"/>
    <p:sldId id="2457" r:id="rId25"/>
    <p:sldId id="2458" r:id="rId26"/>
    <p:sldId id="2460" r:id="rId27"/>
    <p:sldId id="2456" r:id="rId28"/>
    <p:sldId id="2474" r:id="rId29"/>
    <p:sldId id="2441" r:id="rId30"/>
    <p:sldId id="2477" r:id="rId31"/>
    <p:sldId id="2432" r:id="rId32"/>
    <p:sldId id="2467" r:id="rId33"/>
    <p:sldId id="2433" r:id="rId34"/>
    <p:sldId id="2442" r:id="rId35"/>
    <p:sldId id="2450" r:id="rId36"/>
    <p:sldId id="2452" r:id="rId37"/>
    <p:sldId id="2451" r:id="rId38"/>
    <p:sldId id="2447" r:id="rId39"/>
    <p:sldId id="2448" r:id="rId40"/>
    <p:sldId id="2449" r:id="rId41"/>
    <p:sldId id="2479" r:id="rId42"/>
    <p:sldId id="2462" r:id="rId43"/>
    <p:sldId id="2468" r:id="rId44"/>
    <p:sldId id="2480" r:id="rId45"/>
    <p:sldId id="2438" r:id="rId46"/>
    <p:sldId id="247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49DAB6-4F2B-4263-97F7-A7A27BAE82D9}">
          <p14:sldIdLst>
            <p14:sldId id="531"/>
            <p14:sldId id="619"/>
            <p14:sldId id="2455"/>
            <p14:sldId id="541"/>
            <p14:sldId id="2440"/>
            <p14:sldId id="2463"/>
            <p14:sldId id="618"/>
            <p14:sldId id="624"/>
            <p14:sldId id="2469"/>
            <p14:sldId id="2464"/>
            <p14:sldId id="2470"/>
            <p14:sldId id="623"/>
            <p14:sldId id="2439"/>
            <p14:sldId id="2461"/>
            <p14:sldId id="2473"/>
            <p14:sldId id="2475"/>
            <p14:sldId id="2472"/>
            <p14:sldId id="2465"/>
            <p14:sldId id="2444"/>
            <p14:sldId id="2466"/>
            <p14:sldId id="2457"/>
            <p14:sldId id="2458"/>
            <p14:sldId id="2460"/>
            <p14:sldId id="2456"/>
            <p14:sldId id="2474"/>
            <p14:sldId id="2441"/>
            <p14:sldId id="2477"/>
            <p14:sldId id="2432"/>
            <p14:sldId id="2467"/>
            <p14:sldId id="2433"/>
            <p14:sldId id="2442"/>
            <p14:sldId id="2450"/>
            <p14:sldId id="2452"/>
            <p14:sldId id="2451"/>
            <p14:sldId id="2447"/>
            <p14:sldId id="2448"/>
            <p14:sldId id="2449"/>
            <p14:sldId id="2479"/>
            <p14:sldId id="2462"/>
            <p14:sldId id="2468"/>
            <p14:sldId id="2480"/>
            <p14:sldId id="2438"/>
            <p14:sldId id="2471"/>
          </p14:sldIdLst>
        </p14:section>
        <p14:section name="May use" id="{F8824EF4-CEEE-4A1C-9A8F-8112BFC2EEE5}">
          <p14:sldIdLst/>
        </p14:section>
      </p14:sectionLst>
    </p:ex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1748B-BF74-D599-75D6-F99CF042A279}" v="50" dt="2019-09-18T13:52:57.853"/>
    <p1510:client id="{5C45A0ED-2271-BD2A-EEF0-45E932386C62}" v="144" dt="2019-09-18T16:07:31.600"/>
    <p1510:client id="{50D8B90F-8B54-3733-7CB2-067D786077EE}" v="2" dt="2019-09-18T17:35:07.573"/>
    <p1510:client id="{F12A67FA-9567-8D41-F987-20F208D7BB69}" v="347" dt="2019-09-18T18:38:18.967"/>
    <p1510:client id="{51DF939D-7BA0-B6B8-D605-EB070BF31AE5}" v="1413" dt="2019-09-18T04:50:41.676"/>
    <p1510:client id="{68B04B16-2A34-499F-D90F-2C484BA9A3A6}" v="89" dt="2019-09-18T22:24:26.871"/>
    <p1510:client id="{4BB262A3-0C06-4EE2-B935-4DC1D4D3B062}" v="585" dt="2019-09-18T20:02:55.718"/>
    <p1510:client id="{28738033-C476-6DE6-87EF-28AF87FA822D}" v="275" dt="2019-09-18T01:05:40.257"/>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2277"/>
  </p:normalViewPr>
  <p:slideViewPr>
    <p:cSldViewPr snapToGrid="0">
      <p:cViewPr varScale="1">
        <p:scale>
          <a:sx n="70" d="100"/>
          <a:sy n="70" d="100"/>
        </p:scale>
        <p:origin x="2176" y="176"/>
      </p:cViewPr>
      <p:guideLst>
        <p:guide orient="horz" pos="2136"/>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74BF7-B1E1-46E8-B120-34A185BE028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28EB04D4-8DF2-4333-8B30-8C1347766E2A}">
      <dgm:prSet phldrT="[Text]"/>
      <dgm:spPr/>
      <dgm:t>
        <a:bodyPr/>
        <a:lstStyle/>
        <a:p>
          <a:endParaRPr lang="en-US">
            <a:cs typeface="Calibri"/>
          </a:endParaRPr>
        </a:p>
      </dgm:t>
    </dgm:pt>
    <dgm:pt modelId="{E7776852-5016-4514-B46C-B4037B48A4F5}" type="parTrans" cxnId="{173C0000-D676-46DD-A054-EDDF62DA15CC}">
      <dgm:prSet/>
      <dgm:spPr/>
      <dgm:t>
        <a:bodyPr/>
        <a:lstStyle/>
        <a:p>
          <a:endParaRPr lang="en-US"/>
        </a:p>
      </dgm:t>
    </dgm:pt>
    <dgm:pt modelId="{0086A522-14A9-4957-A867-6A0DB394ADE9}" type="sibTrans" cxnId="{173C0000-D676-46DD-A054-EDDF62DA15CC}">
      <dgm:prSet/>
      <dgm:spPr/>
      <dgm:t>
        <a:bodyPr/>
        <a:lstStyle/>
        <a:p>
          <a:endParaRPr lang="en-US"/>
        </a:p>
      </dgm:t>
    </dgm:pt>
    <dgm:pt modelId="{F766B52C-2793-4621-9602-FFE6F61821D9}">
      <dgm:prSet phldrT="[Text]"/>
      <dgm:spPr/>
      <dgm:t>
        <a:bodyPr/>
        <a:lstStyle/>
        <a:p>
          <a:endParaRPr lang="en-US" sz="3400"/>
        </a:p>
      </dgm:t>
    </dgm:pt>
    <dgm:pt modelId="{D475E67D-970A-499D-9D24-8E0CC3436BA4}" type="parTrans" cxnId="{78176684-8F0C-4C90-B5CA-6A4AA5D27924}">
      <dgm:prSet/>
      <dgm:spPr/>
      <dgm:t>
        <a:bodyPr/>
        <a:lstStyle/>
        <a:p>
          <a:endParaRPr lang="en-US"/>
        </a:p>
      </dgm:t>
    </dgm:pt>
    <dgm:pt modelId="{9C936893-FCEB-481B-B311-0450454335E8}" type="sibTrans" cxnId="{78176684-8F0C-4C90-B5CA-6A4AA5D27924}">
      <dgm:prSet/>
      <dgm:spPr/>
      <dgm:t>
        <a:bodyPr/>
        <a:lstStyle/>
        <a:p>
          <a:endParaRPr lang="en-US"/>
        </a:p>
      </dgm:t>
    </dgm:pt>
    <dgm:pt modelId="{079AD234-FBEA-463B-AF39-17F2CE183C55}">
      <dgm:prSet phldrT="[Text]"/>
      <dgm:spPr/>
      <dgm:t>
        <a:bodyPr/>
        <a:lstStyle/>
        <a:p>
          <a:endParaRPr lang="en-US" sz="3400"/>
        </a:p>
      </dgm:t>
    </dgm:pt>
    <dgm:pt modelId="{E4E06E99-F590-4A5F-8864-6EBDC0A0C1AF}" type="parTrans" cxnId="{1FF0C21C-43FD-4D05-A173-DD86E4FBE681}">
      <dgm:prSet/>
      <dgm:spPr/>
      <dgm:t>
        <a:bodyPr/>
        <a:lstStyle/>
        <a:p>
          <a:endParaRPr lang="en-US"/>
        </a:p>
      </dgm:t>
    </dgm:pt>
    <dgm:pt modelId="{6E9FB274-5BDA-4EC7-9D49-D6AADAA7F322}" type="sibTrans" cxnId="{1FF0C21C-43FD-4D05-A173-DD86E4FBE681}">
      <dgm:prSet/>
      <dgm:spPr/>
      <dgm:t>
        <a:bodyPr/>
        <a:lstStyle/>
        <a:p>
          <a:endParaRPr lang="en-US"/>
        </a:p>
      </dgm:t>
    </dgm:pt>
    <dgm:pt modelId="{C372EA65-BBB7-4EF7-9CD1-02F658BA8216}">
      <dgm:prSet phldrT="[Text]"/>
      <dgm:spPr/>
      <dgm:t>
        <a:bodyPr/>
        <a:lstStyle/>
        <a:p>
          <a:endParaRPr lang="en-US"/>
        </a:p>
      </dgm:t>
    </dgm:pt>
    <dgm:pt modelId="{B5CC9D87-09BC-4C22-BA3F-8065A7F0D36D}" type="parTrans" cxnId="{BC4EA1E2-8CD9-4296-AE19-DAD1DB81831E}">
      <dgm:prSet/>
      <dgm:spPr/>
      <dgm:t>
        <a:bodyPr/>
        <a:lstStyle/>
        <a:p>
          <a:endParaRPr lang="en-US"/>
        </a:p>
      </dgm:t>
    </dgm:pt>
    <dgm:pt modelId="{41E2A546-4DA5-4E5E-A51F-980E2595F026}" type="sibTrans" cxnId="{BC4EA1E2-8CD9-4296-AE19-DAD1DB81831E}">
      <dgm:prSet/>
      <dgm:spPr/>
      <dgm:t>
        <a:bodyPr/>
        <a:lstStyle/>
        <a:p>
          <a:endParaRPr lang="en-US"/>
        </a:p>
      </dgm:t>
    </dgm:pt>
    <dgm:pt modelId="{73025EAF-662E-46F9-9A2D-C93F86A63ECD}">
      <dgm:prSet phldrT="[Text]"/>
      <dgm:spPr/>
      <dgm:t>
        <a:bodyPr/>
        <a:lstStyle/>
        <a:p>
          <a:r>
            <a:rPr lang="en-US">
              <a:cs typeface="Calibri"/>
            </a:rPr>
            <a:t>- Decreased thalamic sensory activity (abnormal reticular activating system)</a:t>
          </a:r>
        </a:p>
      </dgm:t>
    </dgm:pt>
    <dgm:pt modelId="{CA9D5DD8-7A27-4B7C-964D-F6A1A188870C}" type="parTrans" cxnId="{FA1C7D5D-8A22-44E9-830A-7AECCF173CA2}">
      <dgm:prSet/>
      <dgm:spPr/>
    </dgm:pt>
    <dgm:pt modelId="{56A5E17B-2C22-4547-B870-533BA657B466}" type="sibTrans" cxnId="{FA1C7D5D-8A22-44E9-830A-7AECCF173CA2}">
      <dgm:prSet/>
      <dgm:spPr/>
    </dgm:pt>
    <dgm:pt modelId="{94C96756-0553-48DC-9931-36067E17AB1F}">
      <dgm:prSet phldrT="[Text]"/>
      <dgm:spPr/>
      <dgm:t>
        <a:bodyPr/>
        <a:lstStyle/>
        <a:p>
          <a:r>
            <a:rPr lang="en-US">
              <a:cs typeface="Calibri"/>
            </a:rPr>
            <a:t>- Cortical hypo-arousal in the frontal and cingulate cortices</a:t>
          </a:r>
        </a:p>
      </dgm:t>
    </dgm:pt>
    <dgm:pt modelId="{3CFE7FE9-9F6D-423D-9B38-9F6601EE2EAE}" type="parTrans" cxnId="{546FD7D7-7F65-4361-805E-82343E717C1C}">
      <dgm:prSet/>
      <dgm:spPr/>
    </dgm:pt>
    <dgm:pt modelId="{AF5484A1-D272-4838-9E84-FB3D43E2BDB5}" type="sibTrans" cxnId="{546FD7D7-7F65-4361-805E-82343E717C1C}">
      <dgm:prSet/>
      <dgm:spPr/>
    </dgm:pt>
    <dgm:pt modelId="{1D00073D-4159-4FCC-BB2A-4A179A673D8C}">
      <dgm:prSet phldrT="[Text]"/>
      <dgm:spPr/>
      <dgm:t>
        <a:bodyPr/>
        <a:lstStyle/>
        <a:p>
          <a:r>
            <a:rPr lang="en-US">
              <a:cs typeface="Calibri"/>
            </a:rPr>
            <a:t>- Increase in theta activity</a:t>
          </a:r>
        </a:p>
      </dgm:t>
    </dgm:pt>
    <dgm:pt modelId="{34079193-61C1-4289-BA16-250E706E366E}" type="parTrans" cxnId="{113F3165-AADC-4CC3-81C2-7C809708FDC1}">
      <dgm:prSet/>
      <dgm:spPr/>
    </dgm:pt>
    <dgm:pt modelId="{5C5A2A19-A244-4255-807D-EF4B2EB8F75C}" type="sibTrans" cxnId="{113F3165-AADC-4CC3-81C2-7C809708FDC1}">
      <dgm:prSet/>
      <dgm:spPr/>
    </dgm:pt>
    <dgm:pt modelId="{5917D29E-5033-4A04-8DF1-D54B13EDD544}">
      <dgm:prSet phldrT="[Text]" phldr="0"/>
      <dgm:spPr/>
      <dgm:t>
        <a:bodyPr/>
        <a:lstStyle/>
        <a:p>
          <a:pPr rtl="0"/>
          <a:r>
            <a:rPr lang="en-US">
              <a:latin typeface="Calibri" panose="020F0502020204030204"/>
              <a:cs typeface="Calibri"/>
            </a:rPr>
            <a:t>- Developmental trajecory differences in basal ganglia</a:t>
          </a:r>
          <a:endParaRPr lang="en-US">
            <a:cs typeface="Calibri"/>
          </a:endParaRPr>
        </a:p>
      </dgm:t>
    </dgm:pt>
    <dgm:pt modelId="{75659D79-C70C-4B48-8E33-C863DAA9D4BD}" type="parTrans" cxnId="{7C2D6CB6-9A4A-4055-8ACE-7789F1A8E881}">
      <dgm:prSet/>
      <dgm:spPr/>
    </dgm:pt>
    <dgm:pt modelId="{C903764C-7F49-4E49-A642-B06A015DAC4A}" type="sibTrans" cxnId="{7C2D6CB6-9A4A-4055-8ACE-7789F1A8E881}">
      <dgm:prSet/>
      <dgm:spPr/>
    </dgm:pt>
    <dgm:pt modelId="{0E7670E8-1563-4E46-A39C-C31D78EA2569}">
      <dgm:prSet phldrT="[Text]"/>
      <dgm:spPr/>
      <dgm:t>
        <a:bodyPr/>
        <a:lstStyle/>
        <a:p>
          <a:r>
            <a:rPr lang="en-US">
              <a:cs typeface="Calibri"/>
            </a:rPr>
            <a:t>- Delayed cortical maturation</a:t>
          </a:r>
        </a:p>
      </dgm:t>
    </dgm:pt>
    <dgm:pt modelId="{EA519B0C-DA47-494F-8E48-4433776369FA}" type="parTrans" cxnId="{965AA354-B571-46CA-AC08-34F5F83B156D}">
      <dgm:prSet/>
      <dgm:spPr/>
    </dgm:pt>
    <dgm:pt modelId="{D1C4484F-E979-4CB9-B8EF-6C0ACE5E41BD}" type="sibTrans" cxnId="{965AA354-B571-46CA-AC08-34F5F83B156D}">
      <dgm:prSet/>
      <dgm:spPr/>
    </dgm:pt>
    <dgm:pt modelId="{87733555-DBFB-4041-9342-837D0DC80F08}">
      <dgm:prSet phldrT="[Text]"/>
      <dgm:spPr/>
      <dgm:t>
        <a:bodyPr/>
        <a:lstStyle/>
        <a:p>
          <a:endParaRPr lang="en-US" sz="3400">
            <a:cs typeface="Calibri"/>
          </a:endParaRPr>
        </a:p>
      </dgm:t>
    </dgm:pt>
    <dgm:pt modelId="{A52ED094-435F-4924-BB09-8D8EF9A69B7C}" type="parTrans" cxnId="{340455AA-67C3-459D-B437-2A2B931056B3}">
      <dgm:prSet/>
      <dgm:spPr/>
    </dgm:pt>
    <dgm:pt modelId="{929C3AAE-DEA3-41D7-AC6C-ADDEA87A3FFE}" type="sibTrans" cxnId="{340455AA-67C3-459D-B437-2A2B931056B3}">
      <dgm:prSet/>
      <dgm:spPr/>
    </dgm:pt>
    <dgm:pt modelId="{C3A61334-1752-436C-B82F-9B6AECAA6300}">
      <dgm:prSet phldrT="[Text]"/>
      <dgm:spPr/>
      <dgm:t>
        <a:bodyPr/>
        <a:lstStyle/>
        <a:p>
          <a:r>
            <a:rPr lang="en-US">
              <a:cs typeface="Calibri"/>
            </a:rPr>
            <a:t>- Depressed dopamine activity</a:t>
          </a:r>
        </a:p>
      </dgm:t>
    </dgm:pt>
    <dgm:pt modelId="{1D804B5C-075E-461D-BD53-D5432E845F67}" type="parTrans" cxnId="{0FD459DD-5D50-48F3-AD5A-1C7E4EE04E0C}">
      <dgm:prSet/>
      <dgm:spPr/>
    </dgm:pt>
    <dgm:pt modelId="{E37C5CC6-79EC-45EF-87F2-4B06096E2BC3}" type="sibTrans" cxnId="{0FD459DD-5D50-48F3-AD5A-1C7E4EE04E0C}">
      <dgm:prSet/>
      <dgm:spPr/>
    </dgm:pt>
    <dgm:pt modelId="{555694FB-8D2C-4D62-AD82-4CAFB0C01DC6}" type="pres">
      <dgm:prSet presAssocID="{18874BF7-B1E1-46E8-B120-34A185BE0287}" presName="Name0" presStyleCnt="0">
        <dgm:presLayoutVars>
          <dgm:dir/>
          <dgm:animLvl val="lvl"/>
          <dgm:resizeHandles val="exact"/>
        </dgm:presLayoutVars>
      </dgm:prSet>
      <dgm:spPr/>
    </dgm:pt>
    <dgm:pt modelId="{8466CB07-4AE4-4B67-B04F-22D0408F8F42}" type="pres">
      <dgm:prSet presAssocID="{28EB04D4-8DF2-4333-8B30-8C1347766E2A}" presName="compositeNode" presStyleCnt="0">
        <dgm:presLayoutVars>
          <dgm:bulletEnabled val="1"/>
        </dgm:presLayoutVars>
      </dgm:prSet>
      <dgm:spPr/>
    </dgm:pt>
    <dgm:pt modelId="{E87C15C3-3E1A-4A86-8A37-00B4EFCC65E2}" type="pres">
      <dgm:prSet presAssocID="{28EB04D4-8DF2-4333-8B30-8C1347766E2A}" presName="bgRect" presStyleLbl="node1" presStyleIdx="0" presStyleCnt="2"/>
      <dgm:spPr/>
    </dgm:pt>
    <dgm:pt modelId="{4B8ED026-14AE-4E3B-8BBF-3088BB4AB615}" type="pres">
      <dgm:prSet presAssocID="{28EB04D4-8DF2-4333-8B30-8C1347766E2A}" presName="parentNode" presStyleLbl="node1" presStyleIdx="0" presStyleCnt="2">
        <dgm:presLayoutVars>
          <dgm:chMax val="0"/>
          <dgm:bulletEnabled val="1"/>
        </dgm:presLayoutVars>
      </dgm:prSet>
      <dgm:spPr/>
    </dgm:pt>
    <dgm:pt modelId="{93E37996-BFA4-4E26-B16A-4DD301F60DAA}" type="pres">
      <dgm:prSet presAssocID="{28EB04D4-8DF2-4333-8B30-8C1347766E2A}" presName="childNode" presStyleLbl="node1" presStyleIdx="0" presStyleCnt="2">
        <dgm:presLayoutVars>
          <dgm:bulletEnabled val="1"/>
        </dgm:presLayoutVars>
      </dgm:prSet>
      <dgm:spPr/>
    </dgm:pt>
    <dgm:pt modelId="{989D435C-8C71-4814-9F05-71130D9EC1BD}" type="pres">
      <dgm:prSet presAssocID="{0086A522-14A9-4957-A867-6A0DB394ADE9}" presName="hSp" presStyleCnt="0"/>
      <dgm:spPr/>
    </dgm:pt>
    <dgm:pt modelId="{5CB26A29-5EEE-44C5-B173-D918CA96819F}" type="pres">
      <dgm:prSet presAssocID="{0086A522-14A9-4957-A867-6A0DB394ADE9}" presName="vProcSp" presStyleCnt="0"/>
      <dgm:spPr/>
    </dgm:pt>
    <dgm:pt modelId="{EC0A4808-DCDE-4B00-A2EA-040A3B579520}" type="pres">
      <dgm:prSet presAssocID="{0086A522-14A9-4957-A867-6A0DB394ADE9}" presName="vSp1" presStyleCnt="0"/>
      <dgm:spPr/>
    </dgm:pt>
    <dgm:pt modelId="{200BE5D8-F314-45E6-B1F5-A08FCF54EA64}" type="pres">
      <dgm:prSet presAssocID="{0086A522-14A9-4957-A867-6A0DB394ADE9}" presName="simulatedConn" presStyleLbl="solidFgAcc1" presStyleIdx="0" presStyleCnt="1"/>
      <dgm:spPr/>
    </dgm:pt>
    <dgm:pt modelId="{EBDB66EB-76E0-4980-9D28-B3F78C241CD3}" type="pres">
      <dgm:prSet presAssocID="{0086A522-14A9-4957-A867-6A0DB394ADE9}" presName="vSp2" presStyleCnt="0"/>
      <dgm:spPr/>
    </dgm:pt>
    <dgm:pt modelId="{AB090E63-0EC1-42AB-86F0-DD621B026F8C}" type="pres">
      <dgm:prSet presAssocID="{0086A522-14A9-4957-A867-6A0DB394ADE9}" presName="sibTrans" presStyleCnt="0"/>
      <dgm:spPr/>
    </dgm:pt>
    <dgm:pt modelId="{BE168F41-3CE8-4984-AE37-EC6690845016}" type="pres">
      <dgm:prSet presAssocID="{87733555-DBFB-4041-9342-837D0DC80F08}" presName="compositeNode" presStyleCnt="0">
        <dgm:presLayoutVars>
          <dgm:bulletEnabled val="1"/>
        </dgm:presLayoutVars>
      </dgm:prSet>
      <dgm:spPr/>
    </dgm:pt>
    <dgm:pt modelId="{AEAC4321-F882-4C80-8073-83FB8585B170}" type="pres">
      <dgm:prSet presAssocID="{87733555-DBFB-4041-9342-837D0DC80F08}" presName="bgRect" presStyleLbl="node1" presStyleIdx="1" presStyleCnt="2"/>
      <dgm:spPr/>
    </dgm:pt>
    <dgm:pt modelId="{5538F7F1-589C-46E0-B6EE-EBC0BD2A701C}" type="pres">
      <dgm:prSet presAssocID="{87733555-DBFB-4041-9342-837D0DC80F08}" presName="parentNode" presStyleLbl="node1" presStyleIdx="1" presStyleCnt="2">
        <dgm:presLayoutVars>
          <dgm:chMax val="0"/>
          <dgm:bulletEnabled val="1"/>
        </dgm:presLayoutVars>
      </dgm:prSet>
      <dgm:spPr/>
    </dgm:pt>
    <dgm:pt modelId="{C119827D-D83E-445F-8AA8-FC9E37A7B646}" type="pres">
      <dgm:prSet presAssocID="{87733555-DBFB-4041-9342-837D0DC80F08}" presName="childNode" presStyleLbl="node1" presStyleIdx="1" presStyleCnt="2">
        <dgm:presLayoutVars>
          <dgm:bulletEnabled val="1"/>
        </dgm:presLayoutVars>
      </dgm:prSet>
      <dgm:spPr/>
    </dgm:pt>
  </dgm:ptLst>
  <dgm:cxnLst>
    <dgm:cxn modelId="{173C0000-D676-46DD-A054-EDDF62DA15CC}" srcId="{18874BF7-B1E1-46E8-B120-34A185BE0287}" destId="{28EB04D4-8DF2-4333-8B30-8C1347766E2A}" srcOrd="0" destOrd="0" parTransId="{E7776852-5016-4514-B46C-B4037B48A4F5}" sibTransId="{0086A522-14A9-4957-A867-6A0DB394ADE9}"/>
    <dgm:cxn modelId="{C884F009-4F0C-44BE-ACFD-B39A195AF2B2}" type="presOf" srcId="{73025EAF-662E-46F9-9A2D-C93F86A63ECD}" destId="{93E37996-BFA4-4E26-B16A-4DD301F60DAA}" srcOrd="0" destOrd="0" presId="urn:microsoft.com/office/officeart/2005/8/layout/hProcess7"/>
    <dgm:cxn modelId="{5B5AF30D-FF11-4190-B3E0-FDCB120DC236}" type="presOf" srcId="{5917D29E-5033-4A04-8DF1-D54B13EDD544}" destId="{93E37996-BFA4-4E26-B16A-4DD301F60DAA}" srcOrd="0" destOrd="3" presId="urn:microsoft.com/office/officeart/2005/8/layout/hProcess7"/>
    <dgm:cxn modelId="{C5EF5C15-E3C5-4C71-BEEE-A29F076CE085}" type="presOf" srcId="{94C96756-0553-48DC-9931-36067E17AB1F}" destId="{C119827D-D83E-445F-8AA8-FC9E37A7B646}" srcOrd="0" destOrd="0" presId="urn:microsoft.com/office/officeart/2005/8/layout/hProcess7"/>
    <dgm:cxn modelId="{1FF0C21C-43FD-4D05-A173-DD86E4FBE681}" srcId="{87733555-DBFB-4041-9342-837D0DC80F08}" destId="{079AD234-FBEA-463B-AF39-17F2CE183C55}" srcOrd="2" destOrd="0" parTransId="{E4E06E99-F590-4A5F-8864-6EBDC0A0C1AF}" sibTransId="{6E9FB274-5BDA-4EC7-9D49-D6AADAA7F322}"/>
    <dgm:cxn modelId="{6B100B1E-3452-4332-87BF-6D8EC5CB1C93}" type="presOf" srcId="{87733555-DBFB-4041-9342-837D0DC80F08}" destId="{AEAC4321-F882-4C80-8073-83FB8585B170}" srcOrd="0" destOrd="0" presId="urn:microsoft.com/office/officeart/2005/8/layout/hProcess7"/>
    <dgm:cxn modelId="{2127B329-FDB3-4325-8CE5-E072E8ACA4BE}" type="presOf" srcId="{28EB04D4-8DF2-4333-8B30-8C1347766E2A}" destId="{4B8ED026-14AE-4E3B-8BBF-3088BB4AB615}" srcOrd="1" destOrd="0" presId="urn:microsoft.com/office/officeart/2005/8/layout/hProcess7"/>
    <dgm:cxn modelId="{A8221B3D-FF9A-4C51-8947-5F3A62F9B299}" type="presOf" srcId="{28EB04D4-8DF2-4333-8B30-8C1347766E2A}" destId="{E87C15C3-3E1A-4A86-8A37-00B4EFCC65E2}" srcOrd="0" destOrd="0" presId="urn:microsoft.com/office/officeart/2005/8/layout/hProcess7"/>
    <dgm:cxn modelId="{6B918D3D-3AA1-4726-934B-E1FE684DDCA5}" type="presOf" srcId="{18874BF7-B1E1-46E8-B120-34A185BE0287}" destId="{555694FB-8D2C-4D62-AD82-4CAFB0C01DC6}" srcOrd="0" destOrd="0" presId="urn:microsoft.com/office/officeart/2005/8/layout/hProcess7"/>
    <dgm:cxn modelId="{67D87341-F7B3-43A5-8622-0E893FB58D61}" type="presOf" srcId="{0E7670E8-1563-4E46-A39C-C31D78EA2569}" destId="{93E37996-BFA4-4E26-B16A-4DD301F60DAA}" srcOrd="0" destOrd="1" presId="urn:microsoft.com/office/officeart/2005/8/layout/hProcess7"/>
    <dgm:cxn modelId="{965AA354-B571-46CA-AC08-34F5F83B156D}" srcId="{28EB04D4-8DF2-4333-8B30-8C1347766E2A}" destId="{0E7670E8-1563-4E46-A39C-C31D78EA2569}" srcOrd="1" destOrd="0" parTransId="{EA519B0C-DA47-494F-8E48-4433776369FA}" sibTransId="{D1C4484F-E979-4CB9-B8EF-6C0ACE5E41BD}"/>
    <dgm:cxn modelId="{FA1C7D5D-8A22-44E9-830A-7AECCF173CA2}" srcId="{28EB04D4-8DF2-4333-8B30-8C1347766E2A}" destId="{73025EAF-662E-46F9-9A2D-C93F86A63ECD}" srcOrd="0" destOrd="0" parTransId="{CA9D5DD8-7A27-4B7C-964D-F6A1A188870C}" sibTransId="{56A5E17B-2C22-4547-B870-533BA657B466}"/>
    <dgm:cxn modelId="{113F3165-AADC-4CC3-81C2-7C809708FDC1}" srcId="{87733555-DBFB-4041-9342-837D0DC80F08}" destId="{1D00073D-4159-4FCC-BB2A-4A179A673D8C}" srcOrd="1" destOrd="0" parTransId="{34079193-61C1-4289-BA16-250E706E366E}" sibTransId="{5C5A2A19-A244-4255-807D-EF4B2EB8F75C}"/>
    <dgm:cxn modelId="{6AB57669-58FE-438C-9742-059DC1EE4CF3}" type="presOf" srcId="{F766B52C-2793-4621-9602-FFE6F61821D9}" destId="{93E37996-BFA4-4E26-B16A-4DD301F60DAA}" srcOrd="0" destOrd="4" presId="urn:microsoft.com/office/officeart/2005/8/layout/hProcess7"/>
    <dgm:cxn modelId="{78176684-8F0C-4C90-B5CA-6A4AA5D27924}" srcId="{28EB04D4-8DF2-4333-8B30-8C1347766E2A}" destId="{F766B52C-2793-4621-9602-FFE6F61821D9}" srcOrd="4" destOrd="0" parTransId="{D475E67D-970A-499D-9D24-8E0CC3436BA4}" sibTransId="{9C936893-FCEB-481B-B311-0450454335E8}"/>
    <dgm:cxn modelId="{88F47787-4575-43F3-B1BD-16C62AA15E2A}" type="presOf" srcId="{C3A61334-1752-436C-B82F-9B6AECAA6300}" destId="{93E37996-BFA4-4E26-B16A-4DD301F60DAA}" srcOrd="0" destOrd="2" presId="urn:microsoft.com/office/officeart/2005/8/layout/hProcess7"/>
    <dgm:cxn modelId="{B6C56890-AFCD-46FB-93B5-ADEA00774924}" type="presOf" srcId="{079AD234-FBEA-463B-AF39-17F2CE183C55}" destId="{C119827D-D83E-445F-8AA8-FC9E37A7B646}" srcOrd="0" destOrd="2" presId="urn:microsoft.com/office/officeart/2005/8/layout/hProcess7"/>
    <dgm:cxn modelId="{340455AA-67C3-459D-B437-2A2B931056B3}" srcId="{18874BF7-B1E1-46E8-B120-34A185BE0287}" destId="{87733555-DBFB-4041-9342-837D0DC80F08}" srcOrd="1" destOrd="0" parTransId="{A52ED094-435F-4924-BB09-8D8EF9A69B7C}" sibTransId="{929C3AAE-DEA3-41D7-AC6C-ADDEA87A3FFE}"/>
    <dgm:cxn modelId="{7C2D6CB6-9A4A-4055-8ACE-7789F1A8E881}" srcId="{28EB04D4-8DF2-4333-8B30-8C1347766E2A}" destId="{5917D29E-5033-4A04-8DF1-D54B13EDD544}" srcOrd="3" destOrd="0" parTransId="{75659D79-C70C-4B48-8E33-C863DAA9D4BD}" sibTransId="{C903764C-7F49-4E49-A642-B06A015DAC4A}"/>
    <dgm:cxn modelId="{4D636CBF-3A45-4205-9711-20016CAB37C1}" type="presOf" srcId="{1D00073D-4159-4FCC-BB2A-4A179A673D8C}" destId="{C119827D-D83E-445F-8AA8-FC9E37A7B646}" srcOrd="0" destOrd="1" presId="urn:microsoft.com/office/officeart/2005/8/layout/hProcess7"/>
    <dgm:cxn modelId="{546FD7D7-7F65-4361-805E-82343E717C1C}" srcId="{87733555-DBFB-4041-9342-837D0DC80F08}" destId="{94C96756-0553-48DC-9931-36067E17AB1F}" srcOrd="0" destOrd="0" parTransId="{3CFE7FE9-9F6D-423D-9B38-9F6601EE2EAE}" sibTransId="{AF5484A1-D272-4838-9E84-FB3D43E2BDB5}"/>
    <dgm:cxn modelId="{0FD459DD-5D50-48F3-AD5A-1C7E4EE04E0C}" srcId="{28EB04D4-8DF2-4333-8B30-8C1347766E2A}" destId="{C3A61334-1752-436C-B82F-9B6AECAA6300}" srcOrd="2" destOrd="0" parTransId="{1D804B5C-075E-461D-BD53-D5432E845F67}" sibTransId="{E37C5CC6-79EC-45EF-87F2-4B06096E2BC3}"/>
    <dgm:cxn modelId="{BC4EA1E2-8CD9-4296-AE19-DAD1DB81831E}" srcId="{87733555-DBFB-4041-9342-837D0DC80F08}" destId="{C372EA65-BBB7-4EF7-9CD1-02F658BA8216}" srcOrd="3" destOrd="0" parTransId="{B5CC9D87-09BC-4C22-BA3F-8065A7F0D36D}" sibTransId="{41E2A546-4DA5-4E5E-A51F-980E2595F026}"/>
    <dgm:cxn modelId="{98BB79F8-AA0C-437C-816A-2DBA86F157FF}" type="presOf" srcId="{87733555-DBFB-4041-9342-837D0DC80F08}" destId="{5538F7F1-589C-46E0-B6EE-EBC0BD2A701C}" srcOrd="1" destOrd="0" presId="urn:microsoft.com/office/officeart/2005/8/layout/hProcess7"/>
    <dgm:cxn modelId="{50DA49FF-3600-41A1-914B-3988FE3691AB}" type="presOf" srcId="{C372EA65-BBB7-4EF7-9CD1-02F658BA8216}" destId="{C119827D-D83E-445F-8AA8-FC9E37A7B646}" srcOrd="0" destOrd="3" presId="urn:microsoft.com/office/officeart/2005/8/layout/hProcess7"/>
    <dgm:cxn modelId="{C18EC279-AA1C-40ED-8337-115A8D3C7AFB}" type="presParOf" srcId="{555694FB-8D2C-4D62-AD82-4CAFB0C01DC6}" destId="{8466CB07-4AE4-4B67-B04F-22D0408F8F42}" srcOrd="0" destOrd="0" presId="urn:microsoft.com/office/officeart/2005/8/layout/hProcess7"/>
    <dgm:cxn modelId="{BB6EDDBF-80BB-43DE-8555-83BEDE5430D4}" type="presParOf" srcId="{8466CB07-4AE4-4B67-B04F-22D0408F8F42}" destId="{E87C15C3-3E1A-4A86-8A37-00B4EFCC65E2}" srcOrd="0" destOrd="0" presId="urn:microsoft.com/office/officeart/2005/8/layout/hProcess7"/>
    <dgm:cxn modelId="{0CD9DB89-7115-406D-8336-FB2CBFC54DDC}" type="presParOf" srcId="{8466CB07-4AE4-4B67-B04F-22D0408F8F42}" destId="{4B8ED026-14AE-4E3B-8BBF-3088BB4AB615}" srcOrd="1" destOrd="0" presId="urn:microsoft.com/office/officeart/2005/8/layout/hProcess7"/>
    <dgm:cxn modelId="{8A71A1CE-0304-4E48-A17A-6064811AB001}" type="presParOf" srcId="{8466CB07-4AE4-4B67-B04F-22D0408F8F42}" destId="{93E37996-BFA4-4E26-B16A-4DD301F60DAA}" srcOrd="2" destOrd="0" presId="urn:microsoft.com/office/officeart/2005/8/layout/hProcess7"/>
    <dgm:cxn modelId="{E6AF9E65-05AA-4E85-87A1-0CD3F8CF1FED}" type="presParOf" srcId="{555694FB-8D2C-4D62-AD82-4CAFB0C01DC6}" destId="{989D435C-8C71-4814-9F05-71130D9EC1BD}" srcOrd="1" destOrd="0" presId="urn:microsoft.com/office/officeart/2005/8/layout/hProcess7"/>
    <dgm:cxn modelId="{87E6B840-F155-4341-834F-4E9775FAC29A}" type="presParOf" srcId="{555694FB-8D2C-4D62-AD82-4CAFB0C01DC6}" destId="{5CB26A29-5EEE-44C5-B173-D918CA96819F}" srcOrd="2" destOrd="0" presId="urn:microsoft.com/office/officeart/2005/8/layout/hProcess7"/>
    <dgm:cxn modelId="{7D7BBAFE-0978-4C5D-9BB7-60A881FF5DE2}" type="presParOf" srcId="{5CB26A29-5EEE-44C5-B173-D918CA96819F}" destId="{EC0A4808-DCDE-4B00-A2EA-040A3B579520}" srcOrd="0" destOrd="0" presId="urn:microsoft.com/office/officeart/2005/8/layout/hProcess7"/>
    <dgm:cxn modelId="{42623E72-3C6B-4831-840B-F21AADCAD23E}" type="presParOf" srcId="{5CB26A29-5EEE-44C5-B173-D918CA96819F}" destId="{200BE5D8-F314-45E6-B1F5-A08FCF54EA64}" srcOrd="1" destOrd="0" presId="urn:microsoft.com/office/officeart/2005/8/layout/hProcess7"/>
    <dgm:cxn modelId="{70A625F2-02C0-4D42-980E-8B867915D554}" type="presParOf" srcId="{5CB26A29-5EEE-44C5-B173-D918CA96819F}" destId="{EBDB66EB-76E0-4980-9D28-B3F78C241CD3}" srcOrd="2" destOrd="0" presId="urn:microsoft.com/office/officeart/2005/8/layout/hProcess7"/>
    <dgm:cxn modelId="{FC1E2F0C-3A9C-431B-B29C-2593335923B1}" type="presParOf" srcId="{555694FB-8D2C-4D62-AD82-4CAFB0C01DC6}" destId="{AB090E63-0EC1-42AB-86F0-DD621B026F8C}" srcOrd="3" destOrd="0" presId="urn:microsoft.com/office/officeart/2005/8/layout/hProcess7"/>
    <dgm:cxn modelId="{DE89EA4E-98FF-4FD6-8EA3-DD3CE66B5A7E}" type="presParOf" srcId="{555694FB-8D2C-4D62-AD82-4CAFB0C01DC6}" destId="{BE168F41-3CE8-4984-AE37-EC6690845016}" srcOrd="4" destOrd="0" presId="urn:microsoft.com/office/officeart/2005/8/layout/hProcess7"/>
    <dgm:cxn modelId="{734C3D50-F9A4-4480-A6F0-142B2E87B027}" type="presParOf" srcId="{BE168F41-3CE8-4984-AE37-EC6690845016}" destId="{AEAC4321-F882-4C80-8073-83FB8585B170}" srcOrd="0" destOrd="0" presId="urn:microsoft.com/office/officeart/2005/8/layout/hProcess7"/>
    <dgm:cxn modelId="{A1DF5365-B54D-4956-A53A-46567964F237}" type="presParOf" srcId="{BE168F41-3CE8-4984-AE37-EC6690845016}" destId="{5538F7F1-589C-46E0-B6EE-EBC0BD2A701C}" srcOrd="1" destOrd="0" presId="urn:microsoft.com/office/officeart/2005/8/layout/hProcess7"/>
    <dgm:cxn modelId="{B14DD7FF-669E-4EE9-BCFC-A0D6D7090A7C}" type="presParOf" srcId="{BE168F41-3CE8-4984-AE37-EC6690845016}" destId="{C119827D-D83E-445F-8AA8-FC9E37A7B646}"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136C9A-4FB1-43FD-9AD7-4FA35509718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E3C98A22-32E9-47BD-AB73-5519211A4AEF}">
      <dgm:prSet/>
      <dgm:spPr/>
      <dgm:t>
        <a:bodyPr/>
        <a:lstStyle/>
        <a:p>
          <a:r>
            <a:rPr lang="en-US"/>
            <a:t>Family-focused interventions</a:t>
          </a:r>
        </a:p>
      </dgm:t>
    </dgm:pt>
    <dgm:pt modelId="{FFDEB0DD-834B-40C5-91AE-583F9E625059}" type="parTrans" cxnId="{9CD36B16-6478-4B71-A80B-3F5EA69B000E}">
      <dgm:prSet/>
      <dgm:spPr/>
      <dgm:t>
        <a:bodyPr/>
        <a:lstStyle/>
        <a:p>
          <a:endParaRPr lang="en-US"/>
        </a:p>
      </dgm:t>
    </dgm:pt>
    <dgm:pt modelId="{29EC1A74-2605-42AF-9378-E293CF803367}" type="sibTrans" cxnId="{9CD36B16-6478-4B71-A80B-3F5EA69B000E}">
      <dgm:prSet/>
      <dgm:spPr/>
      <dgm:t>
        <a:bodyPr/>
        <a:lstStyle/>
        <a:p>
          <a:endParaRPr lang="en-US"/>
        </a:p>
      </dgm:t>
    </dgm:pt>
    <dgm:pt modelId="{028CC7DC-9EAC-4F9A-B39F-86E57227B44D}">
      <dgm:prSet/>
      <dgm:spPr/>
      <dgm:t>
        <a:bodyPr/>
        <a:lstStyle/>
        <a:p>
          <a:r>
            <a:rPr lang="en-US"/>
            <a:t>Education</a:t>
          </a:r>
        </a:p>
      </dgm:t>
    </dgm:pt>
    <dgm:pt modelId="{4C7F5CF1-DD56-4EB7-8268-07BD9483BBAC}" type="parTrans" cxnId="{FE089AE4-BD27-4936-8E99-76DF62470C97}">
      <dgm:prSet/>
      <dgm:spPr/>
      <dgm:t>
        <a:bodyPr/>
        <a:lstStyle/>
        <a:p>
          <a:endParaRPr lang="en-US"/>
        </a:p>
      </dgm:t>
    </dgm:pt>
    <dgm:pt modelId="{DD91C63E-46F3-4E6E-8AD1-2D94369552FD}" type="sibTrans" cxnId="{FE089AE4-BD27-4936-8E99-76DF62470C97}">
      <dgm:prSet/>
      <dgm:spPr/>
      <dgm:t>
        <a:bodyPr/>
        <a:lstStyle/>
        <a:p>
          <a:endParaRPr lang="en-US"/>
        </a:p>
      </dgm:t>
    </dgm:pt>
    <dgm:pt modelId="{702F59CF-5ECF-4889-873E-134374364BB7}">
      <dgm:prSet/>
      <dgm:spPr/>
      <dgm:t>
        <a:bodyPr/>
        <a:lstStyle/>
        <a:p>
          <a:r>
            <a:rPr lang="en-US"/>
            <a:t>Support groups</a:t>
          </a:r>
        </a:p>
      </dgm:t>
    </dgm:pt>
    <dgm:pt modelId="{C78C1A5D-F36C-4B62-AFA7-2E84F9AEE1DD}" type="parTrans" cxnId="{884E764E-C58E-4ACB-8882-BE34F1101377}">
      <dgm:prSet/>
      <dgm:spPr/>
      <dgm:t>
        <a:bodyPr/>
        <a:lstStyle/>
        <a:p>
          <a:endParaRPr lang="en-US"/>
        </a:p>
      </dgm:t>
    </dgm:pt>
    <dgm:pt modelId="{38A93DF6-69FD-4CBB-AA47-2E2A8D346FA3}" type="sibTrans" cxnId="{884E764E-C58E-4ACB-8882-BE34F1101377}">
      <dgm:prSet/>
      <dgm:spPr/>
      <dgm:t>
        <a:bodyPr/>
        <a:lstStyle/>
        <a:p>
          <a:endParaRPr lang="en-US"/>
        </a:p>
      </dgm:t>
    </dgm:pt>
    <dgm:pt modelId="{0D582814-9D5E-4605-A2E3-760AE196FC45}">
      <dgm:prSet/>
      <dgm:spPr/>
      <dgm:t>
        <a:bodyPr/>
        <a:lstStyle/>
        <a:p>
          <a:r>
            <a:rPr lang="en-US"/>
            <a:t>Parent Management Training</a:t>
          </a:r>
        </a:p>
      </dgm:t>
    </dgm:pt>
    <dgm:pt modelId="{2B6633E9-DC0F-4204-8983-9CCD8F97C696}" type="parTrans" cxnId="{C2E4841D-2897-4F3F-8D11-4965F0467E17}">
      <dgm:prSet/>
      <dgm:spPr/>
      <dgm:t>
        <a:bodyPr/>
        <a:lstStyle/>
        <a:p>
          <a:endParaRPr lang="en-US"/>
        </a:p>
      </dgm:t>
    </dgm:pt>
    <dgm:pt modelId="{D23322C7-22DB-4BEC-A981-A1513D2C1452}" type="sibTrans" cxnId="{C2E4841D-2897-4F3F-8D11-4965F0467E17}">
      <dgm:prSet/>
      <dgm:spPr/>
      <dgm:t>
        <a:bodyPr/>
        <a:lstStyle/>
        <a:p>
          <a:endParaRPr lang="en-US"/>
        </a:p>
      </dgm:t>
    </dgm:pt>
    <dgm:pt modelId="{01A06142-78EF-4EB9-B5EA-16D2FC6DF7AF}">
      <dgm:prSet/>
      <dgm:spPr/>
      <dgm:t>
        <a:bodyPr/>
        <a:lstStyle/>
        <a:p>
          <a:r>
            <a:rPr lang="en-US"/>
            <a:t>School-focused interventions</a:t>
          </a:r>
        </a:p>
      </dgm:t>
    </dgm:pt>
    <dgm:pt modelId="{242A0AAD-6C71-45D5-BA5C-C34BFB3CCE90}" type="parTrans" cxnId="{D92EC1CC-22BC-4320-8D03-1089C838CDB5}">
      <dgm:prSet/>
      <dgm:spPr/>
      <dgm:t>
        <a:bodyPr/>
        <a:lstStyle/>
        <a:p>
          <a:endParaRPr lang="en-US"/>
        </a:p>
      </dgm:t>
    </dgm:pt>
    <dgm:pt modelId="{DB803F61-7ED6-465F-ADFC-E99B4E682BA6}" type="sibTrans" cxnId="{D92EC1CC-22BC-4320-8D03-1089C838CDB5}">
      <dgm:prSet/>
      <dgm:spPr/>
      <dgm:t>
        <a:bodyPr/>
        <a:lstStyle/>
        <a:p>
          <a:endParaRPr lang="en-US"/>
        </a:p>
      </dgm:t>
    </dgm:pt>
    <dgm:pt modelId="{93C538F2-5566-4036-AA5A-636EFF42ED48}">
      <dgm:prSet/>
      <dgm:spPr/>
      <dgm:t>
        <a:bodyPr/>
        <a:lstStyle/>
        <a:p>
          <a:r>
            <a:rPr lang="en-US"/>
            <a:t>Classroom modifications</a:t>
          </a:r>
        </a:p>
      </dgm:t>
    </dgm:pt>
    <dgm:pt modelId="{B9636A81-879B-42DE-A753-E66C33CF9D16}" type="parTrans" cxnId="{E580F74A-6572-431B-A734-0741D83BB901}">
      <dgm:prSet/>
      <dgm:spPr/>
      <dgm:t>
        <a:bodyPr/>
        <a:lstStyle/>
        <a:p>
          <a:endParaRPr lang="en-US"/>
        </a:p>
      </dgm:t>
    </dgm:pt>
    <dgm:pt modelId="{5A1358E3-0F0B-4709-91CF-71AE99481CCF}" type="sibTrans" cxnId="{E580F74A-6572-431B-A734-0741D83BB901}">
      <dgm:prSet/>
      <dgm:spPr/>
      <dgm:t>
        <a:bodyPr/>
        <a:lstStyle/>
        <a:p>
          <a:endParaRPr lang="en-US"/>
        </a:p>
      </dgm:t>
    </dgm:pt>
    <dgm:pt modelId="{53515A30-B456-4DF4-BE45-D049A2285CC9}">
      <dgm:prSet/>
      <dgm:spPr/>
      <dgm:t>
        <a:bodyPr/>
        <a:lstStyle/>
        <a:p>
          <a:r>
            <a:rPr lang="en-US"/>
            <a:t>Tutoring</a:t>
          </a:r>
        </a:p>
      </dgm:t>
    </dgm:pt>
    <dgm:pt modelId="{0A2EDC0A-3BE5-4BE4-A2A5-34CE5775DBD1}" type="parTrans" cxnId="{F023513F-ED60-4EA6-BAA5-4D763985EBE1}">
      <dgm:prSet/>
      <dgm:spPr/>
      <dgm:t>
        <a:bodyPr/>
        <a:lstStyle/>
        <a:p>
          <a:endParaRPr lang="en-US"/>
        </a:p>
      </dgm:t>
    </dgm:pt>
    <dgm:pt modelId="{2D0A0A8E-998F-4DD7-9C70-F5DEC3489DFD}" type="sibTrans" cxnId="{F023513F-ED60-4EA6-BAA5-4D763985EBE1}">
      <dgm:prSet/>
      <dgm:spPr/>
      <dgm:t>
        <a:bodyPr/>
        <a:lstStyle/>
        <a:p>
          <a:endParaRPr lang="en-US"/>
        </a:p>
      </dgm:t>
    </dgm:pt>
    <dgm:pt modelId="{22EB1B5C-F3F4-48AD-AE6F-B995DF024F45}">
      <dgm:prSet/>
      <dgm:spPr/>
      <dgm:t>
        <a:bodyPr/>
        <a:lstStyle/>
        <a:p>
          <a:r>
            <a:rPr lang="en-US"/>
            <a:t>Calendars or electronic organization devices</a:t>
          </a:r>
        </a:p>
      </dgm:t>
    </dgm:pt>
    <dgm:pt modelId="{331906F2-F280-41B0-96DE-79CF446CFAAE}" type="parTrans" cxnId="{ADE95458-3535-4532-B1D8-5E0BAC5A461F}">
      <dgm:prSet/>
      <dgm:spPr/>
      <dgm:t>
        <a:bodyPr/>
        <a:lstStyle/>
        <a:p>
          <a:endParaRPr lang="en-US"/>
        </a:p>
      </dgm:t>
    </dgm:pt>
    <dgm:pt modelId="{6D193382-7939-4D42-B2A8-E785D2EE1470}" type="sibTrans" cxnId="{ADE95458-3535-4532-B1D8-5E0BAC5A461F}">
      <dgm:prSet/>
      <dgm:spPr/>
      <dgm:t>
        <a:bodyPr/>
        <a:lstStyle/>
        <a:p>
          <a:endParaRPr lang="en-US"/>
        </a:p>
      </dgm:t>
    </dgm:pt>
    <dgm:pt modelId="{8086CC41-E74B-4EAB-918A-0EC267A10E3B}">
      <dgm:prSet/>
      <dgm:spPr/>
      <dgm:t>
        <a:bodyPr/>
        <a:lstStyle/>
        <a:p>
          <a:r>
            <a:rPr lang="en-US"/>
            <a:t>Child-focused interventions</a:t>
          </a:r>
        </a:p>
      </dgm:t>
    </dgm:pt>
    <dgm:pt modelId="{A82461F3-BF67-43ED-A4F1-E8237DEE6408}" type="parTrans" cxnId="{6D0CED04-8719-46B3-9A15-122083063CC2}">
      <dgm:prSet/>
      <dgm:spPr/>
      <dgm:t>
        <a:bodyPr/>
        <a:lstStyle/>
        <a:p>
          <a:endParaRPr lang="en-US"/>
        </a:p>
      </dgm:t>
    </dgm:pt>
    <dgm:pt modelId="{F787A6A8-BAE2-465B-94C0-8EA056B2CFB9}" type="sibTrans" cxnId="{6D0CED04-8719-46B3-9A15-122083063CC2}">
      <dgm:prSet/>
      <dgm:spPr/>
      <dgm:t>
        <a:bodyPr/>
        <a:lstStyle/>
        <a:p>
          <a:endParaRPr lang="en-US"/>
        </a:p>
      </dgm:t>
    </dgm:pt>
    <dgm:pt modelId="{5B417835-B902-4CFB-BEFA-4167C940F524}">
      <dgm:prSet/>
      <dgm:spPr/>
      <dgm:t>
        <a:bodyPr/>
        <a:lstStyle/>
        <a:p>
          <a:r>
            <a:rPr lang="en-US"/>
            <a:t>Education about ADHD</a:t>
          </a:r>
        </a:p>
      </dgm:t>
    </dgm:pt>
    <dgm:pt modelId="{03437BBD-DC4E-46BF-A8E8-D12D15B26ED1}" type="parTrans" cxnId="{BCACEF56-06F3-4F43-A584-EABF8FF80598}">
      <dgm:prSet/>
      <dgm:spPr/>
      <dgm:t>
        <a:bodyPr/>
        <a:lstStyle/>
        <a:p>
          <a:endParaRPr lang="en-US"/>
        </a:p>
      </dgm:t>
    </dgm:pt>
    <dgm:pt modelId="{640E54F7-BC71-4FBA-BB77-12FE6BFB6312}" type="sibTrans" cxnId="{BCACEF56-06F3-4F43-A584-EABF8FF80598}">
      <dgm:prSet/>
      <dgm:spPr/>
      <dgm:t>
        <a:bodyPr/>
        <a:lstStyle/>
        <a:p>
          <a:endParaRPr lang="en-US"/>
        </a:p>
      </dgm:t>
    </dgm:pt>
    <dgm:pt modelId="{50B65611-4E34-48C0-BE18-79232EEE6749}">
      <dgm:prSet/>
      <dgm:spPr/>
      <dgm:t>
        <a:bodyPr/>
        <a:lstStyle/>
        <a:p>
          <a:r>
            <a:rPr lang="en-US"/>
            <a:t>Psychosocial therapy</a:t>
          </a:r>
        </a:p>
      </dgm:t>
    </dgm:pt>
    <dgm:pt modelId="{F6581A55-32AE-4551-85EA-49968DD748F4}" type="parTrans" cxnId="{1E69859C-D80B-42CE-8571-855DABEC16A2}">
      <dgm:prSet/>
      <dgm:spPr/>
      <dgm:t>
        <a:bodyPr/>
        <a:lstStyle/>
        <a:p>
          <a:endParaRPr lang="en-US"/>
        </a:p>
      </dgm:t>
    </dgm:pt>
    <dgm:pt modelId="{B8B100BE-3C59-4781-91C8-C4054FD570D1}" type="sibTrans" cxnId="{1E69859C-D80B-42CE-8571-855DABEC16A2}">
      <dgm:prSet/>
      <dgm:spPr/>
      <dgm:t>
        <a:bodyPr/>
        <a:lstStyle/>
        <a:p>
          <a:endParaRPr lang="en-US"/>
        </a:p>
      </dgm:t>
    </dgm:pt>
    <dgm:pt modelId="{5F3D834F-40A0-4ABC-B76A-6EEA211697B4}">
      <dgm:prSet/>
      <dgm:spPr/>
      <dgm:t>
        <a:bodyPr/>
        <a:lstStyle/>
        <a:p>
          <a:endParaRPr lang="en-US"/>
        </a:p>
      </dgm:t>
    </dgm:pt>
    <dgm:pt modelId="{15107B97-DC69-47F8-9802-FC3C25A77B4A}" type="parTrans" cxnId="{592C702D-DCD5-40FC-A5A6-3ED2EC78B25A}">
      <dgm:prSet/>
      <dgm:spPr/>
    </dgm:pt>
    <dgm:pt modelId="{E72F3F91-D76D-4A0D-966F-F2F6DEB1A18D}" type="sibTrans" cxnId="{592C702D-DCD5-40FC-A5A6-3ED2EC78B25A}">
      <dgm:prSet/>
      <dgm:spPr/>
    </dgm:pt>
    <dgm:pt modelId="{67B5ED7A-8231-4439-809D-A9A5D01D6778}">
      <dgm:prSet phldrT="[Text]"/>
      <dgm:spPr/>
      <dgm:t>
        <a:bodyPr/>
        <a:lstStyle/>
        <a:p>
          <a:r>
            <a:rPr lang="en-US"/>
            <a:t>Alternative/Complimentary Treatment</a:t>
          </a:r>
        </a:p>
      </dgm:t>
    </dgm:pt>
    <dgm:pt modelId="{327127BA-4064-456A-9ABA-853404AE81F7}" type="parTrans" cxnId="{1ABC6145-86F1-452A-BC9B-FE55662B1BD4}">
      <dgm:prSet/>
      <dgm:spPr/>
    </dgm:pt>
    <dgm:pt modelId="{A69A9A73-C87D-4447-A4A4-1E50ADF4A1E6}" type="sibTrans" cxnId="{1ABC6145-86F1-452A-BC9B-FE55662B1BD4}">
      <dgm:prSet/>
      <dgm:spPr/>
    </dgm:pt>
    <dgm:pt modelId="{5EF75CF5-A19E-46C4-8EA2-B2C724D4E2A2}">
      <dgm:prSet/>
      <dgm:spPr/>
      <dgm:t>
        <a:bodyPr/>
        <a:lstStyle/>
        <a:p>
          <a:r>
            <a:rPr lang="en-US"/>
            <a:t>Nutrition </a:t>
          </a:r>
        </a:p>
      </dgm:t>
    </dgm:pt>
    <dgm:pt modelId="{818267A3-BC1E-4BFF-BDE0-D51B15266DFF}" type="parTrans" cxnId="{E3B4D114-5646-4BD6-A49B-5F564B92FEEB}">
      <dgm:prSet/>
      <dgm:spPr/>
    </dgm:pt>
    <dgm:pt modelId="{C2B74674-FB0F-4C3B-B0D0-49595DEEDE01}" type="sibTrans" cxnId="{E3B4D114-5646-4BD6-A49B-5F564B92FEEB}">
      <dgm:prSet/>
      <dgm:spPr/>
    </dgm:pt>
    <dgm:pt modelId="{A370C42F-8DEB-44CD-BCF5-D417D8CF9E09}">
      <dgm:prSet phldrT="[Text]"/>
      <dgm:spPr/>
      <dgm:t>
        <a:bodyPr/>
        <a:lstStyle/>
        <a:p>
          <a:r>
            <a:rPr lang="en-US"/>
            <a:t>Exercise</a:t>
          </a:r>
        </a:p>
      </dgm:t>
    </dgm:pt>
    <dgm:pt modelId="{DBDCBC4E-EF51-4A2A-9543-DF16EBA55B63}" type="parTrans" cxnId="{76902481-6D04-4B60-8459-B0BAA1F2CC65}">
      <dgm:prSet/>
      <dgm:spPr/>
    </dgm:pt>
    <dgm:pt modelId="{F1D6C5CA-42D6-405A-BC95-BDA44DBD5E37}" type="sibTrans" cxnId="{76902481-6D04-4B60-8459-B0BAA1F2CC65}">
      <dgm:prSet/>
      <dgm:spPr/>
    </dgm:pt>
    <dgm:pt modelId="{68BEFDA9-85E8-4832-B90E-91CC0111EFF6}" type="pres">
      <dgm:prSet presAssocID="{27136C9A-4FB1-43FD-9AD7-4FA35509718C}" presName="linear" presStyleCnt="0">
        <dgm:presLayoutVars>
          <dgm:animLvl val="lvl"/>
          <dgm:resizeHandles val="exact"/>
        </dgm:presLayoutVars>
      </dgm:prSet>
      <dgm:spPr/>
    </dgm:pt>
    <dgm:pt modelId="{96DFA34F-0D72-48A3-8A83-B7C5D374A150}" type="pres">
      <dgm:prSet presAssocID="{E3C98A22-32E9-47BD-AB73-5519211A4AEF}" presName="parentText" presStyleLbl="node1" presStyleIdx="0" presStyleCnt="4">
        <dgm:presLayoutVars>
          <dgm:chMax val="0"/>
          <dgm:bulletEnabled val="1"/>
        </dgm:presLayoutVars>
      </dgm:prSet>
      <dgm:spPr/>
    </dgm:pt>
    <dgm:pt modelId="{8F6E2CD8-33C3-4712-8DF2-EA42A194E9F4}" type="pres">
      <dgm:prSet presAssocID="{E3C98A22-32E9-47BD-AB73-5519211A4AEF}" presName="childText" presStyleLbl="revTx" presStyleIdx="0" presStyleCnt="4">
        <dgm:presLayoutVars>
          <dgm:bulletEnabled val="1"/>
        </dgm:presLayoutVars>
      </dgm:prSet>
      <dgm:spPr/>
    </dgm:pt>
    <dgm:pt modelId="{FA27B776-F911-49EB-A857-C6116C550E71}" type="pres">
      <dgm:prSet presAssocID="{01A06142-78EF-4EB9-B5EA-16D2FC6DF7AF}" presName="parentText" presStyleLbl="node1" presStyleIdx="1" presStyleCnt="4">
        <dgm:presLayoutVars>
          <dgm:chMax val="0"/>
          <dgm:bulletEnabled val="1"/>
        </dgm:presLayoutVars>
      </dgm:prSet>
      <dgm:spPr/>
    </dgm:pt>
    <dgm:pt modelId="{5B650ECB-75AE-4B1D-9914-2217E2A88F07}" type="pres">
      <dgm:prSet presAssocID="{01A06142-78EF-4EB9-B5EA-16D2FC6DF7AF}" presName="childText" presStyleLbl="revTx" presStyleIdx="1" presStyleCnt="4">
        <dgm:presLayoutVars>
          <dgm:bulletEnabled val="1"/>
        </dgm:presLayoutVars>
      </dgm:prSet>
      <dgm:spPr/>
    </dgm:pt>
    <dgm:pt modelId="{E35A7EEB-C9AA-4605-8C56-DF8DC786562E}" type="pres">
      <dgm:prSet presAssocID="{8086CC41-E74B-4EAB-918A-0EC267A10E3B}" presName="parentText" presStyleLbl="node1" presStyleIdx="2" presStyleCnt="4">
        <dgm:presLayoutVars>
          <dgm:chMax val="0"/>
          <dgm:bulletEnabled val="1"/>
        </dgm:presLayoutVars>
      </dgm:prSet>
      <dgm:spPr/>
    </dgm:pt>
    <dgm:pt modelId="{10EA0180-3BB2-4AAB-B416-663B86C56E42}" type="pres">
      <dgm:prSet presAssocID="{8086CC41-E74B-4EAB-918A-0EC267A10E3B}" presName="childText" presStyleLbl="revTx" presStyleIdx="2" presStyleCnt="4">
        <dgm:presLayoutVars>
          <dgm:bulletEnabled val="1"/>
        </dgm:presLayoutVars>
      </dgm:prSet>
      <dgm:spPr/>
    </dgm:pt>
    <dgm:pt modelId="{37B83091-1AB4-4C4F-B269-6EB4C7823B21}" type="pres">
      <dgm:prSet presAssocID="{67B5ED7A-8231-4439-809D-A9A5D01D6778}" presName="parentText" presStyleLbl="node1" presStyleIdx="3" presStyleCnt="4">
        <dgm:presLayoutVars>
          <dgm:chMax val="0"/>
          <dgm:bulletEnabled val="1"/>
        </dgm:presLayoutVars>
      </dgm:prSet>
      <dgm:spPr/>
    </dgm:pt>
    <dgm:pt modelId="{0EE907E7-8CB0-4DAA-85AB-574E106320DA}" type="pres">
      <dgm:prSet presAssocID="{67B5ED7A-8231-4439-809D-A9A5D01D6778}" presName="childText" presStyleLbl="revTx" presStyleIdx="3" presStyleCnt="4">
        <dgm:presLayoutVars>
          <dgm:bulletEnabled val="1"/>
        </dgm:presLayoutVars>
      </dgm:prSet>
      <dgm:spPr/>
    </dgm:pt>
  </dgm:ptLst>
  <dgm:cxnLst>
    <dgm:cxn modelId="{6D0CED04-8719-46B3-9A15-122083063CC2}" srcId="{27136C9A-4FB1-43FD-9AD7-4FA35509718C}" destId="{8086CC41-E74B-4EAB-918A-0EC267A10E3B}" srcOrd="2" destOrd="0" parTransId="{A82461F3-BF67-43ED-A4F1-E8237DEE6408}" sibTransId="{F787A6A8-BAE2-465B-94C0-8EA056B2CFB9}"/>
    <dgm:cxn modelId="{9F61EC08-A78B-4C9B-B901-E32616733237}" type="presOf" srcId="{702F59CF-5ECF-4889-873E-134374364BB7}" destId="{8F6E2CD8-33C3-4712-8DF2-EA42A194E9F4}" srcOrd="0" destOrd="1" presId="urn:microsoft.com/office/officeart/2005/8/layout/vList2"/>
    <dgm:cxn modelId="{E3B4D114-5646-4BD6-A49B-5F564B92FEEB}" srcId="{67B5ED7A-8231-4439-809D-A9A5D01D6778}" destId="{5EF75CF5-A19E-46C4-8EA2-B2C724D4E2A2}" srcOrd="0" destOrd="0" parTransId="{818267A3-BC1E-4BFF-BDE0-D51B15266DFF}" sibTransId="{C2B74674-FB0F-4C3B-B0D0-49595DEEDE01}"/>
    <dgm:cxn modelId="{9CD36B16-6478-4B71-A80B-3F5EA69B000E}" srcId="{27136C9A-4FB1-43FD-9AD7-4FA35509718C}" destId="{E3C98A22-32E9-47BD-AB73-5519211A4AEF}" srcOrd="0" destOrd="0" parTransId="{FFDEB0DD-834B-40C5-91AE-583F9E625059}" sibTransId="{29EC1A74-2605-42AF-9378-E293CF803367}"/>
    <dgm:cxn modelId="{C2E4841D-2897-4F3F-8D11-4965F0467E17}" srcId="{E3C98A22-32E9-47BD-AB73-5519211A4AEF}" destId="{0D582814-9D5E-4605-A2E3-760AE196FC45}" srcOrd="2" destOrd="0" parTransId="{2B6633E9-DC0F-4204-8983-9CCD8F97C696}" sibTransId="{D23322C7-22DB-4BEC-A981-A1513D2C1452}"/>
    <dgm:cxn modelId="{E2F1392D-E751-47B1-B3D5-24B28110AA67}" type="presOf" srcId="{A370C42F-8DEB-44CD-BCF5-D417D8CF9E09}" destId="{0EE907E7-8CB0-4DAA-85AB-574E106320DA}" srcOrd="0" destOrd="1" presId="urn:microsoft.com/office/officeart/2005/8/layout/vList2"/>
    <dgm:cxn modelId="{592C702D-DCD5-40FC-A5A6-3ED2EC78B25A}" srcId="{01A06142-78EF-4EB9-B5EA-16D2FC6DF7AF}" destId="{5F3D834F-40A0-4ABC-B76A-6EEA211697B4}" srcOrd="0" destOrd="0" parTransId="{15107B97-DC69-47F8-9802-FC3C25A77B4A}" sibTransId="{E72F3F91-D76D-4A0D-966F-F2F6DEB1A18D}"/>
    <dgm:cxn modelId="{35AF913E-1662-4E2D-A8FD-B3B83234DFA5}" type="presOf" srcId="{5F3D834F-40A0-4ABC-B76A-6EEA211697B4}" destId="{5B650ECB-75AE-4B1D-9914-2217E2A88F07}" srcOrd="0" destOrd="0" presId="urn:microsoft.com/office/officeart/2005/8/layout/vList2"/>
    <dgm:cxn modelId="{F023513F-ED60-4EA6-BAA5-4D763985EBE1}" srcId="{01A06142-78EF-4EB9-B5EA-16D2FC6DF7AF}" destId="{53515A30-B456-4DF4-BE45-D049A2285CC9}" srcOrd="2" destOrd="0" parTransId="{0A2EDC0A-3BE5-4BE4-A2A5-34CE5775DBD1}" sibTransId="{2D0A0A8E-998F-4DD7-9C70-F5DEC3489DFD}"/>
    <dgm:cxn modelId="{1ABC6145-86F1-452A-BC9B-FE55662B1BD4}" srcId="{27136C9A-4FB1-43FD-9AD7-4FA35509718C}" destId="{67B5ED7A-8231-4439-809D-A9A5D01D6778}" srcOrd="3" destOrd="0" parTransId="{327127BA-4064-456A-9ABA-853404AE81F7}" sibTransId="{A69A9A73-C87D-4447-A4A4-1E50ADF4A1E6}"/>
    <dgm:cxn modelId="{E580F74A-6572-431B-A734-0741D83BB901}" srcId="{01A06142-78EF-4EB9-B5EA-16D2FC6DF7AF}" destId="{93C538F2-5566-4036-AA5A-636EFF42ED48}" srcOrd="1" destOrd="0" parTransId="{B9636A81-879B-42DE-A753-E66C33CF9D16}" sibTransId="{5A1358E3-0F0B-4709-91CF-71AE99481CCF}"/>
    <dgm:cxn modelId="{884E764E-C58E-4ACB-8882-BE34F1101377}" srcId="{E3C98A22-32E9-47BD-AB73-5519211A4AEF}" destId="{702F59CF-5ECF-4889-873E-134374364BB7}" srcOrd="1" destOrd="0" parTransId="{C78C1A5D-F36C-4B62-AFA7-2E84F9AEE1DD}" sibTransId="{38A93DF6-69FD-4CBB-AA47-2E2A8D346FA3}"/>
    <dgm:cxn modelId="{CAC8BB50-5402-45CC-8648-29F03710CAF4}" type="presOf" srcId="{0D582814-9D5E-4605-A2E3-760AE196FC45}" destId="{8F6E2CD8-33C3-4712-8DF2-EA42A194E9F4}" srcOrd="0" destOrd="2" presId="urn:microsoft.com/office/officeart/2005/8/layout/vList2"/>
    <dgm:cxn modelId="{BCACEF56-06F3-4F43-A584-EABF8FF80598}" srcId="{8086CC41-E74B-4EAB-918A-0EC267A10E3B}" destId="{5B417835-B902-4CFB-BEFA-4167C940F524}" srcOrd="0" destOrd="0" parTransId="{03437BBD-DC4E-46BF-A8E8-D12D15B26ED1}" sibTransId="{640E54F7-BC71-4FBA-BB77-12FE6BFB6312}"/>
    <dgm:cxn modelId="{ADE95458-3535-4532-B1D8-5E0BAC5A461F}" srcId="{01A06142-78EF-4EB9-B5EA-16D2FC6DF7AF}" destId="{22EB1B5C-F3F4-48AD-AE6F-B995DF024F45}" srcOrd="3" destOrd="0" parTransId="{331906F2-F280-41B0-96DE-79CF446CFAAE}" sibTransId="{6D193382-7939-4D42-B2A8-E785D2EE1470}"/>
    <dgm:cxn modelId="{3C4A6376-E850-4E69-A4D6-001B123DAECD}" type="presOf" srcId="{8086CC41-E74B-4EAB-918A-0EC267A10E3B}" destId="{E35A7EEB-C9AA-4605-8C56-DF8DC786562E}" srcOrd="0" destOrd="0" presId="urn:microsoft.com/office/officeart/2005/8/layout/vList2"/>
    <dgm:cxn modelId="{76902481-6D04-4B60-8459-B0BAA1F2CC65}" srcId="{67B5ED7A-8231-4439-809D-A9A5D01D6778}" destId="{A370C42F-8DEB-44CD-BCF5-D417D8CF9E09}" srcOrd="1" destOrd="0" parTransId="{DBDCBC4E-EF51-4A2A-9543-DF16EBA55B63}" sibTransId="{F1D6C5CA-42D6-405A-BC95-BDA44DBD5E37}"/>
    <dgm:cxn modelId="{EBB20787-9F16-42DB-9C8B-1BCF1D3A4046}" type="presOf" srcId="{01A06142-78EF-4EB9-B5EA-16D2FC6DF7AF}" destId="{FA27B776-F911-49EB-A857-C6116C550E71}" srcOrd="0" destOrd="0" presId="urn:microsoft.com/office/officeart/2005/8/layout/vList2"/>
    <dgm:cxn modelId="{78B7048D-D956-4C65-ABCA-BD81ACA05909}" type="presOf" srcId="{E3C98A22-32E9-47BD-AB73-5519211A4AEF}" destId="{96DFA34F-0D72-48A3-8A83-B7C5D374A150}" srcOrd="0" destOrd="0" presId="urn:microsoft.com/office/officeart/2005/8/layout/vList2"/>
    <dgm:cxn modelId="{74C6CC8E-E96C-4EF9-A600-49E2DC43E7EF}" type="presOf" srcId="{53515A30-B456-4DF4-BE45-D049A2285CC9}" destId="{5B650ECB-75AE-4B1D-9914-2217E2A88F07}" srcOrd="0" destOrd="2" presId="urn:microsoft.com/office/officeart/2005/8/layout/vList2"/>
    <dgm:cxn modelId="{B003B39A-FEE0-4F47-AEFE-06130F1C591B}" type="presOf" srcId="{5EF75CF5-A19E-46C4-8EA2-B2C724D4E2A2}" destId="{0EE907E7-8CB0-4DAA-85AB-574E106320DA}" srcOrd="0" destOrd="0" presId="urn:microsoft.com/office/officeart/2005/8/layout/vList2"/>
    <dgm:cxn modelId="{1E69859C-D80B-42CE-8571-855DABEC16A2}" srcId="{8086CC41-E74B-4EAB-918A-0EC267A10E3B}" destId="{50B65611-4E34-48C0-BE18-79232EEE6749}" srcOrd="1" destOrd="0" parTransId="{F6581A55-32AE-4551-85EA-49968DD748F4}" sibTransId="{B8B100BE-3C59-4781-91C8-C4054FD570D1}"/>
    <dgm:cxn modelId="{8AB540A1-3A29-4C42-B053-B520EFEE829F}" type="presOf" srcId="{93C538F2-5566-4036-AA5A-636EFF42ED48}" destId="{5B650ECB-75AE-4B1D-9914-2217E2A88F07}" srcOrd="0" destOrd="1" presId="urn:microsoft.com/office/officeart/2005/8/layout/vList2"/>
    <dgm:cxn modelId="{60FC15AB-C039-4D78-B253-7EB22309BD84}" type="presOf" srcId="{22EB1B5C-F3F4-48AD-AE6F-B995DF024F45}" destId="{5B650ECB-75AE-4B1D-9914-2217E2A88F07}" srcOrd="0" destOrd="3" presId="urn:microsoft.com/office/officeart/2005/8/layout/vList2"/>
    <dgm:cxn modelId="{A9A56EAC-7FD4-49BB-8804-F92491397DFC}" type="presOf" srcId="{50B65611-4E34-48C0-BE18-79232EEE6749}" destId="{10EA0180-3BB2-4AAB-B416-663B86C56E42}" srcOrd="0" destOrd="1" presId="urn:microsoft.com/office/officeart/2005/8/layout/vList2"/>
    <dgm:cxn modelId="{6609DDB1-9D96-46EA-A3EA-CFEB3757EA5B}" type="presOf" srcId="{27136C9A-4FB1-43FD-9AD7-4FA35509718C}" destId="{68BEFDA9-85E8-4832-B90E-91CC0111EFF6}" srcOrd="0" destOrd="0" presId="urn:microsoft.com/office/officeart/2005/8/layout/vList2"/>
    <dgm:cxn modelId="{D92EC1CC-22BC-4320-8D03-1089C838CDB5}" srcId="{27136C9A-4FB1-43FD-9AD7-4FA35509718C}" destId="{01A06142-78EF-4EB9-B5EA-16D2FC6DF7AF}" srcOrd="1" destOrd="0" parTransId="{242A0AAD-6C71-45D5-BA5C-C34BFB3CCE90}" sibTransId="{DB803F61-7ED6-465F-ADFC-E99B4E682BA6}"/>
    <dgm:cxn modelId="{7683DAD7-AEC0-4D6B-A220-B62BB451E08C}" type="presOf" srcId="{67B5ED7A-8231-4439-809D-A9A5D01D6778}" destId="{37B83091-1AB4-4C4F-B269-6EB4C7823B21}" srcOrd="0" destOrd="0" presId="urn:microsoft.com/office/officeart/2005/8/layout/vList2"/>
    <dgm:cxn modelId="{D161E9DA-D1BC-4337-892B-D08DE9D5DE69}" type="presOf" srcId="{5B417835-B902-4CFB-BEFA-4167C940F524}" destId="{10EA0180-3BB2-4AAB-B416-663B86C56E42}" srcOrd="0" destOrd="0" presId="urn:microsoft.com/office/officeart/2005/8/layout/vList2"/>
    <dgm:cxn modelId="{FE089AE4-BD27-4936-8E99-76DF62470C97}" srcId="{E3C98A22-32E9-47BD-AB73-5519211A4AEF}" destId="{028CC7DC-9EAC-4F9A-B39F-86E57227B44D}" srcOrd="0" destOrd="0" parTransId="{4C7F5CF1-DD56-4EB7-8268-07BD9483BBAC}" sibTransId="{DD91C63E-46F3-4E6E-8AD1-2D94369552FD}"/>
    <dgm:cxn modelId="{73E26BF1-DA70-4B13-B75E-25D57710C272}" type="presOf" srcId="{028CC7DC-9EAC-4F9A-B39F-86E57227B44D}" destId="{8F6E2CD8-33C3-4712-8DF2-EA42A194E9F4}" srcOrd="0" destOrd="0" presId="urn:microsoft.com/office/officeart/2005/8/layout/vList2"/>
    <dgm:cxn modelId="{92D4DD30-7714-4FF3-BC30-5A6B0B07592D}" type="presParOf" srcId="{68BEFDA9-85E8-4832-B90E-91CC0111EFF6}" destId="{96DFA34F-0D72-48A3-8A83-B7C5D374A150}" srcOrd="0" destOrd="0" presId="urn:microsoft.com/office/officeart/2005/8/layout/vList2"/>
    <dgm:cxn modelId="{A059CA0B-51EB-48B0-A6EC-17FC4A2CC9A6}" type="presParOf" srcId="{68BEFDA9-85E8-4832-B90E-91CC0111EFF6}" destId="{8F6E2CD8-33C3-4712-8DF2-EA42A194E9F4}" srcOrd="1" destOrd="0" presId="urn:microsoft.com/office/officeart/2005/8/layout/vList2"/>
    <dgm:cxn modelId="{54240661-DC37-4F7B-857F-640EB38C6E80}" type="presParOf" srcId="{68BEFDA9-85E8-4832-B90E-91CC0111EFF6}" destId="{FA27B776-F911-49EB-A857-C6116C550E71}" srcOrd="2" destOrd="0" presId="urn:microsoft.com/office/officeart/2005/8/layout/vList2"/>
    <dgm:cxn modelId="{5BEF891C-15AB-48CB-B414-399F7D2F225E}" type="presParOf" srcId="{68BEFDA9-85E8-4832-B90E-91CC0111EFF6}" destId="{5B650ECB-75AE-4B1D-9914-2217E2A88F07}" srcOrd="3" destOrd="0" presId="urn:microsoft.com/office/officeart/2005/8/layout/vList2"/>
    <dgm:cxn modelId="{54CDAE52-B61F-4287-8FD3-FAA873A333A6}" type="presParOf" srcId="{68BEFDA9-85E8-4832-B90E-91CC0111EFF6}" destId="{E35A7EEB-C9AA-4605-8C56-DF8DC786562E}" srcOrd="4" destOrd="0" presId="urn:microsoft.com/office/officeart/2005/8/layout/vList2"/>
    <dgm:cxn modelId="{7ED3287A-8192-4268-B319-45FD9CC0149E}" type="presParOf" srcId="{68BEFDA9-85E8-4832-B90E-91CC0111EFF6}" destId="{10EA0180-3BB2-4AAB-B416-663B86C56E42}" srcOrd="5" destOrd="0" presId="urn:microsoft.com/office/officeart/2005/8/layout/vList2"/>
    <dgm:cxn modelId="{E16EC4E9-CBBD-4A16-BD61-AF78A528C1D3}" type="presParOf" srcId="{68BEFDA9-85E8-4832-B90E-91CC0111EFF6}" destId="{37B83091-1AB4-4C4F-B269-6EB4C7823B21}" srcOrd="6" destOrd="0" presId="urn:microsoft.com/office/officeart/2005/8/layout/vList2"/>
    <dgm:cxn modelId="{58E0CCCF-7475-4D25-8231-77764CF6DE1E}" type="presParOf" srcId="{68BEFDA9-85E8-4832-B90E-91CC0111EFF6}" destId="{0EE907E7-8CB0-4DAA-85AB-574E106320D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C15C3-3E1A-4A86-8A37-00B4EFCC65E2}">
      <dsp:nvSpPr>
        <dsp:cNvPr id="0" name=""/>
        <dsp:cNvSpPr/>
      </dsp:nvSpPr>
      <dsp:spPr>
        <a:xfrm>
          <a:off x="1578" y="0"/>
          <a:ext cx="4020527" cy="361161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marL="0" lvl="0" indent="0" algn="r" defTabSz="2044700">
            <a:lnSpc>
              <a:spcPct val="90000"/>
            </a:lnSpc>
            <a:spcBef>
              <a:spcPct val="0"/>
            </a:spcBef>
            <a:spcAft>
              <a:spcPct val="35000"/>
            </a:spcAft>
            <a:buNone/>
          </a:pPr>
          <a:endParaRPr lang="en-US" sz="4600" kern="1200">
            <a:cs typeface="Calibri"/>
          </a:endParaRPr>
        </a:p>
      </dsp:txBody>
      <dsp:txXfrm rot="16200000">
        <a:off x="-1077132" y="1078711"/>
        <a:ext cx="2961527" cy="804105"/>
      </dsp:txXfrm>
    </dsp:sp>
    <dsp:sp modelId="{93E37996-BFA4-4E26-B16A-4DD301F60DAA}">
      <dsp:nvSpPr>
        <dsp:cNvPr id="0" name=""/>
        <dsp:cNvSpPr/>
      </dsp:nvSpPr>
      <dsp:spPr>
        <a:xfrm>
          <a:off x="805684" y="0"/>
          <a:ext cx="2995292" cy="36116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a:cs typeface="Calibri"/>
            </a:rPr>
            <a:t>- Decreased thalamic sensory activity (abnormal reticular activating system)</a:t>
          </a:r>
        </a:p>
        <a:p>
          <a:pPr marL="0" lvl="0" indent="0" algn="l" defTabSz="933450">
            <a:lnSpc>
              <a:spcPct val="90000"/>
            </a:lnSpc>
            <a:spcBef>
              <a:spcPct val="0"/>
            </a:spcBef>
            <a:spcAft>
              <a:spcPct val="35000"/>
            </a:spcAft>
            <a:buNone/>
          </a:pPr>
          <a:r>
            <a:rPr lang="en-US" sz="2100" kern="1200">
              <a:cs typeface="Calibri"/>
            </a:rPr>
            <a:t>- Delayed cortical maturation</a:t>
          </a:r>
        </a:p>
        <a:p>
          <a:pPr marL="0" lvl="0" indent="0" algn="l" defTabSz="933450">
            <a:lnSpc>
              <a:spcPct val="90000"/>
            </a:lnSpc>
            <a:spcBef>
              <a:spcPct val="0"/>
            </a:spcBef>
            <a:spcAft>
              <a:spcPct val="35000"/>
            </a:spcAft>
            <a:buNone/>
          </a:pPr>
          <a:r>
            <a:rPr lang="en-US" sz="2100" kern="1200">
              <a:cs typeface="Calibri"/>
            </a:rPr>
            <a:t>- Depressed dopamine activity</a:t>
          </a:r>
        </a:p>
        <a:p>
          <a:pPr marL="0" lvl="0" indent="0" algn="l" defTabSz="933450" rtl="0">
            <a:lnSpc>
              <a:spcPct val="90000"/>
            </a:lnSpc>
            <a:spcBef>
              <a:spcPct val="0"/>
            </a:spcBef>
            <a:spcAft>
              <a:spcPct val="35000"/>
            </a:spcAft>
            <a:buNone/>
          </a:pPr>
          <a:r>
            <a:rPr lang="en-US" sz="2100" kern="1200">
              <a:latin typeface="Calibri" panose="020F0502020204030204"/>
              <a:cs typeface="Calibri"/>
            </a:rPr>
            <a:t>- Developmental trajecory differences in basal ganglia</a:t>
          </a:r>
          <a:endParaRPr lang="en-US" sz="2100" kern="1200">
            <a:cs typeface="Calibri"/>
          </a:endParaRPr>
        </a:p>
        <a:p>
          <a:pPr marL="0" lvl="0" indent="0" algn="l" defTabSz="933450">
            <a:lnSpc>
              <a:spcPct val="90000"/>
            </a:lnSpc>
            <a:spcBef>
              <a:spcPct val="0"/>
            </a:spcBef>
            <a:spcAft>
              <a:spcPct val="35000"/>
            </a:spcAft>
            <a:buNone/>
          </a:pPr>
          <a:endParaRPr lang="en-US" sz="2100" kern="1200"/>
        </a:p>
      </dsp:txBody>
      <dsp:txXfrm>
        <a:off x="805684" y="0"/>
        <a:ext cx="2995292" cy="3611619"/>
      </dsp:txXfrm>
    </dsp:sp>
    <dsp:sp modelId="{AEAC4321-F882-4C80-8073-83FB8585B170}">
      <dsp:nvSpPr>
        <dsp:cNvPr id="0" name=""/>
        <dsp:cNvSpPr/>
      </dsp:nvSpPr>
      <dsp:spPr>
        <a:xfrm>
          <a:off x="4162824" y="0"/>
          <a:ext cx="4020527" cy="361161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7734" rIns="204470" bIns="0" numCol="1" spcCol="1270" anchor="t" anchorCtr="0">
          <a:noAutofit/>
        </a:bodyPr>
        <a:lstStyle/>
        <a:p>
          <a:pPr marL="0" lvl="0" indent="0" algn="r" defTabSz="2044700">
            <a:lnSpc>
              <a:spcPct val="90000"/>
            </a:lnSpc>
            <a:spcBef>
              <a:spcPct val="0"/>
            </a:spcBef>
            <a:spcAft>
              <a:spcPct val="35000"/>
            </a:spcAft>
            <a:buNone/>
          </a:pPr>
          <a:endParaRPr lang="en-US" sz="4600" kern="1200">
            <a:cs typeface="Calibri"/>
          </a:endParaRPr>
        </a:p>
      </dsp:txBody>
      <dsp:txXfrm rot="16200000">
        <a:off x="3084113" y="1078711"/>
        <a:ext cx="2961527" cy="804105"/>
      </dsp:txXfrm>
    </dsp:sp>
    <dsp:sp modelId="{200BE5D8-F314-45E6-B1F5-A08FCF54EA64}">
      <dsp:nvSpPr>
        <dsp:cNvPr id="0" name=""/>
        <dsp:cNvSpPr/>
      </dsp:nvSpPr>
      <dsp:spPr>
        <a:xfrm rot="5400000">
          <a:off x="3917655" y="2793287"/>
          <a:ext cx="530541" cy="60307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19827D-D83E-445F-8AA8-FC9E37A7B646}">
      <dsp:nvSpPr>
        <dsp:cNvPr id="0" name=""/>
        <dsp:cNvSpPr/>
      </dsp:nvSpPr>
      <dsp:spPr>
        <a:xfrm>
          <a:off x="4966929" y="0"/>
          <a:ext cx="2995292" cy="361161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a:cs typeface="Calibri"/>
            </a:rPr>
            <a:t>- Cortical hypo-arousal in the frontal and cingulate cortices</a:t>
          </a:r>
        </a:p>
        <a:p>
          <a:pPr marL="0" lvl="0" indent="0" algn="l" defTabSz="933450">
            <a:lnSpc>
              <a:spcPct val="90000"/>
            </a:lnSpc>
            <a:spcBef>
              <a:spcPct val="0"/>
            </a:spcBef>
            <a:spcAft>
              <a:spcPct val="35000"/>
            </a:spcAft>
            <a:buNone/>
          </a:pPr>
          <a:r>
            <a:rPr lang="en-US" sz="2100" kern="1200">
              <a:cs typeface="Calibri"/>
            </a:rPr>
            <a:t>- Increase in theta activity</a:t>
          </a:r>
        </a:p>
        <a:p>
          <a:pPr marL="0" lvl="0" indent="0" algn="l" defTabSz="933450">
            <a:lnSpc>
              <a:spcPct val="90000"/>
            </a:lnSpc>
            <a:spcBef>
              <a:spcPct val="0"/>
            </a:spcBef>
            <a:spcAft>
              <a:spcPct val="35000"/>
            </a:spcAft>
            <a:buNone/>
          </a:pPr>
          <a:endParaRPr lang="en-US" sz="2100" kern="1200"/>
        </a:p>
        <a:p>
          <a:pPr marL="0" lvl="0" indent="0" algn="l" defTabSz="933450">
            <a:lnSpc>
              <a:spcPct val="90000"/>
            </a:lnSpc>
            <a:spcBef>
              <a:spcPct val="0"/>
            </a:spcBef>
            <a:spcAft>
              <a:spcPct val="35000"/>
            </a:spcAft>
            <a:buNone/>
          </a:pPr>
          <a:endParaRPr lang="en-US" sz="2100" kern="1200"/>
        </a:p>
      </dsp:txBody>
      <dsp:txXfrm>
        <a:off x="4966929" y="0"/>
        <a:ext cx="2995292" cy="3611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FA34F-0D72-48A3-8A83-B7C5D374A150}">
      <dsp:nvSpPr>
        <dsp:cNvPr id="0" name=""/>
        <dsp:cNvSpPr/>
      </dsp:nvSpPr>
      <dsp:spPr>
        <a:xfrm>
          <a:off x="0" y="128528"/>
          <a:ext cx="10515600" cy="4077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Family-focused interventions</a:t>
          </a:r>
        </a:p>
      </dsp:txBody>
      <dsp:txXfrm>
        <a:off x="19904" y="148432"/>
        <a:ext cx="10475792" cy="367937"/>
      </dsp:txXfrm>
    </dsp:sp>
    <dsp:sp modelId="{8F6E2CD8-33C3-4712-8DF2-EA42A194E9F4}">
      <dsp:nvSpPr>
        <dsp:cNvPr id="0" name=""/>
        <dsp:cNvSpPr/>
      </dsp:nvSpPr>
      <dsp:spPr>
        <a:xfrm>
          <a:off x="0" y="536273"/>
          <a:ext cx="10515600"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Education</a:t>
          </a:r>
        </a:p>
        <a:p>
          <a:pPr marL="114300" lvl="1" indent="-114300" algn="l" defTabSz="577850">
            <a:lnSpc>
              <a:spcPct val="90000"/>
            </a:lnSpc>
            <a:spcBef>
              <a:spcPct val="0"/>
            </a:spcBef>
            <a:spcAft>
              <a:spcPct val="20000"/>
            </a:spcAft>
            <a:buChar char="•"/>
          </a:pPr>
          <a:r>
            <a:rPr lang="en-US" sz="1300" kern="1200"/>
            <a:t>Support groups</a:t>
          </a:r>
        </a:p>
        <a:p>
          <a:pPr marL="114300" lvl="1" indent="-114300" algn="l" defTabSz="577850">
            <a:lnSpc>
              <a:spcPct val="90000"/>
            </a:lnSpc>
            <a:spcBef>
              <a:spcPct val="0"/>
            </a:spcBef>
            <a:spcAft>
              <a:spcPct val="20000"/>
            </a:spcAft>
            <a:buChar char="•"/>
          </a:pPr>
          <a:r>
            <a:rPr lang="en-US" sz="1300" kern="1200"/>
            <a:t>Parent Management Training</a:t>
          </a:r>
        </a:p>
      </dsp:txBody>
      <dsp:txXfrm>
        <a:off x="0" y="536273"/>
        <a:ext cx="10515600" cy="668609"/>
      </dsp:txXfrm>
    </dsp:sp>
    <dsp:sp modelId="{FA27B776-F911-49EB-A857-C6116C550E71}">
      <dsp:nvSpPr>
        <dsp:cNvPr id="0" name=""/>
        <dsp:cNvSpPr/>
      </dsp:nvSpPr>
      <dsp:spPr>
        <a:xfrm>
          <a:off x="0" y="1204883"/>
          <a:ext cx="10515600" cy="4077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School-focused interventions</a:t>
          </a:r>
        </a:p>
      </dsp:txBody>
      <dsp:txXfrm>
        <a:off x="19904" y="1224787"/>
        <a:ext cx="10475792" cy="367937"/>
      </dsp:txXfrm>
    </dsp:sp>
    <dsp:sp modelId="{5B650ECB-75AE-4B1D-9914-2217E2A88F07}">
      <dsp:nvSpPr>
        <dsp:cNvPr id="0" name=""/>
        <dsp:cNvSpPr/>
      </dsp:nvSpPr>
      <dsp:spPr>
        <a:xfrm>
          <a:off x="0" y="1612628"/>
          <a:ext cx="10515600" cy="89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a:p>
        <a:p>
          <a:pPr marL="114300" lvl="1" indent="-114300" algn="l" defTabSz="577850">
            <a:lnSpc>
              <a:spcPct val="90000"/>
            </a:lnSpc>
            <a:spcBef>
              <a:spcPct val="0"/>
            </a:spcBef>
            <a:spcAft>
              <a:spcPct val="20000"/>
            </a:spcAft>
            <a:buChar char="•"/>
          </a:pPr>
          <a:r>
            <a:rPr lang="en-US" sz="1300" kern="1200"/>
            <a:t>Classroom modifications</a:t>
          </a:r>
        </a:p>
        <a:p>
          <a:pPr marL="114300" lvl="1" indent="-114300" algn="l" defTabSz="577850">
            <a:lnSpc>
              <a:spcPct val="90000"/>
            </a:lnSpc>
            <a:spcBef>
              <a:spcPct val="0"/>
            </a:spcBef>
            <a:spcAft>
              <a:spcPct val="20000"/>
            </a:spcAft>
            <a:buChar char="•"/>
          </a:pPr>
          <a:r>
            <a:rPr lang="en-US" sz="1300" kern="1200"/>
            <a:t>Tutoring</a:t>
          </a:r>
        </a:p>
        <a:p>
          <a:pPr marL="114300" lvl="1" indent="-114300" algn="l" defTabSz="577850">
            <a:lnSpc>
              <a:spcPct val="90000"/>
            </a:lnSpc>
            <a:spcBef>
              <a:spcPct val="0"/>
            </a:spcBef>
            <a:spcAft>
              <a:spcPct val="20000"/>
            </a:spcAft>
            <a:buChar char="•"/>
          </a:pPr>
          <a:r>
            <a:rPr lang="en-US" sz="1300" kern="1200"/>
            <a:t>Calendars or electronic organization devices</a:t>
          </a:r>
        </a:p>
      </dsp:txBody>
      <dsp:txXfrm>
        <a:off x="0" y="1612628"/>
        <a:ext cx="10515600" cy="897345"/>
      </dsp:txXfrm>
    </dsp:sp>
    <dsp:sp modelId="{E35A7EEB-C9AA-4605-8C56-DF8DC786562E}">
      <dsp:nvSpPr>
        <dsp:cNvPr id="0" name=""/>
        <dsp:cNvSpPr/>
      </dsp:nvSpPr>
      <dsp:spPr>
        <a:xfrm>
          <a:off x="0" y="2509973"/>
          <a:ext cx="10515600" cy="4077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Child-focused interventions</a:t>
          </a:r>
        </a:p>
      </dsp:txBody>
      <dsp:txXfrm>
        <a:off x="19904" y="2529877"/>
        <a:ext cx="10475792" cy="367937"/>
      </dsp:txXfrm>
    </dsp:sp>
    <dsp:sp modelId="{10EA0180-3BB2-4AAB-B416-663B86C56E42}">
      <dsp:nvSpPr>
        <dsp:cNvPr id="0" name=""/>
        <dsp:cNvSpPr/>
      </dsp:nvSpPr>
      <dsp:spPr>
        <a:xfrm>
          <a:off x="0" y="2917719"/>
          <a:ext cx="105156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Education about ADHD</a:t>
          </a:r>
        </a:p>
        <a:p>
          <a:pPr marL="114300" lvl="1" indent="-114300" algn="l" defTabSz="577850">
            <a:lnSpc>
              <a:spcPct val="90000"/>
            </a:lnSpc>
            <a:spcBef>
              <a:spcPct val="0"/>
            </a:spcBef>
            <a:spcAft>
              <a:spcPct val="20000"/>
            </a:spcAft>
            <a:buChar char="•"/>
          </a:pPr>
          <a:r>
            <a:rPr lang="en-US" sz="1300" kern="1200"/>
            <a:t>Psychosocial therapy</a:t>
          </a:r>
        </a:p>
      </dsp:txBody>
      <dsp:txXfrm>
        <a:off x="0" y="2917719"/>
        <a:ext cx="10515600" cy="448672"/>
      </dsp:txXfrm>
    </dsp:sp>
    <dsp:sp modelId="{37B83091-1AB4-4C4F-B269-6EB4C7823B21}">
      <dsp:nvSpPr>
        <dsp:cNvPr id="0" name=""/>
        <dsp:cNvSpPr/>
      </dsp:nvSpPr>
      <dsp:spPr>
        <a:xfrm>
          <a:off x="0" y="3366391"/>
          <a:ext cx="10515600" cy="40774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Alternative/Complimentary Treatment</a:t>
          </a:r>
        </a:p>
      </dsp:txBody>
      <dsp:txXfrm>
        <a:off x="19904" y="3386295"/>
        <a:ext cx="10475792" cy="367937"/>
      </dsp:txXfrm>
    </dsp:sp>
    <dsp:sp modelId="{0EE907E7-8CB0-4DAA-85AB-574E106320DA}">
      <dsp:nvSpPr>
        <dsp:cNvPr id="0" name=""/>
        <dsp:cNvSpPr/>
      </dsp:nvSpPr>
      <dsp:spPr>
        <a:xfrm>
          <a:off x="0" y="3774136"/>
          <a:ext cx="105156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Nutrition </a:t>
          </a:r>
        </a:p>
        <a:p>
          <a:pPr marL="114300" lvl="1" indent="-114300" algn="l" defTabSz="577850">
            <a:lnSpc>
              <a:spcPct val="90000"/>
            </a:lnSpc>
            <a:spcBef>
              <a:spcPct val="0"/>
            </a:spcBef>
            <a:spcAft>
              <a:spcPct val="20000"/>
            </a:spcAft>
            <a:buChar char="•"/>
          </a:pPr>
          <a:r>
            <a:rPr lang="en-US" sz="1300" kern="1200"/>
            <a:t>Exercise</a:t>
          </a:r>
        </a:p>
      </dsp:txBody>
      <dsp:txXfrm>
        <a:off x="0" y="3774136"/>
        <a:ext cx="10515600" cy="4486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91D7B9-1F1D-4F9B-BCD4-0B6893C41A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B549D-7912-47CE-BB9D-C81C46F21077}" type="datetimeFigureOut">
              <a:rPr lang="en-US" smtClean="0"/>
              <a:t>9/18/19</a:t>
            </a:fld>
            <a:endParaRPr lang="en-US"/>
          </a:p>
        </p:txBody>
      </p:sp>
      <p:sp>
        <p:nvSpPr>
          <p:cNvPr id="4" name="Footer Placeholder 3">
            <a:extLst>
              <a:ext uri="{FF2B5EF4-FFF2-40B4-BE49-F238E27FC236}">
                <a16:creationId xmlns:a16="http://schemas.microsoft.com/office/drawing/2014/main" id="{BA075128-B596-47B1-BE57-1C5A71A36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E17B0F1-FE0D-44CC-BCF0-1CC4C9112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EF39B-AF2A-4EFA-AE7E-EC1FF3735F5A}" type="slidenum">
              <a:rPr lang="en-US" smtClean="0"/>
              <a:t>‹#›</a:t>
            </a:fld>
            <a:endParaRPr lang="en-US"/>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70A3-6847-4770-BAE0-862438C62089}" type="datetimeFigureOut">
              <a:rPr lang="en-US" smtClean="0"/>
              <a:t>9/18/19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09BC-39F4-43B1-850C-D5EB0E6480C8}" type="slidenum">
              <a:rPr lang="en-US" smtClean="0"/>
              <a:t>‹#›</a:t>
            </a:fld>
            <a:endParaRPr lang="en-US"/>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ms.gov/Medicare-Medicaid-Coordination/Fraud-Prevention/Medicaid-Integrity-Education/Pharmacy-Education-Materials/Downloads/stim-pediatric-factsheet11-14.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ms.gov/Medicare-Medicaid-Coordination/Fraud-Prevention/Medicaid-Integrity-Education/Pharmacy-Education-Materials/Downloads/stim-pediatric-dosingchart11-14.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Briefly, describe the disorder and provide a tool for progress monitoring of the disorder</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identify an empirical article to critique, and make comments on the paper</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Identify background readings for the class (up to two review articles or chapters)</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provide an historical overview of the drugs used to treat the disorder</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focus on the drug category currently considered the best pharmacological option for treating the disorder</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identify the generic and trade names of some commonly used drugs included in the drug category</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indicate pediatric FDA indications and common pediatric off-label usage </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identify any FDA DSCs as well as common side effects and their implications for school learning and behavior</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describe of the putative mechanism of action of the drug</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describe pharmacological and non-pharmacological alternatives to the drug</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comment on research about combined treatments</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present your evaluation and argument for best practices for treating this disorder, including potential sequencing or combination treatments</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discuss ways in which future studies might improve the current research</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describe how this analysis may have changed your beliefs and/or attitudes toward the use of this drug					</a:t>
            </a:r>
            <a:endParaRPr lang="en-US" sz="11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5EFD187-7D74-4BFC-B925-AD91EFADB35C}" type="slidenum">
              <a:rPr lang="en-US" smtClean="0"/>
              <a:t>2</a:t>
            </a:fld>
            <a:endParaRPr lang="en-US"/>
          </a:p>
        </p:txBody>
      </p:sp>
    </p:spTree>
    <p:extLst>
      <p:ext uri="{BB962C8B-B14F-4D97-AF65-F5344CB8AC3E}">
        <p14:creationId xmlns:p14="http://schemas.microsoft.com/office/powerpoint/2010/main" val="207645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https://www.cms.gov/Medicare-Medicaid-Coordination/Fraud-Prevention/Medicaid-Integrity-Education/Pharmacy-Education-Materials/Downloads/stim-pediatric-factsheet11-14.pdf</a:t>
            </a:r>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15</a:t>
            </a:fld>
            <a:endParaRPr lang="en-US"/>
          </a:p>
        </p:txBody>
      </p:sp>
    </p:spTree>
    <p:extLst>
      <p:ext uri="{BB962C8B-B14F-4D97-AF65-F5344CB8AC3E}">
        <p14:creationId xmlns:p14="http://schemas.microsoft.com/office/powerpoint/2010/main" val="397060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https://www.cms.gov/Medicare-Medicaid-Coordination/Fraud-Prevention/Medicaid-Integrity-Education/Pharmacy-Education-Materials/Downloads/stim-pediatric-dosingchart11-14.pdf</a:t>
            </a:r>
            <a:endParaRPr lang="en-US"/>
          </a:p>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16</a:t>
            </a:fld>
            <a:endParaRPr lang="en-US"/>
          </a:p>
        </p:txBody>
      </p:sp>
    </p:spTree>
    <p:extLst>
      <p:ext uri="{BB962C8B-B14F-4D97-AF65-F5344CB8AC3E}">
        <p14:creationId xmlns:p14="http://schemas.microsoft.com/office/powerpoint/2010/main" val="89501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18</a:t>
            </a:fld>
            <a:endParaRPr lang="en-US"/>
          </a:p>
        </p:txBody>
      </p:sp>
    </p:spTree>
    <p:extLst>
      <p:ext uri="{BB962C8B-B14F-4D97-AF65-F5344CB8AC3E}">
        <p14:creationId xmlns:p14="http://schemas.microsoft.com/office/powerpoint/2010/main" val="304186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21</a:t>
            </a:fld>
            <a:endParaRPr lang="en-US"/>
          </a:p>
        </p:txBody>
      </p:sp>
    </p:spTree>
    <p:extLst>
      <p:ext uri="{BB962C8B-B14F-4D97-AF65-F5344CB8AC3E}">
        <p14:creationId xmlns:p14="http://schemas.microsoft.com/office/powerpoint/2010/main" val="13419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22</a:t>
            </a:fld>
            <a:endParaRPr lang="en-US"/>
          </a:p>
        </p:txBody>
      </p:sp>
    </p:spTree>
    <p:extLst>
      <p:ext uri="{BB962C8B-B14F-4D97-AF65-F5344CB8AC3E}">
        <p14:creationId xmlns:p14="http://schemas.microsoft.com/office/powerpoint/2010/main" val="410986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myadhd</a:t>
            </a:r>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23</a:t>
            </a:fld>
            <a:endParaRPr lang="en-US"/>
          </a:p>
        </p:txBody>
      </p:sp>
    </p:spTree>
    <p:extLst>
      <p:ext uri="{BB962C8B-B14F-4D97-AF65-F5344CB8AC3E}">
        <p14:creationId xmlns:p14="http://schemas.microsoft.com/office/powerpoint/2010/main" val="284684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24</a:t>
            </a:fld>
            <a:endParaRPr lang="en-US"/>
          </a:p>
        </p:txBody>
      </p:sp>
    </p:spTree>
    <p:extLst>
      <p:ext uri="{BB962C8B-B14F-4D97-AF65-F5344CB8AC3E}">
        <p14:creationId xmlns:p14="http://schemas.microsoft.com/office/powerpoint/2010/main" val="878922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The large confidence interval in relation to the efficacy and tolerability of bupropion, clonidine, guanfacine, and modafinil suggests that caution should be used when interpreting these data. </a:t>
            </a:r>
          </a:p>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28</a:t>
            </a:fld>
            <a:endParaRPr lang="en-US"/>
          </a:p>
        </p:txBody>
      </p:sp>
    </p:spTree>
    <p:extLst>
      <p:ext uri="{BB962C8B-B14F-4D97-AF65-F5344CB8AC3E}">
        <p14:creationId xmlns:p14="http://schemas.microsoft.com/office/powerpoint/2010/main" val="407183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children and adolescents, methylphenidate was the only drug with better acceptability than placebo; in adults, amphetamines were the only compound with better acceptability than placebo. </a:t>
            </a:r>
          </a:p>
          <a:p>
            <a:endParaRPr lang="en-US">
              <a:cs typeface="Calibri"/>
            </a:endParaRPr>
          </a:p>
        </p:txBody>
      </p:sp>
      <p:sp>
        <p:nvSpPr>
          <p:cNvPr id="4" name="Slide Number Placeholder 3"/>
          <p:cNvSpPr>
            <a:spLocks noGrp="1"/>
          </p:cNvSpPr>
          <p:nvPr>
            <p:ph type="sldNum" sz="quarter" idx="5"/>
          </p:nvPr>
        </p:nvSpPr>
        <p:spPr/>
        <p:txBody>
          <a:bodyPr/>
          <a:lstStyle/>
          <a:p>
            <a:fld id="{C22109BC-39F4-43B1-850C-D5EB0E6480C8}" type="slidenum">
              <a:rPr lang="en-US" smtClean="0"/>
              <a:t>30</a:t>
            </a:fld>
            <a:endParaRPr lang="en-US"/>
          </a:p>
        </p:txBody>
      </p:sp>
    </p:spTree>
    <p:extLst>
      <p:ext uri="{BB962C8B-B14F-4D97-AF65-F5344CB8AC3E}">
        <p14:creationId xmlns:p14="http://schemas.microsoft.com/office/powerpoint/2010/main" val="2131840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a:t>
            </a:r>
            <a:r>
              <a:rPr lang="en-US" dirty="0" err="1"/>
              <a:t>Algorithim</a:t>
            </a:r>
            <a:r>
              <a:rPr lang="en-US" dirty="0"/>
              <a:t> </a:t>
            </a:r>
          </a:p>
        </p:txBody>
      </p:sp>
      <p:sp>
        <p:nvSpPr>
          <p:cNvPr id="4" name="Slide Number Placeholder 3"/>
          <p:cNvSpPr>
            <a:spLocks noGrp="1"/>
          </p:cNvSpPr>
          <p:nvPr>
            <p:ph type="sldNum" sz="quarter" idx="5"/>
          </p:nvPr>
        </p:nvSpPr>
        <p:spPr/>
        <p:txBody>
          <a:bodyPr/>
          <a:lstStyle/>
          <a:p>
            <a:fld id="{C22109BC-39F4-43B1-850C-D5EB0E6480C8}" type="slidenum">
              <a:rPr lang="en-US" smtClean="0"/>
              <a:t>33</a:t>
            </a:fld>
            <a:endParaRPr lang="en-US"/>
          </a:p>
        </p:txBody>
      </p:sp>
    </p:spTree>
    <p:extLst>
      <p:ext uri="{BB962C8B-B14F-4D97-AF65-F5344CB8AC3E}">
        <p14:creationId xmlns:p14="http://schemas.microsoft.com/office/powerpoint/2010/main" val="341033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4</a:t>
            </a:fld>
            <a:endParaRPr lang="en-US"/>
          </a:p>
        </p:txBody>
      </p:sp>
    </p:spTree>
    <p:extLst>
      <p:ext uri="{BB962C8B-B14F-4D97-AF65-F5344CB8AC3E}">
        <p14:creationId xmlns:p14="http://schemas.microsoft.com/office/powerpoint/2010/main" val="127212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Risperidone – decreases hallucinations in psychosis but sedates others and </a:t>
            </a:r>
            <a:r>
              <a:rPr lang="en-US"/>
              <a:t>causes weight gain</a:t>
            </a:r>
          </a:p>
        </p:txBody>
      </p:sp>
      <p:sp>
        <p:nvSpPr>
          <p:cNvPr id="4" name="Slide Number Placeholder 3"/>
          <p:cNvSpPr>
            <a:spLocks noGrp="1"/>
          </p:cNvSpPr>
          <p:nvPr>
            <p:ph type="sldNum" sz="quarter" idx="5"/>
          </p:nvPr>
        </p:nvSpPr>
        <p:spPr/>
        <p:txBody>
          <a:bodyPr/>
          <a:lstStyle/>
          <a:p>
            <a:fld id="{C22109BC-39F4-43B1-850C-D5EB0E6480C8}" type="slidenum">
              <a:rPr lang="en-US" smtClean="0"/>
              <a:t>35</a:t>
            </a:fld>
            <a:endParaRPr lang="en-US"/>
          </a:p>
        </p:txBody>
      </p:sp>
    </p:spTree>
    <p:extLst>
      <p:ext uri="{BB962C8B-B14F-4D97-AF65-F5344CB8AC3E}">
        <p14:creationId xmlns:p14="http://schemas.microsoft.com/office/powerpoint/2010/main" val="373207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42</a:t>
            </a:fld>
            <a:endParaRPr lang="en-US"/>
          </a:p>
        </p:txBody>
      </p:sp>
    </p:spTree>
    <p:extLst>
      <p:ext uri="{BB962C8B-B14F-4D97-AF65-F5344CB8AC3E}">
        <p14:creationId xmlns:p14="http://schemas.microsoft.com/office/powerpoint/2010/main" val="12321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bg1">
                    <a:lumMod val="95000"/>
                    <a:lumOff val="5000"/>
                  </a:schemeClr>
                </a:solidFill>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5</a:t>
            </a:fld>
            <a:endParaRPr lang="en-US"/>
          </a:p>
        </p:txBody>
      </p:sp>
    </p:spTree>
    <p:extLst>
      <p:ext uri="{BB962C8B-B14F-4D97-AF65-F5344CB8AC3E}">
        <p14:creationId xmlns:p14="http://schemas.microsoft.com/office/powerpoint/2010/main" val="289125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Cingulate – limbic system (satiation &amp; reward)</a:t>
            </a:r>
          </a:p>
          <a:p>
            <a:endParaRPr lang="en-US" dirty="0"/>
          </a:p>
          <a:p>
            <a:r>
              <a:rPr lang="en-US" dirty="0"/>
              <a:t>Theta – EEG, slow waves </a:t>
            </a:r>
          </a:p>
        </p:txBody>
      </p:sp>
      <p:sp>
        <p:nvSpPr>
          <p:cNvPr id="4" name="Slide Number Placeholder 3"/>
          <p:cNvSpPr>
            <a:spLocks noGrp="1"/>
          </p:cNvSpPr>
          <p:nvPr>
            <p:ph type="sldNum" sz="quarter" idx="5"/>
          </p:nvPr>
        </p:nvSpPr>
        <p:spPr/>
        <p:txBody>
          <a:bodyPr/>
          <a:lstStyle/>
          <a:p>
            <a:fld id="{C22109BC-39F4-43B1-850C-D5EB0E6480C8}" type="slidenum">
              <a:rPr lang="en-US" smtClean="0"/>
              <a:t>6</a:t>
            </a:fld>
            <a:endParaRPr lang="en-US"/>
          </a:p>
        </p:txBody>
      </p:sp>
    </p:spTree>
    <p:extLst>
      <p:ext uri="{BB962C8B-B14F-4D97-AF65-F5344CB8AC3E}">
        <p14:creationId xmlns:p14="http://schemas.microsoft.com/office/powerpoint/2010/main" val="69779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7</a:t>
            </a:fld>
            <a:endParaRPr lang="en-US"/>
          </a:p>
        </p:txBody>
      </p:sp>
    </p:spTree>
    <p:extLst>
      <p:ext uri="{BB962C8B-B14F-4D97-AF65-F5344CB8AC3E}">
        <p14:creationId xmlns:p14="http://schemas.microsoft.com/office/powerpoint/2010/main" val="53368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22109BC-39F4-43B1-850C-D5EB0E6480C8}" type="slidenum">
              <a:rPr lang="en-US" smtClean="0"/>
              <a:t>8</a:t>
            </a:fld>
            <a:endParaRPr lang="en-US"/>
          </a:p>
        </p:txBody>
      </p:sp>
    </p:spTree>
    <p:extLst>
      <p:ext uri="{BB962C8B-B14F-4D97-AF65-F5344CB8AC3E}">
        <p14:creationId xmlns:p14="http://schemas.microsoft.com/office/powerpoint/2010/main" val="3516559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mn-lt"/>
                <a:cs typeface="+mn-lt"/>
              </a:rPr>
              <a:t>Pneumoencephalography was a common medical procedure in which most of the cerebrospinal fluid was drained from around the brain by means of a lumbar puncture and replaced with air, oxygen, or helium to allow the structure of the brain to show up more clearly on an X-ray image.</a:t>
            </a:r>
          </a:p>
          <a:p>
            <a:r>
              <a:rPr lang="en-US">
                <a:ea typeface="+mn-lt"/>
                <a:cs typeface="+mn-lt"/>
              </a:rPr>
              <a:t>This usually caused severe headaches, which were supposed to be the result of a significant loss of spinal fluid. Bradley attempted to treat the headaches by stimulating the choroid plexus with </a:t>
            </a:r>
            <a:endParaRPr lang="en-US"/>
          </a:p>
        </p:txBody>
      </p:sp>
      <p:sp>
        <p:nvSpPr>
          <p:cNvPr id="4" name="Slide Number Placeholder 3"/>
          <p:cNvSpPr>
            <a:spLocks noGrp="1"/>
          </p:cNvSpPr>
          <p:nvPr>
            <p:ph type="sldNum" sz="quarter" idx="5"/>
          </p:nvPr>
        </p:nvSpPr>
        <p:spPr/>
        <p:txBody>
          <a:bodyPr/>
          <a:lstStyle/>
          <a:p>
            <a:fld id="{C22109BC-39F4-43B1-850C-D5EB0E6480C8}" type="slidenum">
              <a:rPr lang="en-US" smtClean="0"/>
              <a:t>9</a:t>
            </a:fld>
            <a:endParaRPr lang="en-US"/>
          </a:p>
        </p:txBody>
      </p:sp>
    </p:spTree>
    <p:extLst>
      <p:ext uri="{BB962C8B-B14F-4D97-AF65-F5344CB8AC3E}">
        <p14:creationId xmlns:p14="http://schemas.microsoft.com/office/powerpoint/2010/main" val="284799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11</a:t>
            </a:fld>
            <a:endParaRPr lang="en-US"/>
          </a:p>
        </p:txBody>
      </p:sp>
    </p:spTree>
    <p:extLst>
      <p:ext uri="{BB962C8B-B14F-4D97-AF65-F5344CB8AC3E}">
        <p14:creationId xmlns:p14="http://schemas.microsoft.com/office/powerpoint/2010/main" val="388828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109BC-39F4-43B1-850C-D5EB0E6480C8}" type="slidenum">
              <a:rPr lang="en-US" smtClean="0"/>
              <a:t>13</a:t>
            </a:fld>
            <a:endParaRPr lang="en-US"/>
          </a:p>
        </p:txBody>
      </p:sp>
    </p:spTree>
    <p:extLst>
      <p:ext uri="{BB962C8B-B14F-4D97-AF65-F5344CB8AC3E}">
        <p14:creationId xmlns:p14="http://schemas.microsoft.com/office/powerpoint/2010/main" val="217278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Номер слайда 21"/>
          <p:cNvSpPr>
            <a:spLocks noGrp="1"/>
          </p:cNvSpPr>
          <p:nvPr>
            <p:ph type="sldNum" sz="quarter" idx="4"/>
          </p:nvPr>
        </p:nvSpPr>
        <p:spPr>
          <a:xfrm>
            <a:off x="10919584"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a:p>
        </p:txBody>
      </p:sp>
      <p:sp>
        <p:nvSpPr>
          <p:cNvPr id="2" name="Oval 1"/>
          <p:cNvSpPr/>
          <p:nvPr/>
        </p:nvSpPr>
        <p:spPr>
          <a:xfrm>
            <a:off x="3139127" y="2540523"/>
            <a:ext cx="1998483" cy="1987966"/>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p:cNvSpPr/>
          <p:nvPr/>
        </p:nvSpPr>
        <p:spPr>
          <a:xfrm>
            <a:off x="9339902" y="3267948"/>
            <a:ext cx="535937" cy="533117"/>
          </a:xfrm>
          <a:prstGeom prst="ellipse">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p:cNvSpPr/>
          <p:nvPr/>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7" name="Заголовок 2"/>
          <p:cNvSpPr>
            <a:spLocks noGrp="1"/>
          </p:cNvSpPr>
          <p:nvPr>
            <p:ph type="title" hasCustomPrompt="1"/>
          </p:nvPr>
        </p:nvSpPr>
        <p:spPr>
          <a:xfrm>
            <a:off x="1104900" y="1979630"/>
            <a:ext cx="10668000" cy="2969443"/>
          </a:xfrm>
          <a:prstGeom prst="rect">
            <a:avLst/>
          </a:prstGeom>
          <a:effectLst/>
        </p:spPr>
        <p:txBody>
          <a:bodyPr tIns="0" bIns="91440" anchor="ctr" anchorCtr="0"/>
          <a:lstStyle>
            <a:lvl1pPr algn="ctr">
              <a:lnSpc>
                <a:spcPct val="150000"/>
              </a:lnSpc>
              <a:defRPr sz="11499" kern="3000" spc="2000" baseline="0"/>
            </a:lvl1pPr>
          </a:lstStyle>
          <a:p>
            <a:r>
              <a:rPr lang="en-US"/>
              <a:t>TITLE HERE</a:t>
            </a:r>
          </a:p>
        </p:txBody>
      </p:sp>
      <p:sp>
        <p:nvSpPr>
          <p:cNvPr id="10" name="Oval 9"/>
          <p:cNvSpPr/>
          <p:nvPr/>
        </p:nvSpPr>
        <p:spPr>
          <a:xfrm>
            <a:off x="3120076" y="1119481"/>
            <a:ext cx="4749538" cy="4724544"/>
          </a:xfrm>
          <a:prstGeom prst="ellipse">
            <a:avLst/>
          </a:prstGeom>
          <a:noFill/>
          <a:ln w="3175">
            <a:solidFill>
              <a:schemeClr val="tx1">
                <a:alpha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2" name="Oval 11"/>
          <p:cNvSpPr/>
          <p:nvPr/>
        </p:nvSpPr>
        <p:spPr>
          <a:xfrm>
            <a:off x="1526769" y="1668430"/>
            <a:ext cx="3610841" cy="3591839"/>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7" name="Oval 16"/>
          <p:cNvSpPr/>
          <p:nvPr userDrawn="1"/>
        </p:nvSpPr>
        <p:spPr>
          <a:xfrm>
            <a:off x="1526768" y="3429000"/>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8" name="Freeform: Shape 17">
            <a:extLst>
              <a:ext uri="{FF2B5EF4-FFF2-40B4-BE49-F238E27FC236}">
                <a16:creationId xmlns:a16="http://schemas.microsoft.com/office/drawing/2014/main" id="{4703ED78-9792-4917-9463-BAE14924155A}"/>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B0B64F-356D-4C37-BDB5-3CB1B066C4C9}"/>
              </a:ext>
            </a:extLst>
          </p:cNvPr>
          <p:cNvSpPr/>
          <p:nvPr userDrawn="1"/>
        </p:nvSpPr>
        <p:spPr>
          <a:xfrm>
            <a:off x="1104900" y="-9056"/>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a:extLst>
              <a:ext uri="{FF2B5EF4-FFF2-40B4-BE49-F238E27FC236}">
                <a16:creationId xmlns:a16="http://schemas.microsoft.com/office/drawing/2014/main" id="{742D2790-EA30-4E0B-B8F3-16FBA340C5A6}"/>
              </a:ext>
            </a:extLst>
          </p:cNvPr>
          <p:cNvSpPr>
            <a:spLocks noGrp="1"/>
          </p:cNvSpPr>
          <p:nvPr>
            <p:ph type="subTitle" idx="1" hasCustomPrompt="1"/>
          </p:nvPr>
        </p:nvSpPr>
        <p:spPr>
          <a:xfrm>
            <a:off x="1104900" y="4528489"/>
            <a:ext cx="10668000" cy="853179"/>
          </a:xfrm>
        </p:spPr>
        <p:txBody>
          <a:bodyPr vert="horz" lIns="0" tIns="45720" rIns="0" bIns="45720" rtlCol="0">
            <a:noAutofit/>
          </a:bodyPr>
          <a:lstStyle>
            <a:lvl1pPr marL="0" indent="0" algn="ctr">
              <a:buNone/>
              <a:defRPr lang="en-US" sz="3600" spc="600">
                <a:solidFill>
                  <a:srgbClr val="2F3342"/>
                </a:solidFill>
              </a:defRPr>
            </a:lvl1pPr>
          </a:lstStyle>
          <a:p>
            <a:pPr marL="228600" lvl="0" indent="-228600" algn="ctr"/>
            <a:r>
              <a:rPr lang="en-US"/>
              <a:t>CLICK TO EDIT MASTER SUBTITLE STYLE</a:t>
            </a:r>
          </a:p>
        </p:txBody>
      </p:sp>
    </p:spTree>
    <p:extLst>
      <p:ext uri="{BB962C8B-B14F-4D97-AF65-F5344CB8AC3E}">
        <p14:creationId xmlns:p14="http://schemas.microsoft.com/office/powerpoint/2010/main" val="229666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p>
        </p:txBody>
      </p:sp>
      <p:sp>
        <p:nvSpPr>
          <p:cNvPr id="6" name="Rectangle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89F459E6-70DE-4FF8-AD0C-1B49B34CF781}"/>
              </a:ext>
            </a:extLst>
          </p:cNvPr>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a:t>Edit Master text styles</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3" name="Content Placeholder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755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96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02638390-43F5-47D5-BE57-D060C6E9EBD1}"/>
              </a:ext>
            </a:extLst>
          </p:cNvPr>
          <p:cNvSpPr>
            <a:spLocks noGrp="1"/>
          </p:cNvSpPr>
          <p:nvPr>
            <p:ph type="body" sz="half" idx="2"/>
          </p:nvPr>
        </p:nvSpPr>
        <p:spPr>
          <a:xfrm>
            <a:off x="1104900" y="2057400"/>
            <a:ext cx="3667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59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67164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34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7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p>
        </p:txBody>
      </p:sp>
      <p:sp>
        <p:nvSpPr>
          <p:cNvPr id="10" name="Text Placeholder 3">
            <a:extLst>
              <a:ext uri="{FF2B5EF4-FFF2-40B4-BE49-F238E27FC236}">
                <a16:creationId xmlns:a16="http://schemas.microsoft.com/office/drawing/2014/main" id="{DBFA191B-5E25-41C1-B950-BB8F10AC1D3B}"/>
              </a:ext>
            </a:extLst>
          </p:cNvPr>
          <p:cNvSpPr>
            <a:spLocks noGrp="1"/>
          </p:cNvSpPr>
          <p:nvPr>
            <p:ph type="body" sz="half" idx="2"/>
          </p:nvPr>
        </p:nvSpPr>
        <p:spPr>
          <a:xfrm>
            <a:off x="1533144" y="2888790"/>
            <a:ext cx="4562856" cy="2980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11">
            <a:extLst>
              <a:ext uri="{FF2B5EF4-FFF2-40B4-BE49-F238E27FC236}">
                <a16:creationId xmlns:a16="http://schemas.microsoft.com/office/drawing/2014/main" id="{43AA0A46-EB51-4095-97DD-ED4081CF5A06}"/>
              </a:ext>
            </a:extLst>
          </p:cNvPr>
          <p:cNvSpPr>
            <a:spLocks noGrp="1"/>
          </p:cNvSpPr>
          <p:nvPr>
            <p:ph type="pic" idx="1"/>
          </p:nvPr>
        </p:nvSpPr>
        <p:spPr>
          <a:xfrm>
            <a:off x="5440862" y="0"/>
            <a:ext cx="6751137" cy="6857999"/>
          </a:xfrm>
          <a:custGeom>
            <a:avLst/>
            <a:gdLst>
              <a:gd name="connsiteX0" fmla="*/ 0 w 6751137"/>
              <a:gd name="connsiteY0" fmla="*/ 0 h 6857999"/>
              <a:gd name="connsiteX1" fmla="*/ 6751137 w 6751137"/>
              <a:gd name="connsiteY1" fmla="*/ 0 h 6857999"/>
              <a:gd name="connsiteX2" fmla="*/ 6751137 w 6751137"/>
              <a:gd name="connsiteY2" fmla="*/ 6857999 h 6857999"/>
              <a:gd name="connsiteX3" fmla="*/ 0 w 6751137"/>
              <a:gd name="connsiteY3" fmla="*/ 6857999 h 6857999"/>
              <a:gd name="connsiteX4" fmla="*/ 0 w 6751137"/>
              <a:gd name="connsiteY4" fmla="*/ 6844680 h 6857999"/>
              <a:gd name="connsiteX5" fmla="*/ 141429 w 6751137"/>
              <a:gd name="connsiteY5" fmla="*/ 6697120 h 6857999"/>
              <a:gd name="connsiteX6" fmla="*/ 1410790 w 6751137"/>
              <a:gd name="connsiteY6" fmla="*/ 3429000 h 6857999"/>
              <a:gd name="connsiteX7" fmla="*/ 141429 w 6751137"/>
              <a:gd name="connsiteY7" fmla="*/ 160880 h 6857999"/>
              <a:gd name="connsiteX8" fmla="*/ 0 w 6751137"/>
              <a:gd name="connsiteY8" fmla="*/ 133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137" h="6857999">
                <a:moveTo>
                  <a:pt x="0" y="0"/>
                </a:moveTo>
                <a:lnTo>
                  <a:pt x="6751137" y="0"/>
                </a:lnTo>
                <a:lnTo>
                  <a:pt x="6751137" y="6857999"/>
                </a:lnTo>
                <a:lnTo>
                  <a:pt x="0" y="6857999"/>
                </a:lnTo>
                <a:lnTo>
                  <a:pt x="0" y="6844680"/>
                </a:lnTo>
                <a:lnTo>
                  <a:pt x="141429" y="6697120"/>
                </a:lnTo>
                <a:cubicBezTo>
                  <a:pt x="930105" y="5833950"/>
                  <a:pt x="1410790" y="4687315"/>
                  <a:pt x="1410790" y="3429000"/>
                </a:cubicBezTo>
                <a:cubicBezTo>
                  <a:pt x="1410790" y="2170685"/>
                  <a:pt x="930105" y="1024050"/>
                  <a:pt x="141429" y="160880"/>
                </a:cubicBezTo>
                <a:lnTo>
                  <a:pt x="0" y="13320"/>
                </a:lnTo>
                <a:close/>
              </a:path>
            </a:pathLst>
          </a:custGeom>
          <a:solidFill>
            <a:schemeClr val="bg1">
              <a:lumMod val="95000"/>
            </a:schemeClr>
          </a:solidFill>
        </p:spPr>
        <p:txBody>
          <a:bodyPr wrap="square" anchor="ctr">
            <a:no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670918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1104900" y="1"/>
            <a:ext cx="7583700" cy="6858001"/>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a:t>Drag and drop </a:t>
            </a:r>
          </a:p>
          <a:p>
            <a:r>
              <a:rPr lang="en-US"/>
              <a:t>image here</a:t>
            </a:r>
          </a:p>
        </p:txBody>
      </p:sp>
      <p:sp>
        <p:nvSpPr>
          <p:cNvPr id="7" name="Freeform 27">
            <a:extLst>
              <a:ext uri="{FF2B5EF4-FFF2-40B4-BE49-F238E27FC236}">
                <a16:creationId xmlns:a16="http://schemas.microsoft.com/office/drawing/2014/main" id="{1F9BD45B-C63D-416A-B4BE-874469C7A33E}"/>
              </a:ext>
            </a:extLst>
          </p:cNvPr>
          <p:cNvSpPr/>
          <p:nvPr userDrawn="1"/>
        </p:nvSpPr>
        <p:spPr>
          <a:xfrm rot="10800000" flipH="1">
            <a:off x="1104900" y="529"/>
            <a:ext cx="4686301" cy="3733270"/>
          </a:xfrm>
          <a:custGeom>
            <a:avLst/>
            <a:gdLst>
              <a:gd name="connsiteX0" fmla="*/ 683 w 2374769"/>
              <a:gd name="connsiteY0" fmla="*/ 0 h 2362237"/>
              <a:gd name="connsiteX1" fmla="*/ 242807 w 2374769"/>
              <a:gd name="connsiteY1" fmla="*/ 12161 h 2362237"/>
              <a:gd name="connsiteX2" fmla="*/ 2374769 w 2374769"/>
              <a:gd name="connsiteY2" fmla="*/ 2362237 h 2362237"/>
              <a:gd name="connsiteX3" fmla="*/ 1543208 w 2374769"/>
              <a:gd name="connsiteY3" fmla="*/ 2362237 h 2362237"/>
              <a:gd name="connsiteX4" fmla="*/ 0 w 2374769"/>
              <a:gd name="connsiteY4" fmla="*/ 827150 h 2362237"/>
              <a:gd name="connsiteX5" fmla="*/ 0 w 2374769"/>
              <a:gd name="connsiteY5" fmla="*/ 34 h 236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769" h="2362237">
                <a:moveTo>
                  <a:pt x="683" y="0"/>
                </a:moveTo>
                <a:lnTo>
                  <a:pt x="242807" y="12161"/>
                </a:lnTo>
                <a:cubicBezTo>
                  <a:pt x="1440298" y="133133"/>
                  <a:pt x="2374769" y="1139131"/>
                  <a:pt x="2374769" y="2362237"/>
                </a:cubicBezTo>
                <a:lnTo>
                  <a:pt x="1543208" y="2362237"/>
                </a:lnTo>
                <a:cubicBezTo>
                  <a:pt x="1543208" y="1514432"/>
                  <a:pt x="852291" y="827150"/>
                  <a:pt x="0" y="827150"/>
                </a:cubicBezTo>
                <a:lnTo>
                  <a:pt x="0" y="34"/>
                </a:lnTo>
                <a:close/>
              </a:path>
            </a:pathLst>
          </a:cu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Freeform: Shape 7">
            <a:extLst>
              <a:ext uri="{FF2B5EF4-FFF2-40B4-BE49-F238E27FC236}">
                <a16:creationId xmlns:a16="http://schemas.microsoft.com/office/drawing/2014/main" id="{94EBA745-0612-4E63-904D-28C1814173B3}"/>
              </a:ext>
            </a:extLst>
          </p:cNvPr>
          <p:cNvSpPr/>
          <p:nvPr userDrawn="1"/>
        </p:nvSpPr>
        <p:spPr>
          <a:xfrm rot="10800000">
            <a:off x="9680853" y="6171304"/>
            <a:ext cx="2511147" cy="686695"/>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A07D89-63CD-43EE-B1E4-7D0647743842}"/>
              </a:ext>
            </a:extLst>
          </p:cNvPr>
          <p:cNvSpPr/>
          <p:nvPr userDrawn="1"/>
        </p:nvSpPr>
        <p:spPr>
          <a:xfrm>
            <a:off x="10957868" y="469760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3341AF09-FA4B-42FD-B2E1-9CE324444D10}"/>
              </a:ext>
            </a:extLst>
          </p:cNvPr>
          <p:cNvSpPr/>
          <p:nvPr userDrawn="1"/>
        </p:nvSpPr>
        <p:spPr>
          <a:xfrm>
            <a:off x="883443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2" name="Text Placeholder 2">
            <a:extLst>
              <a:ext uri="{FF2B5EF4-FFF2-40B4-BE49-F238E27FC236}">
                <a16:creationId xmlns:a16="http://schemas.microsoft.com/office/drawing/2014/main" id="{EDF14A51-F696-4A12-9467-1EE825414B5E}"/>
              </a:ext>
            </a:extLst>
          </p:cNvPr>
          <p:cNvSpPr>
            <a:spLocks noGrp="1"/>
          </p:cNvSpPr>
          <p:nvPr>
            <p:ph type="body" idx="71" hasCustomPrompt="1"/>
          </p:nvPr>
        </p:nvSpPr>
        <p:spPr>
          <a:xfrm>
            <a:off x="7239001" y="2280573"/>
            <a:ext cx="4393295" cy="465997"/>
          </a:xfrm>
        </p:spPr>
        <p:txBody>
          <a:bodyPr>
            <a:noAutofit/>
          </a:bodyPr>
          <a:lstStyle>
            <a:lvl1pPr marL="0" indent="0" algn="ctr">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Title 2">
            <a:extLst>
              <a:ext uri="{FF2B5EF4-FFF2-40B4-BE49-F238E27FC236}">
                <a16:creationId xmlns:a16="http://schemas.microsoft.com/office/drawing/2014/main" id="{6A57A924-A6D5-4ACD-B1F0-01BED4BF9DF6}"/>
              </a:ext>
            </a:extLst>
          </p:cNvPr>
          <p:cNvSpPr>
            <a:spLocks noGrp="1"/>
          </p:cNvSpPr>
          <p:nvPr>
            <p:ph type="title"/>
          </p:nvPr>
        </p:nvSpPr>
        <p:spPr>
          <a:xfrm>
            <a:off x="7239000" y="931169"/>
            <a:ext cx="4393296" cy="1338061"/>
          </a:xfrm>
        </p:spPr>
        <p:txBody>
          <a:bodyPr vert="horz" lIns="91440" tIns="0" rIns="91440" bIns="0" rtlCol="0" anchor="b" anchorCtr="0">
            <a:noAutofit/>
          </a:bodyPr>
          <a:lstStyle>
            <a:lvl1pPr algn="ctr">
              <a:defRPr lang="en-US" sz="3600" b="0" baseline="0" dirty="0">
                <a:solidFill>
                  <a:schemeClr val="tx1">
                    <a:lumMod val="85000"/>
                    <a:lumOff val="15000"/>
                  </a:schemeClr>
                </a:solidFill>
                <a:ea typeface="+mn-ea"/>
                <a:cs typeface="+mn-cs"/>
              </a:defRPr>
            </a:lvl1pPr>
          </a:lstStyle>
          <a:p>
            <a:pPr marL="0" lvl="0" indent="0" algn="ctr">
              <a:lnSpc>
                <a:spcPct val="10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0007007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and Content">
    <p:spTree>
      <p:nvGrpSpPr>
        <p:cNvPr id="1" name=""/>
        <p:cNvGrpSpPr/>
        <p:nvPr/>
      </p:nvGrpSpPr>
      <p:grpSpPr>
        <a:xfrm>
          <a:off x="0" y="0"/>
          <a:ext cx="0" cy="0"/>
          <a:chOff x="0" y="0"/>
          <a:chExt cx="0" cy="0"/>
        </a:xfrm>
      </p:grpSpPr>
      <p:sp>
        <p:nvSpPr>
          <p:cNvPr id="10" name="Oval 9"/>
          <p:cNvSpPr/>
          <p:nvPr/>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2" name="Oval 11"/>
          <p:cNvSpPr/>
          <p:nvPr/>
        </p:nvSpPr>
        <p:spPr>
          <a:xfrm>
            <a:off x="1486227" y="5671415"/>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3" name="Oval 12"/>
          <p:cNvSpPr/>
          <p:nvPr/>
        </p:nvSpPr>
        <p:spPr>
          <a:xfrm>
            <a:off x="1890628" y="1947676"/>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4" name="Oval 13"/>
          <p:cNvSpPr/>
          <p:nvPr/>
        </p:nvSpPr>
        <p:spPr>
          <a:xfrm>
            <a:off x="2765121" y="685800"/>
            <a:ext cx="5578882" cy="5549523"/>
          </a:xfrm>
          <a:prstGeom prst="ellipse">
            <a:avLst/>
          </a:prstGeom>
          <a:noFill/>
          <a:ln w="3175">
            <a:solidFill>
              <a:schemeClr val="tx1">
                <a:alpha val="10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9" name="Oval 48"/>
          <p:cNvSpPr/>
          <p:nvPr userDrawn="1"/>
        </p:nvSpPr>
        <p:spPr>
          <a:xfrm>
            <a:off x="11574658" y="6192906"/>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50" name="Oval 49"/>
          <p:cNvSpPr/>
          <p:nvPr/>
        </p:nvSpPr>
        <p:spPr>
          <a:xfrm>
            <a:off x="5310052" y="667885"/>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20" name="Picture Placeholder 19"/>
          <p:cNvSpPr>
            <a:spLocks noGrp="1"/>
          </p:cNvSpPr>
          <p:nvPr>
            <p:ph type="pic" sz="quarter" idx="56" hasCustomPrompt="1"/>
          </p:nvPr>
        </p:nvSpPr>
        <p:spPr>
          <a:xfrm>
            <a:off x="1104765" y="-1579"/>
            <a:ext cx="3816695" cy="6858000"/>
          </a:xfrm>
          <a:custGeom>
            <a:avLst/>
            <a:gdLst>
              <a:gd name="connsiteX0" fmla="*/ 0 w 3816695"/>
              <a:gd name="connsiteY0" fmla="*/ 0 h 6858000"/>
              <a:gd name="connsiteX1" fmla="*/ 1779016 w 3816695"/>
              <a:gd name="connsiteY1" fmla="*/ 0 h 6858000"/>
              <a:gd name="connsiteX2" fmla="*/ 2081372 w 3816695"/>
              <a:gd name="connsiteY2" fmla="*/ 182719 h 6858000"/>
              <a:gd name="connsiteX3" fmla="*/ 3816695 w 3816695"/>
              <a:gd name="connsiteY3" fmla="*/ 3429297 h 6858000"/>
              <a:gd name="connsiteX4" fmla="*/ 2081372 w 3816695"/>
              <a:gd name="connsiteY4" fmla="*/ 6675876 h 6858000"/>
              <a:gd name="connsiteX5" fmla="*/ 1779999 w 3816695"/>
              <a:gd name="connsiteY5" fmla="*/ 6858000 h 6858000"/>
              <a:gd name="connsiteX6" fmla="*/ 0 w 381669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6695" h="6858000">
                <a:moveTo>
                  <a:pt x="0" y="0"/>
                </a:moveTo>
                <a:lnTo>
                  <a:pt x="1779016" y="0"/>
                </a:lnTo>
                <a:lnTo>
                  <a:pt x="2081372" y="182719"/>
                </a:lnTo>
                <a:cubicBezTo>
                  <a:pt x="3128342" y="886316"/>
                  <a:pt x="3816695" y="2077842"/>
                  <a:pt x="3816695" y="3429297"/>
                </a:cubicBezTo>
                <a:cubicBezTo>
                  <a:pt x="3816695" y="4780752"/>
                  <a:pt x="3128342" y="5972279"/>
                  <a:pt x="2081372" y="6675876"/>
                </a:cubicBezTo>
                <a:lnTo>
                  <a:pt x="1779999" y="6858000"/>
                </a:lnTo>
                <a:lnTo>
                  <a:pt x="0" y="6858000"/>
                </a:ln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a:t>Drag and drop </a:t>
            </a:r>
          </a:p>
          <a:p>
            <a:r>
              <a:rPr lang="en-US"/>
              <a:t>image here</a:t>
            </a:r>
          </a:p>
        </p:txBody>
      </p:sp>
      <p:sp>
        <p:nvSpPr>
          <p:cNvPr id="19" name="Picture Placeholder 18"/>
          <p:cNvSpPr>
            <a:spLocks noGrp="1"/>
          </p:cNvSpPr>
          <p:nvPr>
            <p:ph type="pic" sz="quarter" idx="87" hasCustomPrompt="1"/>
          </p:nvPr>
        </p:nvSpPr>
        <p:spPr>
          <a:xfrm>
            <a:off x="11003946" y="2043400"/>
            <a:ext cx="1188054" cy="2768041"/>
          </a:xfrm>
          <a:custGeom>
            <a:avLst/>
            <a:gdLst>
              <a:gd name="connsiteX0" fmla="*/ 1549799 w 1549799"/>
              <a:gd name="connsiteY0" fmla="*/ 0 h 3610868"/>
              <a:gd name="connsiteX1" fmla="*/ 1549799 w 1549799"/>
              <a:gd name="connsiteY1" fmla="*/ 3610868 h 3610868"/>
              <a:gd name="connsiteX2" fmla="*/ 1469233 w 1549799"/>
              <a:gd name="connsiteY2" fmla="*/ 3598637 h 3610868"/>
              <a:gd name="connsiteX3" fmla="*/ 0 w 1549799"/>
              <a:gd name="connsiteY3" fmla="*/ 1805434 h 3610868"/>
              <a:gd name="connsiteX4" fmla="*/ 1469233 w 1549799"/>
              <a:gd name="connsiteY4" fmla="*/ 12231 h 3610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9" h="3610868">
                <a:moveTo>
                  <a:pt x="1549799" y="0"/>
                </a:moveTo>
                <a:lnTo>
                  <a:pt x="1549799" y="3610868"/>
                </a:lnTo>
                <a:lnTo>
                  <a:pt x="1469233" y="3598637"/>
                </a:lnTo>
                <a:cubicBezTo>
                  <a:pt x="630743" y="3427960"/>
                  <a:pt x="0" y="2689969"/>
                  <a:pt x="0" y="1805434"/>
                </a:cubicBezTo>
                <a:cubicBezTo>
                  <a:pt x="0" y="920900"/>
                  <a:pt x="630743" y="182908"/>
                  <a:pt x="1469233" y="12231"/>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a:t>Drag and drop </a:t>
            </a:r>
          </a:p>
          <a:p>
            <a:r>
              <a:rPr lang="en-US"/>
              <a:t>image here</a:t>
            </a:r>
          </a:p>
        </p:txBody>
      </p:sp>
      <p:sp>
        <p:nvSpPr>
          <p:cNvPr id="16" name="Текст 7">
            <a:extLst>
              <a:ext uri="{FF2B5EF4-FFF2-40B4-BE49-F238E27FC236}">
                <a16:creationId xmlns:a16="http://schemas.microsoft.com/office/drawing/2014/main" id="{0E95E1C1-C3CC-4989-9ABC-178293BB83E0}"/>
              </a:ext>
            </a:extLst>
          </p:cNvPr>
          <p:cNvSpPr>
            <a:spLocks noGrp="1"/>
          </p:cNvSpPr>
          <p:nvPr>
            <p:ph type="body" sz="quarter" idx="39"/>
          </p:nvPr>
        </p:nvSpPr>
        <p:spPr>
          <a:xfrm>
            <a:off x="5224938" y="2622012"/>
            <a:ext cx="5578882" cy="3550187"/>
          </a:xfrm>
        </p:spPr>
        <p:txBody>
          <a:bodyPr tIns="73152">
            <a:noAutofit/>
          </a:bodyPr>
          <a:lstStyle>
            <a:lvl1pPr algn="l">
              <a:lnSpc>
                <a:spcPct val="145000"/>
              </a:lnSpc>
              <a:spcBef>
                <a:spcPts val="0"/>
              </a:spcBef>
              <a:defRPr lang="en-US" sz="1400" b="0" i="0" baseline="0" smtClean="0">
                <a:effectLst/>
              </a:defRPr>
            </a:lvl1pPr>
            <a:lvl2pPr algn="ctr">
              <a:defRPr/>
            </a:lvl2pPr>
            <a:lvl3pPr algn="ctr">
              <a:defRPr/>
            </a:lvl3pPr>
            <a:lvl4pPr algn="ctr">
              <a:lnSpc>
                <a:spcPct val="150000"/>
              </a:lnSpc>
              <a:defRPr/>
            </a:lvl4pPr>
            <a:lvl5pPr algn="ctr">
              <a:defRPr/>
            </a:lvl5pPr>
          </a:lstStyle>
          <a:p>
            <a:pPr lvl="0"/>
            <a:r>
              <a:rPr lang="en-US"/>
              <a:t>Edit Master text styles</a:t>
            </a:r>
          </a:p>
        </p:txBody>
      </p:sp>
      <p:sp>
        <p:nvSpPr>
          <p:cNvPr id="23" name="Freeform: Shape 22">
            <a:extLst>
              <a:ext uri="{FF2B5EF4-FFF2-40B4-BE49-F238E27FC236}">
                <a16:creationId xmlns:a16="http://schemas.microsoft.com/office/drawing/2014/main" id="{B6064CAB-1057-41AD-A199-A6E8A7026465}"/>
              </a:ext>
            </a:extLst>
          </p:cNvPr>
          <p:cNvSpPr/>
          <p:nvPr userDrawn="1"/>
        </p:nvSpPr>
        <p:spPr>
          <a:xfrm>
            <a:off x="8524888" y="-1578"/>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F670D-DDAE-4842-9FA1-6B3293DA6A19}"/>
              </a:ext>
            </a:extLst>
          </p:cNvPr>
          <p:cNvSpPr>
            <a:spLocks noGrp="1"/>
          </p:cNvSpPr>
          <p:nvPr>
            <p:ph type="title"/>
          </p:nvPr>
        </p:nvSpPr>
        <p:spPr>
          <a:xfrm>
            <a:off x="5220597" y="1254264"/>
            <a:ext cx="5568696" cy="13350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54078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with Images">
    <p:spTree>
      <p:nvGrpSpPr>
        <p:cNvPr id="1" name=""/>
        <p:cNvGrpSpPr/>
        <p:nvPr/>
      </p:nvGrpSpPr>
      <p:grpSpPr>
        <a:xfrm>
          <a:off x="0" y="0"/>
          <a:ext cx="0" cy="0"/>
          <a:chOff x="0" y="0"/>
          <a:chExt cx="0" cy="0"/>
        </a:xfrm>
      </p:grpSpPr>
      <p:sp>
        <p:nvSpPr>
          <p:cNvPr id="38" name="Picture Placeholder 24">
            <a:extLst>
              <a:ext uri="{FF2B5EF4-FFF2-40B4-BE49-F238E27FC236}">
                <a16:creationId xmlns:a16="http://schemas.microsoft.com/office/drawing/2014/main" id="{099F6EE0-0ECC-4BF4-81EC-F8B712B6FA8C}"/>
              </a:ext>
            </a:extLst>
          </p:cNvPr>
          <p:cNvSpPr>
            <a:spLocks noGrp="1"/>
          </p:cNvSpPr>
          <p:nvPr>
            <p:ph type="pic" sz="quarter" idx="105" hasCustomPrompt="1"/>
          </p:nvPr>
        </p:nvSpPr>
        <p:spPr>
          <a:xfrm>
            <a:off x="7968655" y="419270"/>
            <a:ext cx="2285207"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a:t>Drag and drop </a:t>
            </a:r>
          </a:p>
          <a:p>
            <a:r>
              <a:rPr lang="en-US"/>
              <a:t>image here</a:t>
            </a:r>
          </a:p>
        </p:txBody>
      </p:sp>
      <p:sp>
        <p:nvSpPr>
          <p:cNvPr id="47" name="Oval 46"/>
          <p:cNvSpPr/>
          <p:nvPr/>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8" name="Oval 47"/>
          <p:cNvSpPr/>
          <p:nvPr/>
        </p:nvSpPr>
        <p:spPr>
          <a:xfrm>
            <a:off x="1099631"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9" name="Oval 48"/>
          <p:cNvSpPr/>
          <p:nvPr/>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50" name="Oval 49"/>
          <p:cNvSpPr/>
          <p:nvPr/>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6" name="Picture Placeholder 24"/>
          <p:cNvSpPr>
            <a:spLocks noGrp="1"/>
          </p:cNvSpPr>
          <p:nvPr>
            <p:ph type="pic" sz="quarter" idx="104" hasCustomPrompt="1"/>
          </p:nvPr>
        </p:nvSpPr>
        <p:spPr>
          <a:xfrm>
            <a:off x="2455922" y="419270"/>
            <a:ext cx="2285207" cy="2273182"/>
          </a:xfrm>
          <a:custGeom>
            <a:avLst/>
            <a:gdLst>
              <a:gd name="connsiteX0" fmla="*/ 2374769 w 4749538"/>
              <a:gd name="connsiteY0" fmla="*/ 0 h 4724544"/>
              <a:gd name="connsiteX1" fmla="*/ 4749538 w 4749538"/>
              <a:gd name="connsiteY1" fmla="*/ 2362272 h 4724544"/>
              <a:gd name="connsiteX2" fmla="*/ 2374769 w 4749538"/>
              <a:gd name="connsiteY2" fmla="*/ 4724544 h 4724544"/>
              <a:gd name="connsiteX3" fmla="*/ 0 w 4749538"/>
              <a:gd name="connsiteY3" fmla="*/ 2362272 h 4724544"/>
              <a:gd name="connsiteX4" fmla="*/ 2374769 w 4749538"/>
              <a:gd name="connsiteY4" fmla="*/ 0 h 4724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538" h="4724544">
                <a:moveTo>
                  <a:pt x="2374769" y="0"/>
                </a:moveTo>
                <a:cubicBezTo>
                  <a:pt x="3686318" y="0"/>
                  <a:pt x="4749538" y="1057625"/>
                  <a:pt x="4749538" y="2362272"/>
                </a:cubicBezTo>
                <a:cubicBezTo>
                  <a:pt x="4749538" y="3666919"/>
                  <a:pt x="3686318" y="4724544"/>
                  <a:pt x="2374769" y="4724544"/>
                </a:cubicBezTo>
                <a:cubicBezTo>
                  <a:pt x="1063220" y="4724544"/>
                  <a:pt x="0" y="3666919"/>
                  <a:pt x="0" y="2362272"/>
                </a:cubicBezTo>
                <a:cubicBezTo>
                  <a:pt x="0" y="1057625"/>
                  <a:pt x="1063220" y="0"/>
                  <a:pt x="2374769" y="0"/>
                </a:cubicBez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a:t>Drag and drop </a:t>
            </a:r>
          </a:p>
          <a:p>
            <a:r>
              <a:rPr lang="en-US"/>
              <a:t>image here</a:t>
            </a:r>
          </a:p>
        </p:txBody>
      </p:sp>
      <p:sp>
        <p:nvSpPr>
          <p:cNvPr id="31" name="Text Placeholder 3">
            <a:extLst>
              <a:ext uri="{FF2B5EF4-FFF2-40B4-BE49-F238E27FC236}">
                <a16:creationId xmlns:a16="http://schemas.microsoft.com/office/drawing/2014/main" id="{9E7F9AFC-1AA3-41EE-B9CF-8C208FD278B8}"/>
              </a:ext>
            </a:extLst>
          </p:cNvPr>
          <p:cNvSpPr>
            <a:spLocks noGrp="1"/>
          </p:cNvSpPr>
          <p:nvPr>
            <p:ph type="body" sz="half" idx="2"/>
          </p:nvPr>
        </p:nvSpPr>
        <p:spPr>
          <a:xfrm>
            <a:off x="1099632" y="3462109"/>
            <a:ext cx="4979928" cy="3262853"/>
          </a:xfrm>
        </p:spPr>
        <p:txBody>
          <a:bodyPr>
            <a:normAutofit/>
          </a:bodyPr>
          <a:lstStyle>
            <a:lvl1pPr marL="0" indent="0">
              <a:lnSpc>
                <a:spcPct val="150000"/>
              </a:lnSpc>
              <a:buNone/>
              <a:defRPr sz="1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9" name="Текст 7">
            <a:extLst>
              <a:ext uri="{FF2B5EF4-FFF2-40B4-BE49-F238E27FC236}">
                <a16:creationId xmlns:a16="http://schemas.microsoft.com/office/drawing/2014/main" id="{3914CF55-8C39-482F-A85C-6686F1BF80D0}"/>
              </a:ext>
            </a:extLst>
          </p:cNvPr>
          <p:cNvSpPr>
            <a:spLocks noGrp="1"/>
          </p:cNvSpPr>
          <p:nvPr>
            <p:ph type="body" sz="quarter" idx="106" hasCustomPrompt="1"/>
          </p:nvPr>
        </p:nvSpPr>
        <p:spPr>
          <a:xfrm>
            <a:off x="6612364" y="2823082"/>
            <a:ext cx="4979928" cy="605918"/>
          </a:xfrm>
        </p:spPr>
        <p:txBody>
          <a:bodyPr tIns="0" bIns="0" anchor="ctr" anchorCtr="0">
            <a:noAutofit/>
          </a:bodyPr>
          <a:lstStyle>
            <a:lvl1pPr marL="0" indent="0" algn="ctr">
              <a:lnSpc>
                <a:spcPct val="100000"/>
              </a:lnSpc>
              <a:spcBef>
                <a:spcPts val="0"/>
              </a:spcBef>
              <a:buFont typeface="Arial" panose="020B0604020202020204" pitchFamily="34" charset="0"/>
              <a:buNone/>
              <a:defRPr sz="1800" b="1" cap="all" baseline="0">
                <a:solidFill>
                  <a:schemeClr val="tx1">
                    <a:lumMod val="85000"/>
                    <a:lumOff val="15000"/>
                  </a:schemeClr>
                </a:solidFill>
                <a:latin typeface="+mj-lt"/>
              </a:defRPr>
            </a:lvl1pPr>
            <a:lvl2pPr algn="ctr">
              <a:defRPr/>
            </a:lvl2pPr>
            <a:lvl3pPr algn="ctr">
              <a:defRPr/>
            </a:lvl3pPr>
            <a:lvl4pPr algn="ctr">
              <a:lnSpc>
                <a:spcPct val="150000"/>
              </a:lnSpc>
              <a:defRPr/>
            </a:lvl4pPr>
            <a:lvl5pPr algn="ctr">
              <a:defRPr/>
            </a:lvl5pPr>
          </a:lstStyle>
          <a:p>
            <a:pPr lvl="0"/>
            <a:r>
              <a:rPr lang="en-US"/>
              <a:t>WRITE TITLE HERE</a:t>
            </a:r>
          </a:p>
        </p:txBody>
      </p:sp>
      <p:sp>
        <p:nvSpPr>
          <p:cNvPr id="41" name="Text Placeholder 3">
            <a:extLst>
              <a:ext uri="{FF2B5EF4-FFF2-40B4-BE49-F238E27FC236}">
                <a16:creationId xmlns:a16="http://schemas.microsoft.com/office/drawing/2014/main" id="{7D73FC3A-EB30-4FD3-B2A9-9E6A7F62BB97}"/>
              </a:ext>
            </a:extLst>
          </p:cNvPr>
          <p:cNvSpPr>
            <a:spLocks noGrp="1"/>
          </p:cNvSpPr>
          <p:nvPr>
            <p:ph type="body" sz="half" idx="107"/>
          </p:nvPr>
        </p:nvSpPr>
        <p:spPr>
          <a:xfrm>
            <a:off x="6612365" y="3462109"/>
            <a:ext cx="4979928" cy="3262853"/>
          </a:xfrm>
        </p:spPr>
        <p:txBody>
          <a:bodyPr>
            <a:normAutofit/>
          </a:bodyPr>
          <a:lstStyle>
            <a:lvl1pPr marL="0" indent="0">
              <a:lnSpc>
                <a:spcPct val="150000"/>
              </a:lnSpc>
              <a:buNone/>
              <a:defRPr sz="1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2" name="Freeform: Shape 41">
            <a:extLst>
              <a:ext uri="{FF2B5EF4-FFF2-40B4-BE49-F238E27FC236}">
                <a16:creationId xmlns:a16="http://schemas.microsoft.com/office/drawing/2014/main" id="{07C33C9A-D7E8-4C10-B4DD-F1B8B3CAF4D7}"/>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69BDAC-80FA-43B7-AF04-AC360CBD9C88}"/>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B0A3E-9615-4403-8894-873513E49039}"/>
              </a:ext>
            </a:extLst>
          </p:cNvPr>
          <p:cNvSpPr>
            <a:spLocks noGrp="1"/>
          </p:cNvSpPr>
          <p:nvPr>
            <p:ph type="title" hasCustomPrompt="1"/>
          </p:nvPr>
        </p:nvSpPr>
        <p:spPr>
          <a:xfrm>
            <a:off x="1099631" y="2825496"/>
            <a:ext cx="4983480" cy="603504"/>
          </a:xfrm>
        </p:spPr>
        <p:txBody>
          <a:bodyPr vert="horz" lIns="91440" tIns="0" rIns="91440" bIns="0" rtlCol="0" anchor="ctr" anchorCtr="0">
            <a:noAutofit/>
          </a:bodyPr>
          <a:lstStyle>
            <a:lvl1pPr marL="0" indent="0" algn="ctr">
              <a:buFontTx/>
              <a:buNone/>
              <a:defRPr lang="en-US" sz="1800" b="1" cap="all" baseline="0" dirty="0">
                <a:solidFill>
                  <a:schemeClr val="tx1">
                    <a:lumMod val="85000"/>
                    <a:lumOff val="15000"/>
                  </a:schemeClr>
                </a:solidFill>
                <a:ea typeface="+mn-ea"/>
                <a:cs typeface="+mn-cs"/>
              </a:defRPr>
            </a:lvl1pPr>
          </a:lstStyle>
          <a:p>
            <a:pPr marL="228600" lvl="0" indent="-228600" algn="ctr">
              <a:lnSpc>
                <a:spcPct val="100000"/>
              </a:lnSpc>
              <a:spcBef>
                <a:spcPts val="0"/>
              </a:spcBef>
              <a:buFont typeface="Arial" panose="020B0604020202020204" pitchFamily="34" charset="0"/>
              <a:buChar char="•"/>
            </a:pPr>
            <a:r>
              <a:rPr lang="en-US"/>
              <a:t>WRITE TITLE HERE</a:t>
            </a:r>
          </a:p>
        </p:txBody>
      </p:sp>
    </p:spTree>
    <p:extLst>
      <p:ext uri="{BB962C8B-B14F-4D97-AF65-F5344CB8AC3E}">
        <p14:creationId xmlns:p14="http://schemas.microsoft.com/office/powerpoint/2010/main" val="23759549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0E54A15-983A-490F-A7FB-0881E0C810F7}"/>
              </a:ext>
            </a:extLst>
          </p:cNvPr>
          <p:cNvSpPr/>
          <p:nvPr userDrawn="1"/>
        </p:nvSpPr>
        <p:spPr>
          <a:xfrm>
            <a:off x="5428096" y="0"/>
            <a:ext cx="6763905" cy="6858000"/>
          </a:xfrm>
          <a:custGeom>
            <a:avLst/>
            <a:gdLst>
              <a:gd name="connsiteX0" fmla="*/ 1 w 6763905"/>
              <a:gd name="connsiteY0" fmla="*/ 0 h 6858000"/>
              <a:gd name="connsiteX1" fmla="*/ 6763905 w 6763905"/>
              <a:gd name="connsiteY1" fmla="*/ 0 h 6858000"/>
              <a:gd name="connsiteX2" fmla="*/ 6763905 w 6763905"/>
              <a:gd name="connsiteY2" fmla="*/ 6858000 h 6858000"/>
              <a:gd name="connsiteX3" fmla="*/ 0 w 6763905"/>
              <a:gd name="connsiteY3" fmla="*/ 6858000 h 6858000"/>
              <a:gd name="connsiteX4" fmla="*/ 154196 w 6763905"/>
              <a:gd name="connsiteY4" fmla="*/ 6697120 h 6858000"/>
              <a:gd name="connsiteX5" fmla="*/ 1423557 w 6763905"/>
              <a:gd name="connsiteY5" fmla="*/ 3429000 h 6858000"/>
              <a:gd name="connsiteX6" fmla="*/ 154196 w 6763905"/>
              <a:gd name="connsiteY6" fmla="*/ 160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3905" h="6858000">
                <a:moveTo>
                  <a:pt x="1" y="0"/>
                </a:moveTo>
                <a:lnTo>
                  <a:pt x="6763905" y="0"/>
                </a:lnTo>
                <a:lnTo>
                  <a:pt x="6763905" y="6858000"/>
                </a:lnTo>
                <a:lnTo>
                  <a:pt x="0" y="6858000"/>
                </a:lnTo>
                <a:lnTo>
                  <a:pt x="154196" y="6697120"/>
                </a:lnTo>
                <a:cubicBezTo>
                  <a:pt x="942872" y="5833950"/>
                  <a:pt x="1423557" y="4687315"/>
                  <a:pt x="1423557" y="3429000"/>
                </a:cubicBezTo>
                <a:cubicBezTo>
                  <a:pt x="1423557" y="2170685"/>
                  <a:pt x="942872" y="1024050"/>
                  <a:pt x="154196" y="16088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296150" y="1036565"/>
            <a:ext cx="4514851" cy="573989"/>
          </a:xfrm>
          <a:prstGeom prst="rect">
            <a:avLst/>
          </a:prstGeom>
        </p:spPr>
        <p:txBody>
          <a:bodyPr lIns="0" rIns="0">
            <a:noAutofit/>
          </a:bodyPr>
          <a:lstStyle>
            <a:lvl1pPr>
              <a:defRPr sz="3200" spc="300">
                <a:solidFill>
                  <a:schemeClr val="bg1"/>
                </a:solidFill>
              </a:defRPr>
            </a:lvl1pPr>
          </a:lstStyle>
          <a:p>
            <a:r>
              <a:rPr lang="en-US"/>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296150" y="2296952"/>
            <a:ext cx="4514851" cy="3779998"/>
          </a:xfrm>
        </p:spPr>
        <p:txBody>
          <a:bodyPr lIns="0" rIns="0">
            <a:normAutofit/>
          </a:bodyPr>
          <a:lstStyle>
            <a:lvl1pPr>
              <a:lnSpc>
                <a:spcPct val="150000"/>
              </a:lnSpc>
              <a:defRPr sz="14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7326300" y="1675127"/>
            <a:ext cx="4484700" cy="407670"/>
          </a:xfrm>
        </p:spPr>
        <p:txBody>
          <a:bodyPr lIns="0" rIns="0">
            <a:noAutofit/>
          </a:bodyPr>
          <a:lstStyle>
            <a:lvl1pPr marL="0" indent="0">
              <a:buNone/>
              <a:defRPr sz="2000" spc="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Content Placeholder 12">
            <a:extLst>
              <a:ext uri="{FF2B5EF4-FFF2-40B4-BE49-F238E27FC236}">
                <a16:creationId xmlns:a16="http://schemas.microsoft.com/office/drawing/2014/main" id="{483349C3-B089-45CF-9643-0D25E709663B}"/>
              </a:ext>
            </a:extLst>
          </p:cNvPr>
          <p:cNvSpPr>
            <a:spLocks noGrp="1"/>
          </p:cNvSpPr>
          <p:nvPr>
            <p:ph sz="quarter" idx="14"/>
          </p:nvPr>
        </p:nvSpPr>
        <p:spPr>
          <a:xfrm>
            <a:off x="1104901" y="518740"/>
            <a:ext cx="4991099" cy="5924550"/>
          </a:xfrm>
        </p:spPr>
        <p:txBody>
          <a:bodyPr>
            <a:normAutofit/>
          </a:bodyPr>
          <a:lstStyle>
            <a:lvl1pPr>
              <a:defRPr sz="14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a:extLst>
              <a:ext uri="{FF2B5EF4-FFF2-40B4-BE49-F238E27FC236}">
                <a16:creationId xmlns:a16="http://schemas.microsoft.com/office/drawing/2014/main" id="{E7D247BC-E419-4355-8738-B9CE5CA19B5C}"/>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bg1"/>
                </a:solidFill>
              </a:defRPr>
            </a:lvl1pPr>
          </a:lstStyle>
          <a:p>
            <a:fld id="{8C2E478F-E849-4A8C-AF1F-CBCC78A7CBFA}" type="slidenum">
              <a:rPr lang="en-US" smtClean="0"/>
              <a:pPr/>
              <a:t>‹#›</a:t>
            </a:fld>
            <a:endParaRPr lang="en-US"/>
          </a:p>
        </p:txBody>
      </p:sp>
      <p:sp>
        <p:nvSpPr>
          <p:cNvPr id="12" name="Номер слайда 21">
            <a:extLst>
              <a:ext uri="{FF2B5EF4-FFF2-40B4-BE49-F238E27FC236}">
                <a16:creationId xmlns:a16="http://schemas.microsoft.com/office/drawing/2014/main" id="{2AD04D12-2503-45DD-8909-074A5644588E}"/>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schemeClr val="bg1">
                    <a:alpha val="50000"/>
                  </a:schemeClr>
                </a:solidFill>
              </a:rPr>
              <a:pPr/>
              <a:t>‹#›</a:t>
            </a:fld>
            <a:endParaRPr lang="en-US" sz="1000">
              <a:solidFill>
                <a:schemeClr val="bg1">
                  <a:alpha val="50000"/>
                </a:schemeClr>
              </a:solidFill>
            </a:endParaRPr>
          </a:p>
        </p:txBody>
      </p:sp>
    </p:spTree>
    <p:extLst>
      <p:ext uri="{BB962C8B-B14F-4D97-AF65-F5344CB8AC3E}">
        <p14:creationId xmlns:p14="http://schemas.microsoft.com/office/powerpoint/2010/main" val="36229225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a:t>Click icon to add picture</a:t>
            </a:r>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a:p>
        </p:txBody>
      </p:sp>
      <p:sp>
        <p:nvSpPr>
          <p:cNvPr id="66" name="Oval 65"/>
          <p:cNvSpPr/>
          <p:nvPr/>
        </p:nvSpPr>
        <p:spPr>
          <a:xfrm>
            <a:off x="6976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22" name="Oval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a:endParaRPr lang="en-US" sz="2700"/>
          </a:p>
        </p:txBody>
      </p:sp>
      <p:sp>
        <p:nvSpPr>
          <p:cNvPr id="23" name="Text Placeholder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68726" y="3534503"/>
            <a:ext cx="4560094"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4" name="Freeform: Shape 23">
            <a:extLst>
              <a:ext uri="{FF2B5EF4-FFF2-40B4-BE49-F238E27FC236}">
                <a16:creationId xmlns:a16="http://schemas.microsoft.com/office/drawing/2014/main" id="{0374FC2C-96CE-4523-B50F-ADC18C0A998B}"/>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329873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1104900" y="0"/>
            <a:ext cx="11087100" cy="6858000"/>
          </a:xfrm>
        </p:spPr>
        <p:txBody>
          <a:bodyPr/>
          <a:lstStyle/>
          <a:p>
            <a:r>
              <a:rPr lang="en-US"/>
              <a:t>Click icon to add picture</a:t>
            </a:r>
          </a:p>
        </p:txBody>
      </p:sp>
      <p:sp>
        <p:nvSpPr>
          <p:cNvPr id="5" name="Title 4">
            <a:extLst>
              <a:ext uri="{FF2B5EF4-FFF2-40B4-BE49-F238E27FC236}">
                <a16:creationId xmlns:a16="http://schemas.microsoft.com/office/drawing/2014/main" id="{BAB3F602-0F3F-45E1-BDB9-44D57F6096E3}"/>
              </a:ext>
            </a:extLst>
          </p:cNvPr>
          <p:cNvSpPr>
            <a:spLocks noGrp="1"/>
          </p:cNvSpPr>
          <p:nvPr>
            <p:ph type="title" hasCustomPrompt="1"/>
          </p:nvPr>
        </p:nvSpPr>
        <p:spPr>
          <a:xfrm>
            <a:off x="9385986" y="853066"/>
            <a:ext cx="2097590" cy="1331680"/>
          </a:xfrm>
        </p:spPr>
        <p:txBody>
          <a:bodyPr>
            <a:normAutofit/>
          </a:bodyPr>
          <a:lstStyle>
            <a:lvl1pPr algn="ctr">
              <a:defRPr sz="2800"/>
            </a:lvl1pPr>
          </a:lstStyle>
          <a:p>
            <a:r>
              <a:rPr lang="en-US"/>
              <a:t>Caption</a:t>
            </a:r>
          </a:p>
        </p:txBody>
      </p:sp>
    </p:spTree>
    <p:extLst>
      <p:ext uri="{BB962C8B-B14F-4D97-AF65-F5344CB8AC3E}">
        <p14:creationId xmlns:p14="http://schemas.microsoft.com/office/powerpoint/2010/main" val="106546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cxnSp>
        <p:nvCxnSpPr>
          <p:cNvPr id="13" name="Straight Connector 12">
            <a:extLst>
              <a:ext uri="{FF2B5EF4-FFF2-40B4-BE49-F238E27FC236}">
                <a16:creationId xmlns:a16="http://schemas.microsoft.com/office/drawing/2014/main"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Shape 61">
            <a:extLst>
              <a:ext uri="{FF2B5EF4-FFF2-40B4-BE49-F238E27FC236}">
                <a16:creationId xmlns:a16="http://schemas.microsoft.com/office/drawing/2014/main" id="{9DA099E0-27DA-42BD-9D42-E4CA07B78FDD}"/>
              </a:ext>
            </a:extLst>
          </p:cNvPr>
          <p:cNvSpPr/>
          <p:nvPr userDrawn="1"/>
        </p:nvSpPr>
        <p:spPr>
          <a:xfrm rot="16200000">
            <a:off x="-1548505" y="3178932"/>
            <a:ext cx="4216420" cy="500137"/>
          </a:xfrm>
          <a:prstGeom prst="rect">
            <a:avLst/>
          </a:prstGeom>
          <a:ln w="3175">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3000" b="1" i="0" spc="600" baseline="0">
                <a:solidFill>
                  <a:schemeClr val="accent1"/>
                </a:solidFill>
                <a:latin typeface="+mn-lt"/>
                <a:cs typeface="Gill Sans" panose="020B0502020104020203" pitchFamily="34" charset="-79"/>
              </a:rPr>
              <a:t>ADHD</a:t>
            </a:r>
          </a:p>
        </p:txBody>
      </p:sp>
      <p:sp>
        <p:nvSpPr>
          <p:cNvPr id="19" name="Номер слайда 21">
            <a:extLst>
              <a:ext uri="{FF2B5EF4-FFF2-40B4-BE49-F238E27FC236}">
                <a16:creationId xmlns:a16="http://schemas.microsoft.com/office/drawing/2014/main"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pPr/>
              <a:t>‹#›</a:t>
            </a:fld>
            <a:endParaRPr lang="en-US" sz="1000"/>
          </a:p>
        </p:txBody>
      </p:sp>
      <p:cxnSp>
        <p:nvCxnSpPr>
          <p:cNvPr id="20" name="Straight Connector 19">
            <a:extLst>
              <a:ext uri="{FF2B5EF4-FFF2-40B4-BE49-F238E27FC236}">
                <a16:creationId xmlns:a16="http://schemas.microsoft.com/office/drawing/2014/main"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66" r:id="rId1"/>
    <p:sldLayoutId id="2147483650" r:id="rId2"/>
    <p:sldLayoutId id="2147483660" r:id="rId3"/>
    <p:sldLayoutId id="2147483663" r:id="rId4"/>
    <p:sldLayoutId id="2147483661" r:id="rId5"/>
    <p:sldLayoutId id="2147483662" r:id="rId6"/>
    <p:sldLayoutId id="2147483664" r:id="rId7"/>
    <p:sldLayoutId id="2147483665" r:id="rId8"/>
    <p:sldLayoutId id="2147483668" r:id="rId9"/>
    <p:sldLayoutId id="2147483677" r:id="rId10"/>
    <p:sldLayoutId id="2147483673" r:id="rId11"/>
    <p:sldLayoutId id="2147483674" r:id="rId12"/>
    <p:sldLayoutId id="2147483680"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s://creativecommons.org/licenses/by-nc-nd/3.0/" TargetMode="External"/><Relationship Id="rId4" Type="http://schemas.openxmlformats.org/officeDocument/2006/relationships/hyperlink" Target="http://rebelem.com/colchicine-treatment-pericarditis/"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ms.gov/Medicare-Medicaid-Coordination/Fraud-Prevention/Medicaid-Integrity-Education/Pharmacy-Education-Materials/Downloads/stim-pediatric-factsheet11-14.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Medicare-Medicaid-Coordination/Fraud-Prevention/Medicaid-Integrity-Education/Pharmacy-Education-Materials/Downloads/stim-pediatric-dosingchart11-14.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ms.gov/Medicare-Medicaid-Coordination/Fraud-Prevention/Medicaid-Integrity-Education/Pharmacy-Education-Materials/stimulant-education.html"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www.boundless.com/psychology/textbooks/alternative-to-introduction-to-psychology-10th-rod-plotnik-haig-kouyoumdjian-1133943497-9781133943495/abnormal-psychology-12/childhood-disorders-83/attention-deficit-hyperactivity-disorder-328-1290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helpforadd.com/monitor.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hyperlink" Target="http://www.myadhd.com/index.php?page=Tracking_Too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www.mediafactory.org.au/natalie-herbstreit/2014/10/14/the-en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gtt-vih.org/actualizate/actualizacion_en_tratamientos/12_03_2014_CRO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8681" y="924560"/>
            <a:ext cx="6905413" cy="4263859"/>
          </a:xfrm>
        </p:spPr>
        <p:txBody>
          <a:bodyPr vert="horz" lIns="91440" tIns="45720" rIns="91440" bIns="45720" rtlCol="0" anchor="ctr">
            <a:normAutofit/>
          </a:bodyPr>
          <a:lstStyle/>
          <a:p>
            <a:pPr>
              <a:lnSpc>
                <a:spcPct val="90000"/>
              </a:lnSpc>
            </a:pPr>
            <a:r>
              <a:rPr lang="en-US" sz="4800" b="1" kern="1200">
                <a:solidFill>
                  <a:schemeClr val="tx1"/>
                </a:solidFill>
                <a:effectLst>
                  <a:outerShdw blurRad="38100" dist="38100" dir="2700000" algn="tl">
                    <a:srgbClr val="000000">
                      <a:alpha val="43137"/>
                    </a:srgbClr>
                  </a:outerShdw>
                </a:effectLst>
                <a:latin typeface="+mj-lt"/>
                <a:ea typeface="+mj-ea"/>
                <a:cs typeface="+mj-cs"/>
              </a:rPr>
              <a:t>Attention-Deficit/ Hyperactivity Disorder</a:t>
            </a:r>
          </a:p>
        </p:txBody>
      </p:sp>
      <p:sp>
        <p:nvSpPr>
          <p:cNvPr id="10" name="Text Placeholder 9"/>
          <p:cNvSpPr>
            <a:spLocks noGrp="1"/>
          </p:cNvSpPr>
          <p:nvPr>
            <p:ph type="subTitle" idx="1"/>
          </p:nvPr>
        </p:nvSpPr>
        <p:spPr>
          <a:xfrm>
            <a:off x="2356153" y="4670258"/>
            <a:ext cx="8081849" cy="1371405"/>
          </a:xfrm>
        </p:spPr>
        <p:txBody>
          <a:bodyPr vert="horz" lIns="91440" tIns="45720" rIns="91440" bIns="45720" rtlCol="0" anchor="t">
            <a:normAutofit/>
          </a:bodyPr>
          <a:lstStyle/>
          <a:p>
            <a:r>
              <a:rPr lang="en-US" sz="2800" kern="1200">
                <a:solidFill>
                  <a:schemeClr val="tx1"/>
                </a:solidFill>
                <a:latin typeface="+mn-lt"/>
                <a:ea typeface="+mn-ea"/>
                <a:cs typeface="+mn-cs"/>
              </a:rPr>
              <a:t>Gulden Esat and Kimberly Smoots</a:t>
            </a:r>
            <a:r>
              <a:rPr lang="en-US" sz="2800">
                <a:solidFill>
                  <a:schemeClr val="tx1"/>
                </a:solidFill>
              </a:rPr>
              <a:t> </a:t>
            </a:r>
            <a:endParaRPr lang="en-US" sz="2800" kern="1200">
              <a:solidFill>
                <a:schemeClr val="tx1"/>
              </a:solidFill>
              <a:latin typeface="+mn-lt"/>
              <a:ea typeface="+mn-ea"/>
              <a:cs typeface="+mn-cs"/>
            </a:endParaRPr>
          </a:p>
        </p:txBody>
      </p:sp>
      <p:pic>
        <p:nvPicPr>
          <p:cNvPr id="14" name="Graphic 13" descr="Brain">
            <a:extLst>
              <a:ext uri="{FF2B5EF4-FFF2-40B4-BE49-F238E27FC236}">
                <a16:creationId xmlns:a16="http://schemas.microsoft.com/office/drawing/2014/main" id="{807CB4E5-6C10-4237-BC96-BAB2038411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spTree>
    <p:extLst>
      <p:ext uri="{BB962C8B-B14F-4D97-AF65-F5344CB8AC3E}">
        <p14:creationId xmlns:p14="http://schemas.microsoft.com/office/powerpoint/2010/main" val="387664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34A56-CADC-402B-B0BB-8AF46A4174F3}"/>
              </a:ext>
            </a:extLst>
          </p:cNvPr>
          <p:cNvSpPr>
            <a:spLocks noGrp="1"/>
          </p:cNvSpPr>
          <p:nvPr>
            <p:ph idx="1"/>
          </p:nvPr>
        </p:nvSpPr>
        <p:spPr/>
        <p:txBody>
          <a:bodyPr vert="horz" lIns="91440" tIns="45720" rIns="91440" bIns="45720" rtlCol="0" anchor="t">
            <a:normAutofit/>
          </a:bodyPr>
          <a:lstStyle/>
          <a:p>
            <a:r>
              <a:rPr lang="en-US">
                <a:ea typeface="+mn-lt"/>
                <a:cs typeface="+mn-lt"/>
              </a:rPr>
              <a:t>Benzedrine, colloquially referred to as </a:t>
            </a:r>
            <a:r>
              <a:rPr lang="en-US" b="1">
                <a:ea typeface="+mn-lt"/>
                <a:cs typeface="+mn-lt"/>
              </a:rPr>
              <a:t>bennies,</a:t>
            </a:r>
            <a:r>
              <a:rPr lang="en-US">
                <a:ea typeface="+mn-lt"/>
                <a:cs typeface="+mn-lt"/>
              </a:rPr>
              <a:t> is an equal parts mixture of levoamphetamine and dextroamphetamine.</a:t>
            </a:r>
          </a:p>
          <a:p>
            <a:r>
              <a:rPr lang="en-US">
                <a:ea typeface="+mn-lt"/>
                <a:cs typeface="+mn-lt"/>
              </a:rPr>
              <a:t>It was first marketed in 1933 as a decongestant in the United States in the form of Benzedrine inhalers. Benzedrine sulfate was introduced three years later and was used to treat a wide variety of medical conditions, including narcolepsy, obesity, low blood pressure, low libido, and chronic pain, among others.</a:t>
            </a:r>
            <a:endParaRPr lang="en-US">
              <a:cs typeface="Calibri"/>
            </a:endParaRPr>
          </a:p>
        </p:txBody>
      </p:sp>
      <p:sp>
        <p:nvSpPr>
          <p:cNvPr id="3" name="Title 2">
            <a:extLst>
              <a:ext uri="{FF2B5EF4-FFF2-40B4-BE49-F238E27FC236}">
                <a16:creationId xmlns:a16="http://schemas.microsoft.com/office/drawing/2014/main" id="{A331B9C2-5622-444F-A574-993B901A7842}"/>
              </a:ext>
            </a:extLst>
          </p:cNvPr>
          <p:cNvSpPr>
            <a:spLocks noGrp="1"/>
          </p:cNvSpPr>
          <p:nvPr>
            <p:ph type="title"/>
          </p:nvPr>
        </p:nvSpPr>
        <p:spPr/>
        <p:txBody>
          <a:bodyPr/>
          <a:lstStyle/>
          <a:p>
            <a:r>
              <a:rPr lang="en-US">
                <a:cs typeface="Calibri"/>
              </a:rPr>
              <a:t>Benzedrine</a:t>
            </a:r>
            <a:endParaRPr lang="en-US"/>
          </a:p>
        </p:txBody>
      </p:sp>
    </p:spTree>
    <p:extLst>
      <p:ext uri="{BB962C8B-B14F-4D97-AF65-F5344CB8AC3E}">
        <p14:creationId xmlns:p14="http://schemas.microsoft.com/office/powerpoint/2010/main" val="28112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4B3118-6F57-4C98-B7DF-53B30FEE26BD}"/>
              </a:ext>
            </a:extLst>
          </p:cNvPr>
          <p:cNvSpPr>
            <a:spLocks noGrp="1"/>
          </p:cNvSpPr>
          <p:nvPr>
            <p:ph idx="1"/>
          </p:nvPr>
        </p:nvSpPr>
        <p:spPr/>
        <p:txBody>
          <a:bodyPr vert="horz" lIns="91440" tIns="45720" rIns="91440" bIns="45720" rtlCol="0" anchor="t">
            <a:normAutofit lnSpcReduction="10000"/>
          </a:bodyPr>
          <a:lstStyle/>
          <a:p>
            <a:r>
              <a:rPr lang="en-US"/>
              <a:t>Use of stimulants to treat ADHD did not come until 25 years after and </a:t>
            </a:r>
            <a:r>
              <a:rPr lang="en-US" err="1"/>
              <a:t>Benzenedrine</a:t>
            </a:r>
            <a:r>
              <a:rPr lang="en-US"/>
              <a:t> was used. </a:t>
            </a:r>
          </a:p>
          <a:p>
            <a:r>
              <a:rPr lang="en-US"/>
              <a:t>But in 1944, Leandro </a:t>
            </a:r>
            <a:r>
              <a:rPr lang="en-US" err="1"/>
              <a:t>Panizzon</a:t>
            </a:r>
            <a:r>
              <a:rPr lang="en-US"/>
              <a:t> used and marketed the first use of Methylphenidate as “Ritalin” by Ciba-Geigy Pharmaceutical Company in 1954. Most commonly used now for treatment of ADHD.</a:t>
            </a:r>
          </a:p>
          <a:p>
            <a:r>
              <a:rPr lang="en-US"/>
              <a:t>In 1999, the National Institute of Mental Health (NIMH) study determined that stimulant use was superior than intensive behavior and community-based treatments alone. </a:t>
            </a:r>
          </a:p>
          <a:p>
            <a:r>
              <a:rPr lang="en-US"/>
              <a:t>Rise in diagnosis and treatment use. </a:t>
            </a:r>
          </a:p>
          <a:p>
            <a:r>
              <a:rPr lang="en-US"/>
              <a:t>Now a greater shift in other types of medicine other than methylphenidate because of stigma and side effect. </a:t>
            </a:r>
          </a:p>
        </p:txBody>
      </p:sp>
      <p:sp>
        <p:nvSpPr>
          <p:cNvPr id="3" name="Title 2">
            <a:extLst>
              <a:ext uri="{FF2B5EF4-FFF2-40B4-BE49-F238E27FC236}">
                <a16:creationId xmlns:a16="http://schemas.microsoft.com/office/drawing/2014/main" id="{65806B0B-2296-4508-A549-FADA080F6F09}"/>
              </a:ext>
            </a:extLst>
          </p:cNvPr>
          <p:cNvSpPr>
            <a:spLocks noGrp="1"/>
          </p:cNvSpPr>
          <p:nvPr>
            <p:ph type="title"/>
          </p:nvPr>
        </p:nvSpPr>
        <p:spPr/>
        <p:txBody>
          <a:bodyPr/>
          <a:lstStyle/>
          <a:p>
            <a:r>
              <a:rPr lang="en-US"/>
              <a:t>History of ADHD treatment</a:t>
            </a:r>
          </a:p>
        </p:txBody>
      </p:sp>
      <p:sp>
        <p:nvSpPr>
          <p:cNvPr id="5" name="TextBox 4">
            <a:extLst>
              <a:ext uri="{FF2B5EF4-FFF2-40B4-BE49-F238E27FC236}">
                <a16:creationId xmlns:a16="http://schemas.microsoft.com/office/drawing/2014/main" id="{3E41AF84-21C4-455C-8E72-79CDF13A115D}"/>
              </a:ext>
            </a:extLst>
          </p:cNvPr>
          <p:cNvSpPr txBox="1"/>
          <p:nvPr/>
        </p:nvSpPr>
        <p:spPr>
          <a:xfrm>
            <a:off x="9482202" y="5853797"/>
            <a:ext cx="2379945" cy="646331"/>
          </a:xfrm>
          <a:prstGeom prst="rect">
            <a:avLst/>
          </a:prstGeom>
          <a:noFill/>
        </p:spPr>
        <p:txBody>
          <a:bodyPr wrap="square" rtlCol="0">
            <a:spAutoFit/>
          </a:bodyPr>
          <a:lstStyle/>
          <a:p>
            <a:r>
              <a:rPr lang="en-US"/>
              <a:t>Lange et al., (2010) </a:t>
            </a:r>
            <a:endParaRPr lang="en-US" b="1"/>
          </a:p>
          <a:p>
            <a:endParaRPr lang="en-US"/>
          </a:p>
        </p:txBody>
      </p:sp>
    </p:spTree>
    <p:extLst>
      <p:ext uri="{BB962C8B-B14F-4D97-AF65-F5344CB8AC3E}">
        <p14:creationId xmlns:p14="http://schemas.microsoft.com/office/powerpoint/2010/main" val="149038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 Placeholder 10"/>
          <p:cNvSpPr>
            <a:spLocks noGrp="1"/>
          </p:cNvSpPr>
          <p:nvPr>
            <p:ph idx="1"/>
          </p:nvPr>
        </p:nvSpPr>
        <p:spPr>
          <a:xfrm>
            <a:off x="4976031" y="963877"/>
            <a:ext cx="6377769" cy="4930246"/>
          </a:xfrm>
        </p:spPr>
        <p:txBody>
          <a:bodyPr vert="horz" lIns="91440" tIns="45720" rIns="91440" bIns="45720" rtlCol="0" anchor="ctr">
            <a:normAutofit/>
          </a:bodyPr>
          <a:lstStyle/>
          <a:p>
            <a:pPr marL="0"/>
            <a:r>
              <a:rPr lang="en-US" sz="2400"/>
              <a:t>Methylphenidate (MPH), a central nervous system (CNS) stimulant, of the phenethylamine class, is commonly used for ADHD and narcolepsy. The drug, first synthesized in 1944 and launched as Ritalin, was first used for the treatment of lethargy, narcolepsy, chronic fatigue, disorders associated with depression and what was then known as hyperkinetic impulsivity. </a:t>
            </a:r>
          </a:p>
          <a:p>
            <a:endParaRPr lang="en-US" sz="2400"/>
          </a:p>
        </p:txBody>
      </p:sp>
      <p:sp>
        <p:nvSpPr>
          <p:cNvPr id="5" name="Title 4">
            <a:extLst>
              <a:ext uri="{FF2B5EF4-FFF2-40B4-BE49-F238E27FC236}">
                <a16:creationId xmlns:a16="http://schemas.microsoft.com/office/drawing/2014/main" id="{C11E0449-C335-46DB-B971-B68D8522B501}"/>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a:solidFill>
                  <a:schemeClr val="accent1"/>
                </a:solidFill>
                <a:latin typeface="+mj-lt"/>
                <a:ea typeface="+mj-ea"/>
                <a:cs typeface="+mj-cs"/>
              </a:rPr>
              <a:t>Treatment History MPH</a:t>
            </a:r>
          </a:p>
        </p:txBody>
      </p:sp>
    </p:spTree>
    <p:extLst>
      <p:ext uri="{BB962C8B-B14F-4D97-AF65-F5344CB8AC3E}">
        <p14:creationId xmlns:p14="http://schemas.microsoft.com/office/powerpoint/2010/main" val="227145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indoor, food, plastic&#10;&#10;Description automatically generated">
            <a:extLst>
              <a:ext uri="{FF2B5EF4-FFF2-40B4-BE49-F238E27FC236}">
                <a16:creationId xmlns:a16="http://schemas.microsoft.com/office/drawing/2014/main" id="{A44BE7B3-F7EB-400A-AFB9-3451511FB69F}"/>
              </a:ext>
            </a:extLst>
          </p:cNvPr>
          <p:cNvPicPr>
            <a:picLocks noGrp="1" noChangeAspect="1"/>
          </p:cNvPicPr>
          <p:nvPr>
            <p:ph type="pic" sz="quarter" idx="71"/>
          </p:nvPr>
        </p:nvPicPr>
        <p:blipFill>
          <a:blip r:embed="rId3">
            <a:extLst>
              <a:ext uri="{837473B0-CC2E-450A-ABE3-18F120FF3D39}">
                <a1611:picAttrSrcUrl xmlns:a1611="http://schemas.microsoft.com/office/drawing/2016/11/main" r:id="rId4"/>
              </a:ext>
            </a:extLst>
          </a:blip>
          <a:srcRect l="38058" r="38058"/>
          <a:stretch>
            <a:fillRect/>
          </a:stretch>
        </p:blipFill>
        <p:spPr/>
      </p:pic>
      <p:sp>
        <p:nvSpPr>
          <p:cNvPr id="5" name="Title 4">
            <a:extLst>
              <a:ext uri="{FF2B5EF4-FFF2-40B4-BE49-F238E27FC236}">
                <a16:creationId xmlns:a16="http://schemas.microsoft.com/office/drawing/2014/main" id="{78CC151D-3E87-49F8-947C-F3CD2D5C3781}"/>
              </a:ext>
            </a:extLst>
          </p:cNvPr>
          <p:cNvSpPr>
            <a:spLocks noGrp="1"/>
          </p:cNvSpPr>
          <p:nvPr>
            <p:ph type="title"/>
          </p:nvPr>
        </p:nvSpPr>
        <p:spPr>
          <a:xfrm>
            <a:off x="5898446" y="919159"/>
            <a:ext cx="6619231" cy="6480963"/>
          </a:xfrm>
        </p:spPr>
        <p:txBody>
          <a:bodyPr/>
          <a:lstStyle/>
          <a:p>
            <a:br>
              <a:rPr lang="en-US" sz="3200" b="1"/>
            </a:br>
            <a:r>
              <a:rPr lang="en-US" sz="2800" b="1"/>
              <a:t>Current Pharmacological Treatment</a:t>
            </a:r>
            <a:br>
              <a:rPr lang="en-US" sz="2800"/>
            </a:br>
            <a:br>
              <a:rPr lang="en-US" sz="2800"/>
            </a:br>
            <a:br>
              <a:rPr lang="en-US" sz="2800"/>
            </a:br>
            <a:br>
              <a:rPr lang="en-US" sz="2800"/>
            </a:br>
            <a:br>
              <a:rPr lang="en-US" sz="2800"/>
            </a:br>
            <a:br>
              <a:rPr lang="en-US" sz="2800"/>
            </a:br>
            <a:br>
              <a:rPr lang="en-US" sz="2800"/>
            </a:br>
            <a:br>
              <a:rPr lang="en-US" sz="2800"/>
            </a:br>
            <a:br>
              <a:rPr lang="en-US" sz="2800"/>
            </a:br>
            <a:br>
              <a:rPr lang="en-US" sz="2800"/>
            </a:br>
            <a:br>
              <a:rPr lang="en-US" sz="2800"/>
            </a:br>
            <a:br>
              <a:rPr lang="en-US" sz="2800"/>
            </a:br>
            <a:br>
              <a:rPr lang="en-US" sz="2800"/>
            </a:br>
            <a:br>
              <a:rPr lang="en-US" sz="2800"/>
            </a:br>
            <a:br>
              <a:rPr lang="en-US" sz="2800"/>
            </a:br>
            <a:br>
              <a:rPr lang="en-US" sz="2800"/>
            </a:br>
            <a:endParaRPr lang="en-US" sz="2800" b="1">
              <a:ea typeface="+mj-lt"/>
              <a:cs typeface="+mj-lt"/>
            </a:endParaRPr>
          </a:p>
        </p:txBody>
      </p:sp>
      <p:sp>
        <p:nvSpPr>
          <p:cNvPr id="8" name="TextBox 7">
            <a:extLst>
              <a:ext uri="{FF2B5EF4-FFF2-40B4-BE49-F238E27FC236}">
                <a16:creationId xmlns:a16="http://schemas.microsoft.com/office/drawing/2014/main" id="{01417F70-0397-4207-B708-79F9DA49F6D1}"/>
              </a:ext>
            </a:extLst>
          </p:cNvPr>
          <p:cNvSpPr txBox="1"/>
          <p:nvPr/>
        </p:nvSpPr>
        <p:spPr>
          <a:xfrm>
            <a:off x="1104901" y="6858000"/>
            <a:ext cx="5402083" cy="230832"/>
          </a:xfrm>
          <a:prstGeom prst="rect">
            <a:avLst/>
          </a:prstGeom>
          <a:noFill/>
        </p:spPr>
        <p:txBody>
          <a:bodyPr wrap="square" rtlCol="0">
            <a:spAutoFit/>
          </a:bodyPr>
          <a:lstStyle/>
          <a:p>
            <a:r>
              <a:rPr lang="en-US" sz="900">
                <a:hlinkClick r:id="rId4" tooltip="http://rebelem.com/colchicine-treatment-pericarditis/"/>
              </a:rPr>
              <a:t>This Photo</a:t>
            </a:r>
            <a:r>
              <a:rPr lang="en-US" sz="900"/>
              <a:t> by Unknown Author is licensed under </a:t>
            </a:r>
            <a:r>
              <a:rPr lang="en-US" sz="900">
                <a:hlinkClick r:id="rId5" tooltip="https://creativecommons.org/licenses/by-nc-nd/3.0/"/>
              </a:rPr>
              <a:t>CC BY-NC-ND</a:t>
            </a:r>
            <a:endParaRPr lang="en-US" sz="900"/>
          </a:p>
        </p:txBody>
      </p:sp>
      <p:pic>
        <p:nvPicPr>
          <p:cNvPr id="4" name="Picture 5" descr="A screen shot of a computer&#10;&#10;Description generated with very high confidence">
            <a:extLst>
              <a:ext uri="{FF2B5EF4-FFF2-40B4-BE49-F238E27FC236}">
                <a16:creationId xmlns:a16="http://schemas.microsoft.com/office/drawing/2014/main" id="{0A8F02A8-E3F4-429A-AC40-6B5B53314C4F}"/>
              </a:ext>
            </a:extLst>
          </p:cNvPr>
          <p:cNvPicPr>
            <a:picLocks noChangeAspect="1"/>
          </p:cNvPicPr>
          <p:nvPr/>
        </p:nvPicPr>
        <p:blipFill>
          <a:blip r:embed="rId6"/>
          <a:stretch>
            <a:fillRect/>
          </a:stretch>
        </p:blipFill>
        <p:spPr>
          <a:xfrm>
            <a:off x="5722884" y="1466599"/>
            <a:ext cx="6691147" cy="4135011"/>
          </a:xfrm>
          <a:prstGeom prst="rect">
            <a:avLst/>
          </a:prstGeom>
        </p:spPr>
      </p:pic>
    </p:spTree>
    <p:extLst>
      <p:ext uri="{BB962C8B-B14F-4D97-AF65-F5344CB8AC3E}">
        <p14:creationId xmlns:p14="http://schemas.microsoft.com/office/powerpoint/2010/main" val="145663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9193B1E0-B50F-4C54-B7BD-DBAE6C1FF9D4}"/>
              </a:ext>
            </a:extLst>
          </p:cNvPr>
          <p:cNvGraphicFramePr>
            <a:graphicFrameLocks noGrp="1"/>
          </p:cNvGraphicFramePr>
          <p:nvPr>
            <p:ph idx="1"/>
            <p:extLst>
              <p:ext uri="{D42A27DB-BD31-4B8C-83A1-F6EECF244321}">
                <p14:modId xmlns:p14="http://schemas.microsoft.com/office/powerpoint/2010/main" val="31429438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027B13BD-8904-4BEB-B8FB-6CD4D88FACFC}"/>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Non-Pharmacological Therapy</a:t>
            </a:r>
          </a:p>
        </p:txBody>
      </p:sp>
    </p:spTree>
    <p:extLst>
      <p:ext uri="{BB962C8B-B14F-4D97-AF65-F5344CB8AC3E}">
        <p14:creationId xmlns:p14="http://schemas.microsoft.com/office/powerpoint/2010/main" val="1909895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9AB21FC6-9D01-4A6B-9F7A-0409F66F854B}"/>
              </a:ext>
            </a:extLst>
          </p:cNvPr>
          <p:cNvPicPr>
            <a:picLocks noGrp="1" noChangeAspect="1"/>
          </p:cNvPicPr>
          <p:nvPr>
            <p:ph idx="1"/>
          </p:nvPr>
        </p:nvPicPr>
        <p:blipFill>
          <a:blip r:embed="rId4"/>
          <a:stretch>
            <a:fillRect/>
          </a:stretch>
        </p:blipFill>
        <p:spPr>
          <a:xfrm>
            <a:off x="5153822" y="633308"/>
            <a:ext cx="6553545" cy="5636047"/>
          </a:xfrm>
          <a:prstGeom prst="rect">
            <a:avLst/>
          </a:prstGeom>
        </p:spPr>
      </p:pic>
      <p:sp>
        <p:nvSpPr>
          <p:cNvPr id="3" name="Title 2">
            <a:extLst>
              <a:ext uri="{FF2B5EF4-FFF2-40B4-BE49-F238E27FC236}">
                <a16:creationId xmlns:a16="http://schemas.microsoft.com/office/drawing/2014/main" id="{0A9597CF-BC17-48ED-B8F2-E1B7D3FBB3F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accent5"/>
                </a:solidFill>
                <a:latin typeface="+mj-lt"/>
                <a:ea typeface="+mj-ea"/>
                <a:cs typeface="+mj-cs"/>
              </a:rPr>
              <a:t>FDA Approvals</a:t>
            </a:r>
          </a:p>
        </p:txBody>
      </p:sp>
    </p:spTree>
    <p:extLst>
      <p:ext uri="{BB962C8B-B14F-4D97-AF65-F5344CB8AC3E}">
        <p14:creationId xmlns:p14="http://schemas.microsoft.com/office/powerpoint/2010/main" val="292743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28AF5806-60D9-40B7-B8A1-A3764405F5C4}"/>
              </a:ext>
            </a:extLst>
          </p:cNvPr>
          <p:cNvPicPr>
            <a:picLocks noGrp="1" noChangeAspect="1"/>
          </p:cNvPicPr>
          <p:nvPr>
            <p:ph idx="1"/>
          </p:nvPr>
        </p:nvPicPr>
        <p:blipFill>
          <a:blip r:embed="rId4"/>
          <a:stretch>
            <a:fillRect/>
          </a:stretch>
        </p:blipFill>
        <p:spPr>
          <a:xfrm>
            <a:off x="5153822" y="1417756"/>
            <a:ext cx="6553545" cy="4030429"/>
          </a:xfrm>
          <a:prstGeom prst="rect">
            <a:avLst/>
          </a:prstGeom>
        </p:spPr>
      </p:pic>
      <p:sp>
        <p:nvSpPr>
          <p:cNvPr id="3" name="Title 2">
            <a:extLst>
              <a:ext uri="{FF2B5EF4-FFF2-40B4-BE49-F238E27FC236}">
                <a16:creationId xmlns:a16="http://schemas.microsoft.com/office/drawing/2014/main" id="{402FB0C3-3D1A-4B8D-9FE1-09D3D1166AA2}"/>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accent5"/>
                </a:solidFill>
                <a:latin typeface="+mj-lt"/>
                <a:ea typeface="+mj-ea"/>
                <a:cs typeface="+mj-cs"/>
              </a:rPr>
              <a:t>Standardized Dosing Information</a:t>
            </a:r>
          </a:p>
        </p:txBody>
      </p:sp>
      <p:sp>
        <p:nvSpPr>
          <p:cNvPr id="5" name="TextBox 4">
            <a:extLst>
              <a:ext uri="{FF2B5EF4-FFF2-40B4-BE49-F238E27FC236}">
                <a16:creationId xmlns:a16="http://schemas.microsoft.com/office/drawing/2014/main" id="{4CC0FF83-7429-4DF6-8C8A-6923BBFBEBB7}"/>
              </a:ext>
            </a:extLst>
          </p:cNvPr>
          <p:cNvSpPr txBox="1"/>
          <p:nvPr/>
        </p:nvSpPr>
        <p:spPr>
          <a:xfrm>
            <a:off x="898857" y="4018556"/>
            <a:ext cx="3770334" cy="1477328"/>
          </a:xfrm>
          <a:prstGeom prst="rect">
            <a:avLst/>
          </a:prstGeom>
          <a:noFill/>
        </p:spPr>
        <p:txBody>
          <a:bodyPr wrap="square" rtlCol="0">
            <a:spAutoFit/>
          </a:bodyPr>
          <a:lstStyle/>
          <a:p>
            <a:r>
              <a:rPr lang="en-US">
                <a:hlinkClick r:id="rId5"/>
              </a:rPr>
              <a:t>https://www.cms.gov/Medicare-Medicaid-Coordination/Fraud-Prevention/Medicaid-Integrity-Education/Pharmacy-Education-Materials/stimulant-education.html</a:t>
            </a:r>
            <a:endParaRPr lang="en-US"/>
          </a:p>
        </p:txBody>
      </p:sp>
    </p:spTree>
    <p:extLst>
      <p:ext uri="{BB962C8B-B14F-4D97-AF65-F5344CB8AC3E}">
        <p14:creationId xmlns:p14="http://schemas.microsoft.com/office/powerpoint/2010/main" val="237874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3872-DE91-4DAF-A72A-3E7629530201}"/>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5600" kern="1200">
                <a:solidFill>
                  <a:schemeClr val="tx1"/>
                </a:solidFill>
                <a:latin typeface="+mj-lt"/>
                <a:ea typeface="+mj-ea"/>
                <a:cs typeface="+mj-cs"/>
              </a:rPr>
              <a:t>Mechanisms of Action of the Drug</a:t>
            </a:r>
          </a:p>
        </p:txBody>
      </p:sp>
      <p:pic>
        <p:nvPicPr>
          <p:cNvPr id="6" name="Graphic 5" descr="Health">
            <a:extLst>
              <a:ext uri="{FF2B5EF4-FFF2-40B4-BE49-F238E27FC236}">
                <a16:creationId xmlns:a16="http://schemas.microsoft.com/office/drawing/2014/main" id="{F9ACB2A8-C37B-46CC-91C3-478AC67BE7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spTree>
    <p:extLst>
      <p:ext uri="{BB962C8B-B14F-4D97-AF65-F5344CB8AC3E}">
        <p14:creationId xmlns:p14="http://schemas.microsoft.com/office/powerpoint/2010/main" val="405643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0714EF-90A9-46C1-980A-E7A5C8BE8392}"/>
              </a:ext>
            </a:extLst>
          </p:cNvPr>
          <p:cNvSpPr>
            <a:spLocks noGrp="1"/>
          </p:cNvSpPr>
          <p:nvPr>
            <p:ph type="title"/>
          </p:nvPr>
        </p:nvSpPr>
        <p:spPr>
          <a:xfrm>
            <a:off x="336884" y="763271"/>
            <a:ext cx="4332307" cy="4962524"/>
          </a:xfrm>
        </p:spPr>
        <p:txBody>
          <a:bodyPr vert="horz" lIns="91440" tIns="45720" rIns="91440" bIns="45720" rtlCol="0" anchor="ctr">
            <a:normAutofit/>
          </a:bodyPr>
          <a:lstStyle/>
          <a:p>
            <a:r>
              <a:rPr lang="en-US" sz="1200" kern="1200">
                <a:solidFill>
                  <a:srgbClr val="FFFFFF"/>
                </a:solidFill>
                <a:latin typeface="+mj-lt"/>
                <a:ea typeface="+mj-ea"/>
                <a:cs typeface="+mj-cs"/>
              </a:rPr>
              <a:t> </a:t>
            </a:r>
            <a:br>
              <a:rPr lang="en-US" sz="1200" kern="1200">
                <a:solidFill>
                  <a:srgbClr val="FFFFFF"/>
                </a:solidFill>
                <a:latin typeface="+mj-lt"/>
                <a:ea typeface="+mj-ea"/>
                <a:cs typeface="+mj-cs"/>
              </a:rPr>
            </a:br>
            <a:br>
              <a:rPr lang="en-US" sz="1200" kern="1200">
                <a:solidFill>
                  <a:srgbClr val="FFFFFF"/>
                </a:solidFill>
                <a:latin typeface="+mj-lt"/>
                <a:ea typeface="+mj-ea"/>
                <a:cs typeface="+mj-cs"/>
              </a:rPr>
            </a:br>
            <a:r>
              <a:rPr lang="en-US" sz="1400" b="1" kern="1200">
                <a:solidFill>
                  <a:srgbClr val="FFFFFF"/>
                </a:solidFill>
                <a:latin typeface="+mj-lt"/>
                <a:ea typeface="+mj-ea"/>
                <a:cs typeface="+mj-cs"/>
              </a:rPr>
              <a:t>Pharmacodynamics</a:t>
            </a:r>
            <a:br>
              <a:rPr lang="en-US" sz="1400" kern="1200">
                <a:solidFill>
                  <a:srgbClr val="FFFFFF"/>
                </a:solidFill>
                <a:latin typeface="+mj-lt"/>
                <a:ea typeface="+mj-ea"/>
                <a:cs typeface="+mj-cs"/>
              </a:rPr>
            </a:br>
            <a:r>
              <a:rPr lang="en-US" sz="1400" kern="1200">
                <a:solidFill>
                  <a:srgbClr val="FFFFFF"/>
                </a:solidFill>
                <a:latin typeface="+mj-lt"/>
                <a:ea typeface="+mj-ea"/>
                <a:cs typeface="+mj-cs"/>
              </a:rPr>
              <a:t>Amphetamines increase synaptic concentrations of both norepinephrine and dopamine by </a:t>
            </a:r>
            <a:br>
              <a:rPr lang="en-US" sz="1400" kern="1200">
                <a:solidFill>
                  <a:srgbClr val="FFFFFF"/>
                </a:solidFill>
                <a:latin typeface="+mj-lt"/>
                <a:ea typeface="+mj-ea"/>
                <a:cs typeface="+mj-cs"/>
              </a:rPr>
            </a:br>
            <a:r>
              <a:rPr lang="en-US" sz="1400" kern="1200">
                <a:solidFill>
                  <a:srgbClr val="FFFFFF"/>
                </a:solidFill>
                <a:latin typeface="+mj-lt"/>
                <a:ea typeface="+mj-ea"/>
                <a:cs typeface="+mj-cs"/>
              </a:rPr>
              <a:t>(1) blocking reuptake transporters for norepinephrine as well as increasing the amount of NE released into the synapse. </a:t>
            </a:r>
            <a:br>
              <a:rPr lang="en-US" sz="1400" kern="1200">
                <a:solidFill>
                  <a:srgbClr val="FFFFFF"/>
                </a:solidFill>
                <a:latin typeface="+mj-lt"/>
                <a:ea typeface="+mj-ea"/>
                <a:cs typeface="+mj-cs"/>
              </a:rPr>
            </a:br>
            <a:r>
              <a:rPr lang="en-US" sz="1400" kern="1200">
                <a:solidFill>
                  <a:srgbClr val="FFFFFF"/>
                </a:solidFill>
                <a:latin typeface="+mj-lt"/>
                <a:ea typeface="+mj-ea"/>
                <a:cs typeface="+mj-cs"/>
              </a:rPr>
              <a:t>(2)  binding to the vesicular transporter and cause dopamine to be released from its storage vesicles into the cytoplasm of the terminal button. This “free” dopamine is then transported into the synaptic cleft by amphetamine-induced reversal of the dopamine transporter (DAT). </a:t>
            </a:r>
            <a:br>
              <a:rPr lang="en-US" sz="1400" kern="1200">
                <a:solidFill>
                  <a:srgbClr val="FFFFFF"/>
                </a:solidFill>
                <a:latin typeface="+mj-lt"/>
                <a:ea typeface="+mj-ea"/>
                <a:cs typeface="+mj-cs"/>
              </a:rPr>
            </a:br>
            <a:r>
              <a:rPr lang="en-US" sz="1400" kern="1200">
                <a:solidFill>
                  <a:srgbClr val="FFFFFF"/>
                </a:solidFill>
                <a:latin typeface="+mj-lt"/>
                <a:ea typeface="+mj-ea"/>
                <a:cs typeface="+mj-cs"/>
              </a:rPr>
              <a:t>(3) increasing the amount of dopamine released from synaptic vesicles during neuronal signaling. </a:t>
            </a:r>
            <a:br>
              <a:rPr lang="en-US" sz="1400" kern="1200">
                <a:solidFill>
                  <a:srgbClr val="FFFFFF"/>
                </a:solidFill>
                <a:latin typeface="+mj-lt"/>
                <a:ea typeface="+mj-ea"/>
                <a:cs typeface="+mj-cs"/>
              </a:rPr>
            </a:br>
            <a:r>
              <a:rPr lang="en-US" sz="1400" kern="1200">
                <a:solidFill>
                  <a:srgbClr val="FFFFFF"/>
                </a:solidFill>
                <a:latin typeface="+mj-lt"/>
                <a:ea typeface="+mj-ea"/>
                <a:cs typeface="+mj-cs"/>
              </a:rPr>
              <a:t>Dopamine contributes to cortical arousal via the </a:t>
            </a:r>
            <a:r>
              <a:rPr lang="en-US" sz="1400" kern="1200" err="1">
                <a:solidFill>
                  <a:srgbClr val="FFFFFF"/>
                </a:solidFill>
                <a:latin typeface="+mj-lt"/>
                <a:ea typeface="+mj-ea"/>
                <a:cs typeface="+mj-cs"/>
              </a:rPr>
              <a:t>mesocortical</a:t>
            </a:r>
            <a:r>
              <a:rPr lang="en-US" sz="1400" kern="1200">
                <a:solidFill>
                  <a:srgbClr val="FFFFFF"/>
                </a:solidFill>
                <a:latin typeface="+mj-lt"/>
                <a:ea typeface="+mj-ea"/>
                <a:cs typeface="+mj-cs"/>
              </a:rPr>
              <a:t> pathway originating in the nucleus </a:t>
            </a:r>
            <a:r>
              <a:rPr lang="en-US" sz="1400" kern="1200" err="1">
                <a:solidFill>
                  <a:srgbClr val="FFFFFF"/>
                </a:solidFill>
                <a:latin typeface="+mj-lt"/>
                <a:ea typeface="+mj-ea"/>
                <a:cs typeface="+mj-cs"/>
              </a:rPr>
              <a:t>accumbens</a:t>
            </a:r>
            <a:r>
              <a:rPr lang="en-US" sz="1400" kern="1200">
                <a:solidFill>
                  <a:srgbClr val="FFFFFF"/>
                </a:solidFill>
                <a:latin typeface="+mj-lt"/>
                <a:ea typeface="+mj-ea"/>
                <a:cs typeface="+mj-cs"/>
              </a:rPr>
              <a:t>. Increased NE activity contributes to cortical</a:t>
            </a:r>
          </a:p>
          <a:p>
            <a:r>
              <a:rPr lang="en-US" sz="1400" kern="1200">
                <a:solidFill>
                  <a:srgbClr val="FFFFFF"/>
                </a:solidFill>
                <a:latin typeface="+mj-lt"/>
                <a:ea typeface="+mj-ea"/>
                <a:cs typeface="+mj-cs"/>
              </a:rPr>
              <a:t>arousal via the reticular activating system originating in the locus coeruleus .</a:t>
            </a:r>
          </a:p>
          <a:p>
            <a:pPr algn="ctr"/>
            <a:endParaRPr lang="en-US" sz="1200" kern="1200">
              <a:solidFill>
                <a:srgbClr val="FFFFFF"/>
              </a:solidFill>
              <a:latin typeface="+mj-lt"/>
              <a:ea typeface="+mj-ea"/>
              <a:cs typeface="+mj-cs"/>
            </a:endParaRPr>
          </a:p>
        </p:txBody>
      </p:sp>
      <p:pic>
        <p:nvPicPr>
          <p:cNvPr id="6" name="Content Placeholder 3">
            <a:extLst>
              <a:ext uri="{FF2B5EF4-FFF2-40B4-BE49-F238E27FC236}">
                <a16:creationId xmlns:a16="http://schemas.microsoft.com/office/drawing/2014/main" id="{AB699C76-088C-4F9C-9B63-56ABB1E34B90}"/>
              </a:ext>
            </a:extLst>
          </p:cNvPr>
          <p:cNvPicPr>
            <a:picLocks noChangeAspect="1"/>
          </p:cNvPicPr>
          <p:nvPr/>
        </p:nvPicPr>
        <p:blipFill>
          <a:blip r:embed="rId3"/>
          <a:stretch>
            <a:fillRect/>
          </a:stretch>
        </p:blipFill>
        <p:spPr>
          <a:xfrm>
            <a:off x="5718077" y="492573"/>
            <a:ext cx="5425034" cy="5880796"/>
          </a:xfrm>
          <a:prstGeom prst="rect">
            <a:avLst/>
          </a:prstGeom>
        </p:spPr>
      </p:pic>
    </p:spTree>
    <p:extLst>
      <p:ext uri="{BB962C8B-B14F-4D97-AF65-F5344CB8AC3E}">
        <p14:creationId xmlns:p14="http://schemas.microsoft.com/office/powerpoint/2010/main" val="219491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2AC4831B-88F0-4FE2-B9DB-80D7A650E6D0}"/>
              </a:ext>
            </a:extLst>
          </p:cNvPr>
          <p:cNvPicPr>
            <a:picLocks noGrp="1" noChangeAspect="1"/>
          </p:cNvPicPr>
          <p:nvPr>
            <p:ph type="pic" sz="quarter" idx="71"/>
          </p:nvPr>
        </p:nvPicPr>
        <p:blipFill rotWithShape="1">
          <a:blip r:embed="rId2"/>
          <a:srcRect l="-4423" t="-1270" r="50287" b="1270"/>
          <a:stretch/>
        </p:blipFill>
        <p:spPr>
          <a:xfrm>
            <a:off x="1104901" y="0"/>
            <a:ext cx="4798695" cy="6858008"/>
          </a:xfrm>
          <a:prstGeom prst="rect">
            <a:avLst/>
          </a:prstGeom>
        </p:spPr>
      </p:pic>
      <p:sp>
        <p:nvSpPr>
          <p:cNvPr id="4" name="Title 3">
            <a:extLst>
              <a:ext uri="{FF2B5EF4-FFF2-40B4-BE49-F238E27FC236}">
                <a16:creationId xmlns:a16="http://schemas.microsoft.com/office/drawing/2014/main" id="{11810237-FAE2-4E01-B59B-4F3E47D66514}"/>
              </a:ext>
            </a:extLst>
          </p:cNvPr>
          <p:cNvSpPr>
            <a:spLocks noGrp="1"/>
          </p:cNvSpPr>
          <p:nvPr>
            <p:ph type="title"/>
          </p:nvPr>
        </p:nvSpPr>
        <p:spPr>
          <a:xfrm>
            <a:off x="6096198" y="197418"/>
            <a:ext cx="5653304" cy="6661139"/>
          </a:xfrm>
        </p:spPr>
        <p:txBody>
          <a:bodyPr/>
          <a:lstStyle/>
          <a:p>
            <a:pPr>
              <a:spcBef>
                <a:spcPts val="1000"/>
              </a:spcBef>
            </a:pPr>
            <a:r>
              <a:rPr lang="en-US" sz="2000" b="1">
                <a:latin typeface="Arial"/>
                <a:cs typeface="Arial"/>
              </a:rPr>
              <a:t>Pharmacokinetics of MPH</a:t>
            </a:r>
            <a:endParaRPr lang="en-US" sz="2000" b="1">
              <a:ea typeface="+mj-lt"/>
              <a:cs typeface="+mj-lt"/>
            </a:endParaRPr>
          </a:p>
          <a:p>
            <a:pPr>
              <a:spcBef>
                <a:spcPts val="1000"/>
              </a:spcBef>
            </a:pPr>
            <a:r>
              <a:rPr lang="en-US" sz="2000">
                <a:latin typeface="Arial"/>
                <a:cs typeface="Arial"/>
              </a:rPr>
              <a:t>- Average half-life is 3.5 hours (1.3-7.7hours) and 2.5 hours (1.5-5 hours)  in adults and children respectively. </a:t>
            </a:r>
            <a:br>
              <a:rPr lang="en-US" sz="2000">
                <a:latin typeface="Arial"/>
                <a:cs typeface="Arial"/>
              </a:rPr>
            </a:br>
            <a:r>
              <a:rPr lang="en-US" sz="2000">
                <a:latin typeface="Arial"/>
                <a:cs typeface="Arial"/>
              </a:rPr>
              <a:t>- First-pass metabolism is not extensive with transdermal dosing, thus resulting in notably higher exposure to MPH and lower exposure to metabolites as compared to oral dosing.</a:t>
            </a:r>
            <a:endParaRPr lang="en-US" sz="2000">
              <a:ea typeface="+mj-lt"/>
              <a:cs typeface="+mj-lt"/>
            </a:endParaRPr>
          </a:p>
          <a:p>
            <a:pPr>
              <a:spcBef>
                <a:spcPts val="1000"/>
              </a:spcBef>
            </a:pPr>
            <a:r>
              <a:rPr lang="en-US" sz="2000">
                <a:latin typeface="Arial"/>
                <a:cs typeface="Arial"/>
              </a:rPr>
              <a:t>- High abuse potential, Schedule II drug </a:t>
            </a:r>
            <a:endParaRPr lang="en-US" sz="2000">
              <a:ea typeface="+mj-lt"/>
              <a:cs typeface="+mj-lt"/>
            </a:endParaRPr>
          </a:p>
          <a:p>
            <a:pPr>
              <a:spcBef>
                <a:spcPts val="1000"/>
              </a:spcBef>
            </a:pPr>
            <a:r>
              <a:rPr lang="en-US" sz="2000">
                <a:latin typeface="Arial"/>
                <a:cs typeface="Arial"/>
              </a:rPr>
              <a:t>- Patient may develop tolerance and psychological dependence  • </a:t>
            </a:r>
            <a:endParaRPr lang="en-US" sz="2000">
              <a:latin typeface="Arial"/>
              <a:ea typeface="+mj-lt"/>
              <a:cs typeface="Arial"/>
            </a:endParaRPr>
          </a:p>
          <a:p>
            <a:pPr>
              <a:spcBef>
                <a:spcPts val="1000"/>
              </a:spcBef>
            </a:pPr>
            <a:r>
              <a:rPr lang="en-US" sz="2000">
                <a:latin typeface="Arial"/>
                <a:cs typeface="Arial"/>
              </a:rPr>
              <a:t>- Discontinuation: Taper to avoid withdrawal effects.  Careful supervision is required during withdrawal from abusive use.</a:t>
            </a:r>
            <a:r>
              <a:rPr lang="en-US" sz="2400">
                <a:latin typeface="Arial"/>
                <a:cs typeface="Arial"/>
              </a:rPr>
              <a:t> </a:t>
            </a:r>
            <a:br>
              <a:rPr lang="en-US" sz="2400">
                <a:latin typeface="Arial"/>
                <a:cs typeface="Arial"/>
              </a:rPr>
            </a:br>
            <a:br>
              <a:rPr lang="en-US" sz="2400">
                <a:latin typeface="Arial"/>
                <a:cs typeface="Arial"/>
              </a:rPr>
            </a:br>
            <a:br>
              <a:rPr lang="en-US" sz="2400">
                <a:latin typeface="Arial"/>
                <a:cs typeface="Arial"/>
              </a:rPr>
            </a:br>
            <a:endParaRPr lang="en-US" sz="2400">
              <a:latin typeface="Arial"/>
              <a:cs typeface="Arial"/>
            </a:endParaRPr>
          </a:p>
        </p:txBody>
      </p:sp>
    </p:spTree>
    <p:extLst>
      <p:ext uri="{BB962C8B-B14F-4D97-AF65-F5344CB8AC3E}">
        <p14:creationId xmlns:p14="http://schemas.microsoft.com/office/powerpoint/2010/main" val="255130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person, boy, child, sitting&#10;&#10;Description automatically generated">
            <a:extLst>
              <a:ext uri="{FF2B5EF4-FFF2-40B4-BE49-F238E27FC236}">
                <a16:creationId xmlns:a16="http://schemas.microsoft.com/office/drawing/2014/main" id="{F032C498-1080-4743-8B21-3D5891F369B5}"/>
              </a:ext>
            </a:extLst>
          </p:cNvPr>
          <p:cNvPicPr>
            <a:picLocks noGrp="1" noChangeAspect="1"/>
          </p:cNvPicPr>
          <p:nvPr>
            <p:ph type="pic" sz="quarter" idx="71"/>
          </p:nvPr>
        </p:nvPicPr>
        <p:blipFill>
          <a:blip r:embed="rId3">
            <a:extLst>
              <a:ext uri="{837473B0-CC2E-450A-ABE3-18F120FF3D39}">
                <a1611:picAttrSrcUrl xmlns:a1611="http://schemas.microsoft.com/office/drawing/2016/11/main" r:id="rId4"/>
              </a:ext>
            </a:extLst>
          </a:blip>
          <a:srcRect l="10613" r="10613"/>
          <a:stretch>
            <a:fillRect/>
          </a:stretch>
        </p:blipFill>
        <p:spPr/>
      </p:pic>
      <p:sp>
        <p:nvSpPr>
          <p:cNvPr id="5" name="Title 4">
            <a:extLst>
              <a:ext uri="{FF2B5EF4-FFF2-40B4-BE49-F238E27FC236}">
                <a16:creationId xmlns:a16="http://schemas.microsoft.com/office/drawing/2014/main" id="{E4312565-5F29-4C96-B5A2-E1EAE5CB5138}"/>
              </a:ext>
            </a:extLst>
          </p:cNvPr>
          <p:cNvSpPr>
            <a:spLocks noGrp="1"/>
          </p:cNvSpPr>
          <p:nvPr>
            <p:ph type="title"/>
          </p:nvPr>
        </p:nvSpPr>
        <p:spPr>
          <a:xfrm>
            <a:off x="6400801" y="1867164"/>
            <a:ext cx="4562856" cy="2804159"/>
          </a:xfrm>
        </p:spPr>
        <p:txBody>
          <a:bodyPr/>
          <a:lstStyle/>
          <a:p>
            <a:r>
              <a:rPr lang="en-US" sz="6600"/>
              <a:t>Brief Overview of ADHD</a:t>
            </a:r>
          </a:p>
        </p:txBody>
      </p:sp>
      <p:sp>
        <p:nvSpPr>
          <p:cNvPr id="14" name="Freeform 27">
            <a:extLst>
              <a:ext uri="{FF2B5EF4-FFF2-40B4-BE49-F238E27FC236}">
                <a16:creationId xmlns:a16="http://schemas.microsoft.com/office/drawing/2014/main" id="{944C982A-D694-43A6-9330-50F554BC24A2}"/>
              </a:ext>
              <a:ext uri="{C183D7F6-B498-43B3-948B-1728B52AA6E4}">
                <adec:decorative xmlns:adec="http://schemas.microsoft.com/office/drawing/2017/decorative" val="1"/>
              </a:ext>
            </a:extLst>
          </p:cNvPr>
          <p:cNvSpPr/>
          <p:nvPr/>
        </p:nvSpPr>
        <p:spPr>
          <a:xfrm rot="10800000" flipH="1">
            <a:off x="1104900" y="529"/>
            <a:ext cx="4686301" cy="3733270"/>
          </a:xfrm>
          <a:custGeom>
            <a:avLst/>
            <a:gdLst>
              <a:gd name="connsiteX0" fmla="*/ 683 w 2374769"/>
              <a:gd name="connsiteY0" fmla="*/ 0 h 2362237"/>
              <a:gd name="connsiteX1" fmla="*/ 242807 w 2374769"/>
              <a:gd name="connsiteY1" fmla="*/ 12161 h 2362237"/>
              <a:gd name="connsiteX2" fmla="*/ 2374769 w 2374769"/>
              <a:gd name="connsiteY2" fmla="*/ 2362237 h 2362237"/>
              <a:gd name="connsiteX3" fmla="*/ 1543208 w 2374769"/>
              <a:gd name="connsiteY3" fmla="*/ 2362237 h 2362237"/>
              <a:gd name="connsiteX4" fmla="*/ 0 w 2374769"/>
              <a:gd name="connsiteY4" fmla="*/ 827150 h 2362237"/>
              <a:gd name="connsiteX5" fmla="*/ 0 w 2374769"/>
              <a:gd name="connsiteY5" fmla="*/ 34 h 236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769" h="2362237">
                <a:moveTo>
                  <a:pt x="683" y="0"/>
                </a:moveTo>
                <a:lnTo>
                  <a:pt x="242807" y="12161"/>
                </a:lnTo>
                <a:cubicBezTo>
                  <a:pt x="1440298" y="133133"/>
                  <a:pt x="2374769" y="1139131"/>
                  <a:pt x="2374769" y="2362237"/>
                </a:cubicBezTo>
                <a:lnTo>
                  <a:pt x="1543208" y="2362237"/>
                </a:lnTo>
                <a:cubicBezTo>
                  <a:pt x="1543208" y="1514432"/>
                  <a:pt x="852291" y="827150"/>
                  <a:pt x="0" y="827150"/>
                </a:cubicBezTo>
                <a:lnTo>
                  <a:pt x="0" y="34"/>
                </a:lnTo>
                <a:close/>
              </a:path>
            </a:pathLst>
          </a:cu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7" name="TextBox 16">
            <a:extLst>
              <a:ext uri="{FF2B5EF4-FFF2-40B4-BE49-F238E27FC236}">
                <a16:creationId xmlns:a16="http://schemas.microsoft.com/office/drawing/2014/main" id="{AA993615-8858-4066-A846-9140D2733D3C}"/>
              </a:ext>
            </a:extLst>
          </p:cNvPr>
          <p:cNvSpPr txBox="1"/>
          <p:nvPr/>
        </p:nvSpPr>
        <p:spPr>
          <a:xfrm>
            <a:off x="1104900" y="6858002"/>
            <a:ext cx="7583700" cy="230832"/>
          </a:xfrm>
          <a:prstGeom prst="rect">
            <a:avLst/>
          </a:prstGeom>
          <a:noFill/>
        </p:spPr>
        <p:txBody>
          <a:bodyPr wrap="square" rtlCol="0">
            <a:spAutoFit/>
          </a:bodyPr>
          <a:lstStyle/>
          <a:p>
            <a:r>
              <a:rPr lang="en-US" sz="900">
                <a:hlinkClick r:id="rId4" tooltip="https://www.boundless.com/psychology/textbooks/alternative-to-introduction-to-psychology-10th-rod-plotnik-haig-kouyoumdjian-1133943497-9781133943495/abnormal-psychology-12/childhood-disorders-83/attention-deficit-hyperactivity-disorder-328-12900/"/>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81251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3C91EE9-7960-4CB4-9633-50A5F964DB76}"/>
              </a:ext>
            </a:extLst>
          </p:cNvPr>
          <p:cNvPicPr>
            <a:picLocks noGrp="1" noChangeAspect="1"/>
          </p:cNvPicPr>
          <p:nvPr>
            <p:ph type="pic" sz="quarter" idx="71"/>
          </p:nvPr>
        </p:nvPicPr>
        <p:blipFill rotWithShape="1">
          <a:blip r:embed="rId2"/>
          <a:srcRect l="7655" r="7655"/>
          <a:stretch/>
        </p:blipFill>
        <p:spPr>
          <a:xfrm>
            <a:off x="815807" y="804672"/>
            <a:ext cx="5934456" cy="5248656"/>
          </a:xfrm>
          <a:prstGeom prst="rect">
            <a:avLst/>
          </a:prstGeom>
          <a:effectLst/>
        </p:spPr>
      </p:pic>
      <p:sp>
        <p:nvSpPr>
          <p:cNvPr id="4" name="Title 3">
            <a:extLst>
              <a:ext uri="{FF2B5EF4-FFF2-40B4-BE49-F238E27FC236}">
                <a16:creationId xmlns:a16="http://schemas.microsoft.com/office/drawing/2014/main" id="{19A4DCC8-D462-474A-AE30-14779B334919}"/>
              </a:ext>
            </a:extLst>
          </p:cNvPr>
          <p:cNvSpPr>
            <a:spLocks noGrp="1"/>
          </p:cNvSpPr>
          <p:nvPr>
            <p:ph type="title"/>
          </p:nvPr>
        </p:nvSpPr>
        <p:spPr>
          <a:xfrm>
            <a:off x="7858474" y="204653"/>
            <a:ext cx="3693445" cy="6057716"/>
          </a:xfrm>
          <a:noFill/>
        </p:spPr>
        <p:txBody>
          <a:bodyPr vert="horz" lIns="91440" tIns="45720" rIns="91440" bIns="45720" rtlCol="0" anchor="b">
            <a:normAutofit fontScale="90000"/>
          </a:bodyPr>
          <a:lstStyle/>
          <a:p>
            <a:r>
              <a:rPr lang="en-US" sz="1800">
                <a:solidFill>
                  <a:schemeClr val="tx1"/>
                </a:solidFill>
                <a:ea typeface="+mj-ea"/>
                <a:cs typeface="+mj-cs"/>
              </a:rPr>
              <a:t> </a:t>
            </a:r>
            <a:r>
              <a:rPr lang="en-US" sz="1800" b="1">
                <a:solidFill>
                  <a:schemeClr val="tx1"/>
                </a:solidFill>
                <a:ea typeface="+mj-ea"/>
                <a:cs typeface="+mj-cs"/>
              </a:rPr>
              <a:t>Amphetamines</a:t>
            </a:r>
            <a:br>
              <a:rPr lang="en-US" sz="1800" b="1">
                <a:ea typeface="+mj-ea"/>
                <a:cs typeface="+mj-cs"/>
              </a:rPr>
            </a:br>
            <a:r>
              <a:rPr lang="en-US" sz="1800">
                <a:solidFill>
                  <a:schemeClr val="tx1"/>
                </a:solidFill>
                <a:ea typeface="+mj-ea"/>
                <a:cs typeface="+mj-cs"/>
              </a:rPr>
              <a:t>- Insomnia, </a:t>
            </a:r>
            <a:br>
              <a:rPr lang="en-US" sz="1800">
                <a:ea typeface="+mj-ea"/>
                <a:cs typeface="+mj-cs"/>
              </a:rPr>
            </a:br>
            <a:r>
              <a:rPr lang="en-US" sz="1800">
                <a:solidFill>
                  <a:schemeClr val="tx1"/>
                </a:solidFill>
                <a:ea typeface="+mj-ea"/>
                <a:cs typeface="+mj-cs"/>
              </a:rPr>
              <a:t>- Nervousness,</a:t>
            </a:r>
            <a:endParaRPr lang="en-US" sz="1800">
              <a:solidFill>
                <a:schemeClr val="tx1"/>
              </a:solidFill>
              <a:ea typeface="+mj-ea"/>
              <a:cs typeface="Calibri"/>
            </a:endParaRPr>
          </a:p>
          <a:p>
            <a:r>
              <a:rPr lang="en-US" sz="1800">
                <a:solidFill>
                  <a:schemeClr val="tx1"/>
                </a:solidFill>
                <a:ea typeface="+mj-ea"/>
                <a:cs typeface="+mj-cs"/>
              </a:rPr>
              <a:t>- Irritability, </a:t>
            </a:r>
            <a:br>
              <a:rPr lang="en-US" sz="1800">
                <a:ea typeface="+mj-ea"/>
                <a:cs typeface="+mj-cs"/>
              </a:rPr>
            </a:br>
            <a:r>
              <a:rPr lang="en-US" sz="1800">
                <a:solidFill>
                  <a:schemeClr val="tx1"/>
                </a:solidFill>
                <a:ea typeface="+mj-ea"/>
                <a:cs typeface="+mj-cs"/>
              </a:rPr>
              <a:t>- Weight loss, </a:t>
            </a:r>
            <a:br>
              <a:rPr lang="en-US" sz="1800">
                <a:ea typeface="+mj-ea"/>
                <a:cs typeface="+mj-cs"/>
              </a:rPr>
            </a:br>
            <a:r>
              <a:rPr lang="en-US" sz="1800">
                <a:solidFill>
                  <a:schemeClr val="tx1"/>
                </a:solidFill>
                <a:ea typeface="+mj-ea"/>
                <a:cs typeface="+mj-cs"/>
              </a:rPr>
              <a:t>- Dizziness. </a:t>
            </a:r>
            <a:br>
              <a:rPr lang="en-US" sz="1800">
                <a:ea typeface="+mj-ea"/>
                <a:cs typeface="+mj-cs"/>
              </a:rPr>
            </a:br>
            <a:r>
              <a:rPr lang="en-US" sz="1800">
                <a:solidFill>
                  <a:schemeClr val="tx1"/>
                </a:solidFill>
                <a:ea typeface="+mj-ea"/>
                <a:cs typeface="+mj-cs"/>
              </a:rPr>
              <a:t>- Hypertension, </a:t>
            </a:r>
            <a:br>
              <a:rPr lang="en-US" sz="1800">
                <a:ea typeface="+mj-ea"/>
                <a:cs typeface="+mj-cs"/>
              </a:rPr>
            </a:br>
            <a:r>
              <a:rPr lang="en-US" sz="1800">
                <a:solidFill>
                  <a:schemeClr val="tx1"/>
                </a:solidFill>
                <a:ea typeface="+mj-ea"/>
                <a:cs typeface="+mj-cs"/>
              </a:rPr>
              <a:t>- Tachycardia, </a:t>
            </a:r>
            <a:br>
              <a:rPr lang="en-US" sz="1800">
                <a:ea typeface="+mj-ea"/>
                <a:cs typeface="+mj-cs"/>
              </a:rPr>
            </a:br>
            <a:r>
              <a:rPr lang="en-US" sz="1800">
                <a:solidFill>
                  <a:schemeClr val="tx1"/>
                </a:solidFill>
                <a:ea typeface="+mj-ea"/>
                <a:cs typeface="+mj-cs"/>
              </a:rPr>
              <a:t>- Cardiac arrhythmias. </a:t>
            </a:r>
            <a:br>
              <a:rPr lang="en-US" sz="1800">
                <a:ea typeface="+mj-ea"/>
                <a:cs typeface="+mj-cs"/>
              </a:rPr>
            </a:br>
            <a:r>
              <a:rPr lang="en-US" sz="1800">
                <a:solidFill>
                  <a:schemeClr val="tx1"/>
                </a:solidFill>
                <a:ea typeface="+mj-ea"/>
                <a:cs typeface="+mj-cs"/>
              </a:rPr>
              <a:t>- Excessive doses induce psychotic states, seizures, and cardiac failure. </a:t>
            </a:r>
            <a:br>
              <a:rPr lang="en-US" sz="1800">
                <a:ea typeface="+mj-ea"/>
                <a:cs typeface="+mj-cs"/>
              </a:rPr>
            </a:br>
            <a:r>
              <a:rPr lang="en-US" sz="1800">
                <a:solidFill>
                  <a:schemeClr val="tx1"/>
                </a:solidFill>
                <a:ea typeface="+mj-ea"/>
                <a:cs typeface="+mj-cs"/>
              </a:rPr>
              <a:t> </a:t>
            </a:r>
            <a:r>
              <a:rPr lang="en-US" sz="1800" b="1">
                <a:solidFill>
                  <a:schemeClr val="tx1"/>
                </a:solidFill>
                <a:ea typeface="+mj-ea"/>
                <a:cs typeface="+mj-cs"/>
              </a:rPr>
              <a:t>Methylphenidate</a:t>
            </a:r>
            <a:br>
              <a:rPr lang="en-US" sz="1800" b="1">
                <a:ea typeface="+mj-ea"/>
                <a:cs typeface="+mj-cs"/>
              </a:rPr>
            </a:br>
            <a:r>
              <a:rPr lang="en-US" sz="1800" b="1">
                <a:solidFill>
                  <a:schemeClr val="tx1"/>
                </a:solidFill>
                <a:ea typeface="+mj-ea"/>
                <a:cs typeface="+mj-cs"/>
              </a:rPr>
              <a:t>-</a:t>
            </a:r>
            <a:r>
              <a:rPr lang="en-US" sz="1800">
                <a:solidFill>
                  <a:schemeClr val="tx1"/>
                </a:solidFill>
                <a:ea typeface="+mj-ea"/>
                <a:cs typeface="+mj-cs"/>
              </a:rPr>
              <a:t> Apettite loss</a:t>
            </a:r>
            <a:br>
              <a:rPr lang="en-US" sz="1800">
                <a:ea typeface="+mj-ea"/>
                <a:cs typeface="+mj-cs"/>
              </a:rPr>
            </a:br>
            <a:r>
              <a:rPr lang="en-US" sz="1800">
                <a:solidFill>
                  <a:schemeClr val="tx1"/>
                </a:solidFill>
                <a:ea typeface="+mj-ea"/>
                <a:cs typeface="+mj-cs"/>
              </a:rPr>
              <a:t>- High BP</a:t>
            </a:r>
            <a:br>
              <a:rPr lang="en-US" sz="1800">
                <a:ea typeface="+mj-ea"/>
                <a:cs typeface="+mj-cs"/>
              </a:rPr>
            </a:br>
            <a:r>
              <a:rPr lang="en-US" sz="1800">
                <a:solidFill>
                  <a:schemeClr val="tx1"/>
                </a:solidFill>
                <a:ea typeface="+mj-ea"/>
                <a:cs typeface="+mj-cs"/>
              </a:rPr>
              <a:t>- Stomach pain</a:t>
            </a:r>
            <a:br>
              <a:rPr lang="en-US" sz="1800">
                <a:ea typeface="+mj-ea"/>
                <a:cs typeface="+mj-cs"/>
              </a:rPr>
            </a:br>
            <a:r>
              <a:rPr lang="en-US" sz="1800">
                <a:solidFill>
                  <a:schemeClr val="tx1"/>
                </a:solidFill>
                <a:ea typeface="+mj-ea"/>
                <a:cs typeface="+mj-cs"/>
              </a:rPr>
              <a:t>- Headache</a:t>
            </a:r>
            <a:br>
              <a:rPr lang="en-US" sz="1800">
                <a:ea typeface="+mj-ea"/>
                <a:cs typeface="+mj-cs"/>
              </a:rPr>
            </a:br>
            <a:r>
              <a:rPr lang="en-US" sz="1800">
                <a:solidFill>
                  <a:schemeClr val="tx1"/>
                </a:solidFill>
                <a:ea typeface="+mj-ea"/>
                <a:cs typeface="+mj-cs"/>
              </a:rPr>
              <a:t>- In 2003–2005, several studies were released suggesting that MPH might be associated with an increase in cancer (El-Zein et al., 2005). However, larger follow-up studies conducted in Germany found no such association (Walitza et al., 2007). </a:t>
            </a:r>
            <a:br>
              <a:rPr lang="en-US" sz="1800">
                <a:ea typeface="+mj-ea"/>
                <a:cs typeface="+mj-cs"/>
              </a:rPr>
            </a:br>
            <a:r>
              <a:rPr lang="en-US" sz="1800">
                <a:solidFill>
                  <a:schemeClr val="tx1"/>
                </a:solidFill>
                <a:ea typeface="+mj-ea"/>
                <a:cs typeface="+mj-cs"/>
              </a:rPr>
              <a:t>- No evidence for delayed growth or maturation (Wilens et al., 2005). </a:t>
            </a:r>
            <a:br>
              <a:rPr lang="en-US" sz="1200">
                <a:solidFill>
                  <a:schemeClr val="tx1"/>
                </a:solidFill>
                <a:ea typeface="+mj-ea"/>
                <a:cs typeface="Calibri"/>
              </a:rPr>
            </a:br>
            <a:br>
              <a:rPr lang="en-US" sz="1200">
                <a:solidFill>
                  <a:schemeClr val="tx1"/>
                </a:solidFill>
                <a:ea typeface="+mj-ea"/>
                <a:cs typeface="Calibri"/>
              </a:rPr>
            </a:br>
            <a:endParaRPr lang="en-US" sz="1200">
              <a:ea typeface="+mj-ea"/>
              <a:cs typeface="+mj-cs"/>
            </a:endParaRPr>
          </a:p>
        </p:txBody>
      </p:sp>
    </p:spTree>
    <p:extLst>
      <p:ext uri="{BB962C8B-B14F-4D97-AF65-F5344CB8AC3E}">
        <p14:creationId xmlns:p14="http://schemas.microsoft.com/office/powerpoint/2010/main" val="269368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4ECEB2-9A18-48BD-9EBB-E548744E2990}"/>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sz="6000" kern="1200">
                <a:solidFill>
                  <a:schemeClr val="tx1"/>
                </a:solidFill>
                <a:latin typeface="+mj-lt"/>
                <a:ea typeface="+mj-ea"/>
                <a:cs typeface="+mj-cs"/>
              </a:rPr>
              <a:t>Considering the symptoms…</a:t>
            </a:r>
          </a:p>
        </p:txBody>
      </p:sp>
      <p:sp>
        <p:nvSpPr>
          <p:cNvPr id="5" name="Text Placeholder 4">
            <a:extLst>
              <a:ext uri="{FF2B5EF4-FFF2-40B4-BE49-F238E27FC236}">
                <a16:creationId xmlns:a16="http://schemas.microsoft.com/office/drawing/2014/main" id="{5DAEEB3F-DA75-4F33-8870-65FA42D281EB}"/>
              </a:ext>
            </a:extLst>
          </p:cNvPr>
          <p:cNvSpPr>
            <a:spLocks noGrp="1"/>
          </p:cNvSpPr>
          <p:nvPr>
            <p:ph type="body" idx="1"/>
          </p:nvPr>
        </p:nvSpPr>
        <p:spPr>
          <a:xfrm>
            <a:off x="8454570" y="965199"/>
            <a:ext cx="3093963" cy="4927602"/>
          </a:xfrm>
        </p:spPr>
        <p:txBody>
          <a:bodyPr vert="horz" lIns="91440" tIns="45720" rIns="91440" bIns="45720" rtlCol="0" anchor="ctr">
            <a:normAutofit/>
          </a:bodyPr>
          <a:lstStyle/>
          <a:p>
            <a:r>
              <a:rPr lang="en-US" sz="2000" kern="1200">
                <a:solidFill>
                  <a:srgbClr val="FFFFFF"/>
                </a:solidFill>
                <a:latin typeface="+mn-lt"/>
                <a:ea typeface="+mn-ea"/>
                <a:cs typeface="+mn-cs"/>
              </a:rPr>
              <a:t>What kinds of factors would you track for progress monitoring?</a:t>
            </a:r>
          </a:p>
        </p:txBody>
      </p:sp>
    </p:spTree>
    <p:extLst>
      <p:ext uri="{BB962C8B-B14F-4D97-AF65-F5344CB8AC3E}">
        <p14:creationId xmlns:p14="http://schemas.microsoft.com/office/powerpoint/2010/main" val="232464135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FBC35823-B131-4DFA-BBB4-120B71A8E791}"/>
              </a:ext>
            </a:extLst>
          </p:cNvPr>
          <p:cNvPicPr>
            <a:picLocks noGrp="1" noChangeAspect="1"/>
          </p:cNvPicPr>
          <p:nvPr>
            <p:ph idx="1"/>
          </p:nvPr>
        </p:nvPicPr>
        <p:blipFill>
          <a:blip r:embed="rId4"/>
          <a:stretch>
            <a:fillRect/>
          </a:stretch>
        </p:blipFill>
        <p:spPr>
          <a:xfrm>
            <a:off x="6247349" y="492573"/>
            <a:ext cx="4366491" cy="5880796"/>
          </a:xfrm>
          <a:prstGeom prst="rect">
            <a:avLst/>
          </a:prstGeom>
        </p:spPr>
      </p:pic>
      <p:sp>
        <p:nvSpPr>
          <p:cNvPr id="3" name="Title 2">
            <a:extLst>
              <a:ext uri="{FF2B5EF4-FFF2-40B4-BE49-F238E27FC236}">
                <a16:creationId xmlns:a16="http://schemas.microsoft.com/office/drawing/2014/main" id="{77DDA26E-C2CE-40E7-B729-716A69FC649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accent5"/>
                </a:solidFill>
                <a:latin typeface="+mj-lt"/>
                <a:ea typeface="+mj-ea"/>
                <a:cs typeface="+mj-cs"/>
              </a:rPr>
              <a:t>Progress Monitoring Tools</a:t>
            </a:r>
          </a:p>
        </p:txBody>
      </p:sp>
    </p:spTree>
    <p:extLst>
      <p:ext uri="{BB962C8B-B14F-4D97-AF65-F5344CB8AC3E}">
        <p14:creationId xmlns:p14="http://schemas.microsoft.com/office/powerpoint/2010/main" val="337454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7950AE-06CA-421A-AD62-189BB8E84FE9}"/>
              </a:ext>
            </a:extLst>
          </p:cNvPr>
          <p:cNvSpPr>
            <a:spLocks noGrp="1"/>
          </p:cNvSpPr>
          <p:nvPr>
            <p:ph type="title"/>
          </p:nvPr>
        </p:nvSpPr>
        <p:spPr>
          <a:xfrm>
            <a:off x="674237" y="914400"/>
            <a:ext cx="3657600" cy="2887579"/>
          </a:xfrm>
          <a:prstGeom prst="rect">
            <a:avLst/>
          </a:prstGeom>
        </p:spPr>
        <p:txBody>
          <a:bodyPr vert="horz" lIns="91440" tIns="45720" rIns="91440" bIns="45720" rtlCol="0" anchor="b">
            <a:normAutofit/>
          </a:bodyPr>
          <a:lstStyle/>
          <a:p>
            <a:pPr algn="ctr"/>
            <a:r>
              <a:rPr lang="en-US" sz="4800" kern="1200">
                <a:solidFill>
                  <a:schemeClr val="accent5"/>
                </a:solidFill>
                <a:latin typeface="+mj-lt"/>
                <a:ea typeface="+mj-ea"/>
                <a:cs typeface="+mj-cs"/>
              </a:rPr>
              <a:t>More tools!</a:t>
            </a:r>
          </a:p>
        </p:txBody>
      </p:sp>
      <p:pic>
        <p:nvPicPr>
          <p:cNvPr id="4" name="Content Placeholder 3" descr="A screenshot of a cell phone&#10;&#10;Description automatically generated">
            <a:hlinkClick r:id="rId3"/>
            <a:extLst>
              <a:ext uri="{FF2B5EF4-FFF2-40B4-BE49-F238E27FC236}">
                <a16:creationId xmlns:a16="http://schemas.microsoft.com/office/drawing/2014/main" id="{79A83AFC-ED1C-40B4-8CC7-120506C2CD8F}"/>
              </a:ext>
            </a:extLst>
          </p:cNvPr>
          <p:cNvPicPr>
            <a:picLocks noChangeAspect="1"/>
          </p:cNvPicPr>
          <p:nvPr/>
        </p:nvPicPr>
        <p:blipFill>
          <a:blip r:embed="rId4"/>
          <a:stretch>
            <a:fillRect/>
          </a:stretch>
        </p:blipFill>
        <p:spPr>
          <a:xfrm>
            <a:off x="5153822" y="1212958"/>
            <a:ext cx="6553545" cy="4440025"/>
          </a:xfrm>
          <a:prstGeom prst="rect">
            <a:avLst/>
          </a:prstGeom>
        </p:spPr>
      </p:pic>
    </p:spTree>
    <p:extLst>
      <p:ext uri="{BB962C8B-B14F-4D97-AF65-F5344CB8AC3E}">
        <p14:creationId xmlns:p14="http://schemas.microsoft.com/office/powerpoint/2010/main" val="335641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C23D9BA-A7AC-46F2-BF19-24298928215C}"/>
              </a:ext>
            </a:extLst>
          </p:cNvPr>
          <p:cNvGraphicFramePr>
            <a:graphicFrameLocks noGrp="1"/>
          </p:cNvGraphicFramePr>
          <p:nvPr>
            <p:ph idx="1"/>
            <p:extLst>
              <p:ext uri="{D42A27DB-BD31-4B8C-83A1-F6EECF244321}">
                <p14:modId xmlns:p14="http://schemas.microsoft.com/office/powerpoint/2010/main" val="2024633573"/>
              </p:ext>
            </p:extLst>
          </p:nvPr>
        </p:nvGraphicFramePr>
        <p:xfrm>
          <a:off x="2218267" y="3220307"/>
          <a:ext cx="6979708" cy="2299962"/>
        </p:xfrm>
        <a:graphic>
          <a:graphicData uri="http://schemas.openxmlformats.org/drawingml/2006/table">
            <a:tbl>
              <a:tblPr firstRow="1" firstCol="1" bandRow="1">
                <a:tableStyleId>{5C22544A-7EE6-4342-B048-85BDC9FD1C3A}</a:tableStyleId>
              </a:tblPr>
              <a:tblGrid>
                <a:gridCol w="2326072">
                  <a:extLst>
                    <a:ext uri="{9D8B030D-6E8A-4147-A177-3AD203B41FA5}">
                      <a16:colId xmlns:a16="http://schemas.microsoft.com/office/drawing/2014/main" val="2724233024"/>
                    </a:ext>
                  </a:extLst>
                </a:gridCol>
                <a:gridCol w="2326818">
                  <a:extLst>
                    <a:ext uri="{9D8B030D-6E8A-4147-A177-3AD203B41FA5}">
                      <a16:colId xmlns:a16="http://schemas.microsoft.com/office/drawing/2014/main" val="1409272970"/>
                    </a:ext>
                  </a:extLst>
                </a:gridCol>
                <a:gridCol w="2326818">
                  <a:extLst>
                    <a:ext uri="{9D8B030D-6E8A-4147-A177-3AD203B41FA5}">
                      <a16:colId xmlns:a16="http://schemas.microsoft.com/office/drawing/2014/main" val="1658565782"/>
                    </a:ext>
                  </a:extLst>
                </a:gridCol>
              </a:tblGrid>
              <a:tr h="383327">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US" sz="1100">
                          <a:effectLst/>
                        </a:rPr>
                        <a:t>Morning 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pPr>
                      <a:r>
                        <a:rPr lang="en-US" sz="1100">
                          <a:effectLst/>
                        </a:rPr>
                        <a:t>Afternoon Rating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8304371"/>
                  </a:ext>
                </a:extLst>
              </a:tr>
              <a:tr h="383327">
                <a:tc>
                  <a:txBody>
                    <a:bodyPr/>
                    <a:lstStyle/>
                    <a:p>
                      <a:pPr marL="0" marR="0" algn="l">
                        <a:lnSpc>
                          <a:spcPct val="115000"/>
                        </a:lnSpc>
                        <a:spcBef>
                          <a:spcPts val="0"/>
                        </a:spcBef>
                        <a:spcAft>
                          <a:spcPts val="1000"/>
                        </a:spcAft>
                      </a:pPr>
                      <a:r>
                        <a:rPr lang="en-US" sz="1100">
                          <a:effectLst/>
                        </a:rPr>
                        <a:t>Activity Level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8395825"/>
                  </a:ext>
                </a:extLst>
              </a:tr>
              <a:tr h="383327">
                <a:tc>
                  <a:txBody>
                    <a:bodyPr/>
                    <a:lstStyle/>
                    <a:p>
                      <a:pPr marL="0" marR="0" algn="l">
                        <a:lnSpc>
                          <a:spcPct val="115000"/>
                        </a:lnSpc>
                        <a:spcBef>
                          <a:spcPts val="0"/>
                        </a:spcBef>
                        <a:spcAft>
                          <a:spcPts val="1000"/>
                        </a:spcAft>
                      </a:pPr>
                      <a:r>
                        <a:rPr lang="en-US" sz="1100">
                          <a:effectLst/>
                        </a:rPr>
                        <a:t>Attention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921669"/>
                  </a:ext>
                </a:extLst>
              </a:tr>
              <a:tr h="383327">
                <a:tc>
                  <a:txBody>
                    <a:bodyPr/>
                    <a:lstStyle/>
                    <a:p>
                      <a:pPr marL="0" marR="0" algn="l">
                        <a:lnSpc>
                          <a:spcPct val="115000"/>
                        </a:lnSpc>
                        <a:spcBef>
                          <a:spcPts val="0"/>
                        </a:spcBef>
                        <a:spcAft>
                          <a:spcPts val="1000"/>
                        </a:spcAft>
                      </a:pPr>
                      <a:r>
                        <a:rPr lang="en-US" sz="1100">
                          <a:effectLst/>
                        </a:rPr>
                        <a:t>Compliance w/ Directions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6323048"/>
                  </a:ext>
                </a:extLst>
              </a:tr>
              <a:tr h="383327">
                <a:tc>
                  <a:txBody>
                    <a:bodyPr/>
                    <a:lstStyle/>
                    <a:p>
                      <a:pPr marL="0" marR="0" algn="l">
                        <a:lnSpc>
                          <a:spcPct val="115000"/>
                        </a:lnSpc>
                        <a:spcBef>
                          <a:spcPts val="0"/>
                        </a:spcBef>
                        <a:spcAft>
                          <a:spcPts val="1000"/>
                        </a:spcAft>
                      </a:pPr>
                      <a:r>
                        <a:rPr lang="en-US" sz="1100">
                          <a:effectLst/>
                        </a:rPr>
                        <a:t>Work Completion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231294"/>
                  </a:ext>
                </a:extLst>
              </a:tr>
              <a:tr h="383327">
                <a:tc>
                  <a:txBody>
                    <a:bodyPr/>
                    <a:lstStyle/>
                    <a:p>
                      <a:pPr marL="0" marR="0" algn="l">
                        <a:lnSpc>
                          <a:spcPct val="115000"/>
                        </a:lnSpc>
                        <a:spcBef>
                          <a:spcPts val="0"/>
                        </a:spcBef>
                        <a:spcAft>
                          <a:spcPts val="1000"/>
                        </a:spcAft>
                      </a:pPr>
                      <a:r>
                        <a:rPr lang="en-US" sz="1100">
                          <a:effectLst/>
                        </a:rPr>
                        <a:t>Appetite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0818106"/>
                  </a:ext>
                </a:extLst>
              </a:tr>
            </a:tbl>
          </a:graphicData>
        </a:graphic>
      </p:graphicFrame>
      <p:sp>
        <p:nvSpPr>
          <p:cNvPr id="3" name="Title 2">
            <a:extLst>
              <a:ext uri="{FF2B5EF4-FFF2-40B4-BE49-F238E27FC236}">
                <a16:creationId xmlns:a16="http://schemas.microsoft.com/office/drawing/2014/main" id="{92D35563-12F3-4137-8F17-30525DE33531}"/>
              </a:ext>
            </a:extLst>
          </p:cNvPr>
          <p:cNvSpPr>
            <a:spLocks noGrp="1"/>
          </p:cNvSpPr>
          <p:nvPr>
            <p:ph type="title"/>
          </p:nvPr>
        </p:nvSpPr>
        <p:spPr/>
        <p:txBody>
          <a:bodyPr/>
          <a:lstStyle/>
          <a:p>
            <a:r>
              <a:rPr lang="en-US"/>
              <a:t>Self-made progress monitoring tool</a:t>
            </a:r>
          </a:p>
        </p:txBody>
      </p:sp>
      <p:graphicFrame>
        <p:nvGraphicFramePr>
          <p:cNvPr id="5" name="Table 4">
            <a:extLst>
              <a:ext uri="{FF2B5EF4-FFF2-40B4-BE49-F238E27FC236}">
                <a16:creationId xmlns:a16="http://schemas.microsoft.com/office/drawing/2014/main" id="{E8180830-B2CB-46A2-91BA-35446DF1C39C}"/>
              </a:ext>
            </a:extLst>
          </p:cNvPr>
          <p:cNvGraphicFramePr>
            <a:graphicFrameLocks noGrp="1"/>
          </p:cNvGraphicFramePr>
          <p:nvPr>
            <p:extLst>
              <p:ext uri="{D42A27DB-BD31-4B8C-83A1-F6EECF244321}">
                <p14:modId xmlns:p14="http://schemas.microsoft.com/office/powerpoint/2010/main" val="1720950238"/>
              </p:ext>
            </p:extLst>
          </p:nvPr>
        </p:nvGraphicFramePr>
        <p:xfrm>
          <a:off x="2218267" y="2501953"/>
          <a:ext cx="7002188" cy="424815"/>
        </p:xfrm>
        <a:graphic>
          <a:graphicData uri="http://schemas.openxmlformats.org/drawingml/2006/table">
            <a:tbl>
              <a:tblPr firstRow="1" firstCol="1" bandRow="1">
                <a:tableStyleId>{5C22544A-7EE6-4342-B048-85BDC9FD1C3A}</a:tableStyleId>
              </a:tblPr>
              <a:tblGrid>
                <a:gridCol w="1750547">
                  <a:extLst>
                    <a:ext uri="{9D8B030D-6E8A-4147-A177-3AD203B41FA5}">
                      <a16:colId xmlns:a16="http://schemas.microsoft.com/office/drawing/2014/main" val="1109253281"/>
                    </a:ext>
                  </a:extLst>
                </a:gridCol>
                <a:gridCol w="1750547">
                  <a:extLst>
                    <a:ext uri="{9D8B030D-6E8A-4147-A177-3AD203B41FA5}">
                      <a16:colId xmlns:a16="http://schemas.microsoft.com/office/drawing/2014/main" val="1780047261"/>
                    </a:ext>
                  </a:extLst>
                </a:gridCol>
                <a:gridCol w="1750547">
                  <a:extLst>
                    <a:ext uri="{9D8B030D-6E8A-4147-A177-3AD203B41FA5}">
                      <a16:colId xmlns:a16="http://schemas.microsoft.com/office/drawing/2014/main" val="2298463935"/>
                    </a:ext>
                  </a:extLst>
                </a:gridCol>
                <a:gridCol w="1750547">
                  <a:extLst>
                    <a:ext uri="{9D8B030D-6E8A-4147-A177-3AD203B41FA5}">
                      <a16:colId xmlns:a16="http://schemas.microsoft.com/office/drawing/2014/main" val="2999453079"/>
                    </a:ext>
                  </a:extLst>
                </a:gridCol>
              </a:tblGrid>
              <a:tr h="424815">
                <a:tc>
                  <a:txBody>
                    <a:bodyPr/>
                    <a:lstStyle/>
                    <a:p>
                      <a:pPr algn="l"/>
                      <a:r>
                        <a:rPr lang="en-US" sz="1200">
                          <a:effectLst/>
                        </a:rPr>
                        <a:t>1=Low</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lgn="l"/>
                      <a:r>
                        <a:rPr lang="en-US" sz="1200">
                          <a:effectLst/>
                        </a:rPr>
                        <a:t>2=Average</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lgn="l"/>
                      <a:r>
                        <a:rPr lang="en-US" sz="1200">
                          <a:effectLst/>
                        </a:rPr>
                        <a:t>3=High</a:t>
                      </a:r>
                      <a:endParaRPr lang="en-US" sz="1100">
                        <a:effectLst/>
                        <a:latin typeface="Calibri" panose="020F0502020204030204" pitchFamily="34" charset="0"/>
                        <a:cs typeface="Times New Roman" panose="02020603050405020304" pitchFamily="18" charset="0"/>
                      </a:endParaRPr>
                    </a:p>
                  </a:txBody>
                  <a:tcPr marL="68580" marR="68580" marT="0" marB="0"/>
                </a:tc>
                <a:tc>
                  <a:txBody>
                    <a:bodyPr/>
                    <a:lstStyle/>
                    <a:p>
                      <a:pPr algn="l"/>
                      <a:r>
                        <a:rPr lang="en-US" sz="1200">
                          <a:effectLst/>
                        </a:rPr>
                        <a:t>0= Not available or not in class</a:t>
                      </a:r>
                      <a:endParaRPr lang="en-U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545639"/>
                  </a:ext>
                </a:extLst>
              </a:tr>
            </a:tbl>
          </a:graphicData>
        </a:graphic>
      </p:graphicFrame>
      <p:sp>
        <p:nvSpPr>
          <p:cNvPr id="6" name="Rectangle 1">
            <a:extLst>
              <a:ext uri="{FF2B5EF4-FFF2-40B4-BE49-F238E27FC236}">
                <a16:creationId xmlns:a16="http://schemas.microsoft.com/office/drawing/2014/main" id="{DCF0458E-1FB7-4578-9B0E-826D40B26CC6}"/>
              </a:ext>
            </a:extLst>
          </p:cNvPr>
          <p:cNvSpPr>
            <a:spLocks noChangeArrowheads="1"/>
          </p:cNvSpPr>
          <p:nvPr/>
        </p:nvSpPr>
        <p:spPr bwMode="auto">
          <a:xfrm>
            <a:off x="304800" y="-12869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rate student’s behavior daily using the following scale: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2C739D03-8EC9-47CE-A744-51A6890DC718}"/>
              </a:ext>
            </a:extLst>
          </p:cNvPr>
          <p:cNvSpPr/>
          <p:nvPr/>
        </p:nvSpPr>
        <p:spPr>
          <a:xfrm>
            <a:off x="1666509" y="1816255"/>
            <a:ext cx="5912581" cy="392159"/>
          </a:xfrm>
          <a:prstGeom prst="rect">
            <a:avLst/>
          </a:prstGeom>
        </p:spPr>
        <p:txBody>
          <a:bodyPr wrap="none">
            <a:spAutoFit/>
          </a:bodyPr>
          <a:lstStyle/>
          <a:p>
            <a:pPr>
              <a:lnSpc>
                <a:spcPct val="115000"/>
              </a:lnSpc>
              <a:spcAft>
                <a:spcPts val="1000"/>
              </a:spcAft>
            </a:pPr>
            <a:r>
              <a:rPr lang="en-US">
                <a:latin typeface="Calibri" panose="020F0502020204030204" pitchFamily="34" charset="0"/>
                <a:ea typeface="Calibri" panose="020F0502020204030204" pitchFamily="34" charset="0"/>
                <a:cs typeface="Times New Roman" panose="02020603050405020304" pitchFamily="18" charset="0"/>
              </a:rPr>
              <a:t>Please rate student’s behavior daily using the following scale:</a:t>
            </a:r>
          </a:p>
        </p:txBody>
      </p:sp>
    </p:spTree>
    <p:extLst>
      <p:ext uri="{BB962C8B-B14F-4D97-AF65-F5344CB8AC3E}">
        <p14:creationId xmlns:p14="http://schemas.microsoft.com/office/powerpoint/2010/main" val="170193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64956-7E0C-41C6-BFE6-573589589FAB}"/>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ea typeface="+mj-ea"/>
                <a:cs typeface="+mj-cs"/>
              </a:rPr>
              <a:t>Research Summary &amp; Critique</a:t>
            </a:r>
          </a:p>
        </p:txBody>
      </p:sp>
    </p:spTree>
    <p:extLst>
      <p:ext uri="{BB962C8B-B14F-4D97-AF65-F5344CB8AC3E}">
        <p14:creationId xmlns:p14="http://schemas.microsoft.com/office/powerpoint/2010/main" val="344867307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05E8F8-DAA8-AF4E-A3E9-44592E07E651}"/>
              </a:ext>
            </a:extLst>
          </p:cNvPr>
          <p:cNvSpPr>
            <a:spLocks noGrp="1"/>
          </p:cNvSpPr>
          <p:nvPr>
            <p:ph type="pic" sz="quarter" idx="87"/>
          </p:nvPr>
        </p:nvSpPr>
        <p:spPr/>
      </p:sp>
      <p:sp>
        <p:nvSpPr>
          <p:cNvPr id="4" name="Text Placeholder 3">
            <a:extLst>
              <a:ext uri="{FF2B5EF4-FFF2-40B4-BE49-F238E27FC236}">
                <a16:creationId xmlns:a16="http://schemas.microsoft.com/office/drawing/2014/main" id="{4F604103-92D4-7545-AAE3-43D94C320389}"/>
              </a:ext>
            </a:extLst>
          </p:cNvPr>
          <p:cNvSpPr>
            <a:spLocks noGrp="1"/>
          </p:cNvSpPr>
          <p:nvPr>
            <p:ph type="body" sz="quarter" idx="39"/>
          </p:nvPr>
        </p:nvSpPr>
        <p:spPr>
          <a:xfrm>
            <a:off x="6090574" y="801866"/>
            <a:ext cx="5306084" cy="5230634"/>
          </a:xfrm>
        </p:spPr>
        <p:txBody>
          <a:bodyPr vert="horz" lIns="91440" tIns="45720" rIns="91440" bIns="45720" rtlCol="0" anchor="ctr">
            <a:normAutofit/>
          </a:bodyPr>
          <a:lstStyle/>
          <a:p>
            <a:pPr>
              <a:lnSpc>
                <a:spcPct val="90000"/>
              </a:lnSpc>
              <a:spcAft>
                <a:spcPts val="600"/>
              </a:spcAft>
            </a:pPr>
            <a:r>
              <a:rPr lang="en-US" sz="2400">
                <a:solidFill>
                  <a:srgbClr val="000000"/>
                </a:solidFill>
              </a:rPr>
              <a:t>efficacy on core ADHD symptoms,</a:t>
            </a:r>
          </a:p>
          <a:p>
            <a:pPr>
              <a:lnSpc>
                <a:spcPct val="90000"/>
              </a:lnSpc>
              <a:spcAft>
                <a:spcPts val="600"/>
              </a:spcAft>
            </a:pPr>
            <a:r>
              <a:rPr lang="en-US" sz="2400">
                <a:solidFill>
                  <a:srgbClr val="000000"/>
                </a:solidFill>
              </a:rPr>
              <a:t>clinical global functioning, </a:t>
            </a:r>
          </a:p>
          <a:p>
            <a:pPr>
              <a:lnSpc>
                <a:spcPct val="90000"/>
              </a:lnSpc>
              <a:spcAft>
                <a:spcPts val="600"/>
              </a:spcAft>
            </a:pPr>
            <a:r>
              <a:rPr lang="en-US" sz="2400">
                <a:solidFill>
                  <a:srgbClr val="000000"/>
                </a:solidFill>
              </a:rPr>
              <a:t>tolerability, </a:t>
            </a:r>
          </a:p>
          <a:p>
            <a:pPr>
              <a:lnSpc>
                <a:spcPct val="90000"/>
              </a:lnSpc>
              <a:spcAft>
                <a:spcPts val="600"/>
              </a:spcAft>
            </a:pPr>
            <a:r>
              <a:rPr lang="en-US" sz="2400">
                <a:solidFill>
                  <a:srgbClr val="000000"/>
                </a:solidFill>
              </a:rPr>
              <a:t>acceptability,</a:t>
            </a:r>
          </a:p>
          <a:p>
            <a:pPr>
              <a:lnSpc>
                <a:spcPct val="90000"/>
              </a:lnSpc>
              <a:spcAft>
                <a:spcPts val="600"/>
              </a:spcAft>
            </a:pPr>
            <a:r>
              <a:rPr lang="en-US" sz="2400">
                <a:solidFill>
                  <a:srgbClr val="000000"/>
                </a:solidFill>
              </a:rPr>
              <a:t>blood pressure and weight changes.</a:t>
            </a:r>
          </a:p>
          <a:p>
            <a:pPr>
              <a:lnSpc>
                <a:spcPct val="90000"/>
              </a:lnSpc>
              <a:spcAft>
                <a:spcPts val="600"/>
              </a:spcAft>
            </a:pPr>
            <a:endParaRPr lang="en-US" sz="2400">
              <a:solidFill>
                <a:srgbClr val="000000"/>
              </a:solidFill>
            </a:endParaRPr>
          </a:p>
        </p:txBody>
      </p:sp>
      <p:sp>
        <p:nvSpPr>
          <p:cNvPr id="5" name="Title 4">
            <a:extLst>
              <a:ext uri="{FF2B5EF4-FFF2-40B4-BE49-F238E27FC236}">
                <a16:creationId xmlns:a16="http://schemas.microsoft.com/office/drawing/2014/main" id="{024E23C7-85F5-3146-9F5A-68ABA943D81C}"/>
              </a:ext>
            </a:extLst>
          </p:cNvPr>
          <p:cNvSpPr>
            <a:spLocks noGrp="1"/>
          </p:cNvSpPr>
          <p:nvPr>
            <p:ph type="title"/>
          </p:nvPr>
        </p:nvSpPr>
        <p:spPr>
          <a:xfrm>
            <a:off x="1060993" y="1371471"/>
            <a:ext cx="4423903" cy="3710783"/>
          </a:xfrm>
        </p:spPr>
        <p:txBody>
          <a:bodyPr vert="horz" lIns="91440" tIns="45720" rIns="91440" bIns="45720" rtlCol="0" anchor="ctr">
            <a:normAutofit/>
          </a:bodyPr>
          <a:lstStyle/>
          <a:p>
            <a:r>
              <a:rPr lang="en-US" sz="1800" kern="1200" err="1">
                <a:solidFill>
                  <a:schemeClr val="tx1"/>
                </a:solidFill>
                <a:latin typeface="+mj-lt"/>
                <a:ea typeface="+mj-ea"/>
                <a:cs typeface="+mj-cs"/>
              </a:rPr>
              <a:t>Cortese</a:t>
            </a:r>
            <a:r>
              <a:rPr lang="en-US" sz="1800" kern="1200">
                <a:solidFill>
                  <a:schemeClr val="tx1"/>
                </a:solidFill>
                <a:latin typeface="+mj-lt"/>
                <a:ea typeface="+mj-ea"/>
                <a:cs typeface="+mj-cs"/>
              </a:rPr>
              <a:t>, S., </a:t>
            </a:r>
            <a:r>
              <a:rPr lang="en-US" sz="1800" kern="1200" err="1">
                <a:solidFill>
                  <a:schemeClr val="tx1"/>
                </a:solidFill>
                <a:latin typeface="+mj-lt"/>
                <a:ea typeface="+mj-ea"/>
                <a:cs typeface="+mj-cs"/>
              </a:rPr>
              <a:t>Adamo</a:t>
            </a:r>
            <a:r>
              <a:rPr lang="en-US" sz="1800" kern="1200">
                <a:solidFill>
                  <a:schemeClr val="tx1"/>
                </a:solidFill>
                <a:latin typeface="+mj-lt"/>
                <a:ea typeface="+mj-ea"/>
                <a:cs typeface="+mj-cs"/>
              </a:rPr>
              <a:t>, N., Del </a:t>
            </a:r>
            <a:r>
              <a:rPr lang="en-US" sz="1800" kern="1200" err="1">
                <a:solidFill>
                  <a:schemeClr val="tx1"/>
                </a:solidFill>
                <a:latin typeface="+mj-lt"/>
                <a:ea typeface="+mj-ea"/>
                <a:cs typeface="+mj-cs"/>
              </a:rPr>
              <a:t>Giovane</a:t>
            </a:r>
            <a:r>
              <a:rPr lang="en-US" sz="1800" kern="1200">
                <a:solidFill>
                  <a:schemeClr val="tx1"/>
                </a:solidFill>
                <a:latin typeface="+mj-lt"/>
                <a:ea typeface="+mj-ea"/>
                <a:cs typeface="+mj-cs"/>
              </a:rPr>
              <a:t>, C., Mohr-Jensen, C., Hayes, A. J., </a:t>
            </a:r>
            <a:r>
              <a:rPr lang="en-US" sz="1800" kern="1200" err="1">
                <a:solidFill>
                  <a:schemeClr val="tx1"/>
                </a:solidFill>
                <a:latin typeface="+mj-lt"/>
                <a:ea typeface="+mj-ea"/>
                <a:cs typeface="+mj-cs"/>
              </a:rPr>
              <a:t>Carucci</a:t>
            </a:r>
            <a:r>
              <a:rPr lang="en-US" sz="1800" kern="1200">
                <a:solidFill>
                  <a:schemeClr val="tx1"/>
                </a:solidFill>
                <a:latin typeface="+mj-lt"/>
                <a:ea typeface="+mj-ea"/>
                <a:cs typeface="+mj-cs"/>
              </a:rPr>
              <a:t>, S., ... &amp; Hollis, C. (2018). Comparative efficacy and tolerability of medications for attention-deficit hyperactivity disorder in children, adolescents, and adults: a systematic review and network meta-analysis. </a:t>
            </a:r>
            <a:r>
              <a:rPr lang="en-US" sz="1800" i="1" kern="1200">
                <a:solidFill>
                  <a:schemeClr val="tx1"/>
                </a:solidFill>
                <a:latin typeface="+mj-lt"/>
                <a:ea typeface="+mj-ea"/>
                <a:cs typeface="+mj-cs"/>
              </a:rPr>
              <a:t>The Lancet Psychiatry</a:t>
            </a:r>
            <a:r>
              <a:rPr lang="en-US" sz="1800" kern="1200">
                <a:solidFill>
                  <a:schemeClr val="tx1"/>
                </a:solidFill>
                <a:latin typeface="+mj-lt"/>
                <a:ea typeface="+mj-ea"/>
                <a:cs typeface="+mj-cs"/>
              </a:rPr>
              <a:t>, </a:t>
            </a:r>
            <a:r>
              <a:rPr lang="en-US" sz="1800" i="1" kern="1200">
                <a:solidFill>
                  <a:schemeClr val="tx1"/>
                </a:solidFill>
                <a:latin typeface="+mj-lt"/>
                <a:ea typeface="+mj-ea"/>
                <a:cs typeface="+mj-cs"/>
              </a:rPr>
              <a:t>5</a:t>
            </a:r>
            <a:r>
              <a:rPr lang="en-US" sz="1800" kern="1200">
                <a:solidFill>
                  <a:schemeClr val="tx1"/>
                </a:solidFill>
                <a:latin typeface="+mj-lt"/>
                <a:ea typeface="+mj-ea"/>
                <a:cs typeface="+mj-cs"/>
              </a:rPr>
              <a:t>(9), 727-738.</a:t>
            </a:r>
          </a:p>
        </p:txBody>
      </p:sp>
    </p:spTree>
    <p:extLst>
      <p:ext uri="{BB962C8B-B14F-4D97-AF65-F5344CB8AC3E}">
        <p14:creationId xmlns:p14="http://schemas.microsoft.com/office/powerpoint/2010/main" val="419042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6BBED-E0EE-4A8F-8873-28F77284FD84}"/>
              </a:ext>
            </a:extLst>
          </p:cNvPr>
          <p:cNvSpPr>
            <a:spLocks noGrp="1"/>
          </p:cNvSpPr>
          <p:nvPr>
            <p:ph type="body" sz="half" idx="2"/>
          </p:nvPr>
        </p:nvSpPr>
        <p:spPr>
          <a:xfrm>
            <a:off x="1106889" y="885824"/>
            <a:ext cx="4987185" cy="5323881"/>
          </a:xfrm>
        </p:spPr>
        <p:txBody>
          <a:bodyPr vert="horz" lIns="91440" tIns="45720" rIns="91440" bIns="45720" rtlCol="0" anchor="t">
            <a:normAutofit/>
          </a:bodyPr>
          <a:lstStyle/>
          <a:p>
            <a:pPr marL="0" indent="0">
              <a:buNone/>
            </a:pPr>
            <a:r>
              <a:rPr lang="en-US" sz="1600">
                <a:ea typeface="+mn-lt"/>
                <a:cs typeface="+mn-lt"/>
              </a:rPr>
              <a:t>Includes  </a:t>
            </a:r>
            <a:endParaRPr lang="en-US" sz="1600">
              <a:cs typeface="Calibri" panose="020F0502020204030204"/>
            </a:endParaRPr>
          </a:p>
          <a:p>
            <a:pPr marL="285750" indent="-285750">
              <a:buChar char="•"/>
            </a:pPr>
            <a:r>
              <a:rPr lang="en-US" sz="1600">
                <a:ea typeface="+mn-lt"/>
                <a:cs typeface="+mn-lt"/>
              </a:rPr>
              <a:t>randomized double-blind trials</a:t>
            </a:r>
            <a:endParaRPr lang="en-US" sz="1600">
              <a:cs typeface="Calibri" panose="020F0502020204030204"/>
            </a:endParaRPr>
          </a:p>
          <a:p>
            <a:pPr marL="285750" indent="-285750">
              <a:buChar char="•"/>
            </a:pPr>
            <a:r>
              <a:rPr lang="en-US" sz="1600">
                <a:ea typeface="+mn-lt"/>
                <a:cs typeface="+mn-lt"/>
              </a:rPr>
              <a:t>dissertations/thesis</a:t>
            </a:r>
            <a:endParaRPr lang="en-US" sz="1600">
              <a:cs typeface="Calibri" panose="020F0502020204030204"/>
            </a:endParaRPr>
          </a:p>
          <a:p>
            <a:pPr marL="285750" indent="-285750">
              <a:buChar char="•"/>
            </a:pPr>
            <a:r>
              <a:rPr lang="en-US" sz="1600">
                <a:ea typeface="+mn-lt"/>
                <a:cs typeface="+mn-lt"/>
              </a:rPr>
              <a:t>unpublished results</a:t>
            </a:r>
            <a:endParaRPr lang="en-US" sz="1600">
              <a:cs typeface="Calibri" panose="020F0502020204030204"/>
            </a:endParaRPr>
          </a:p>
          <a:p>
            <a:pPr marL="285750" indent="-285750">
              <a:buChar char="•"/>
            </a:pPr>
            <a:r>
              <a:rPr lang="en-US" sz="1600">
                <a:ea typeface="+mn-lt"/>
                <a:cs typeface="+mn-lt"/>
              </a:rPr>
              <a:t>assessments of</a:t>
            </a:r>
            <a:endParaRPr lang="en-US" sz="1600">
              <a:cs typeface="Calibri" panose="020F0502020204030204"/>
            </a:endParaRPr>
          </a:p>
          <a:p>
            <a:pPr marL="742950" lvl="1" indent="-285750">
              <a:buChar char="•"/>
            </a:pPr>
            <a:r>
              <a:rPr lang="en-US" sz="1600">
                <a:ea typeface="+mn-lt"/>
                <a:cs typeface="+mn-lt"/>
              </a:rPr>
              <a:t>risk of bias with Cochrane</a:t>
            </a:r>
            <a:endParaRPr lang="en-US" sz="1600">
              <a:cs typeface="Calibri" panose="020F0502020204030204"/>
            </a:endParaRPr>
          </a:p>
          <a:p>
            <a:pPr marL="742950" lvl="1" indent="-285750">
              <a:buChar char="•"/>
            </a:pPr>
            <a:r>
              <a:rPr lang="en-US" sz="1600">
                <a:ea typeface="+mn-lt"/>
                <a:cs typeface="+mn-lt"/>
              </a:rPr>
              <a:t>certainty of evidence with the Grading of Recommendations Assessment, Development, and Evaluation (GRADE)</a:t>
            </a:r>
            <a:endParaRPr lang="en-US" sz="1600">
              <a:cs typeface="Calibri"/>
            </a:endParaRPr>
          </a:p>
          <a:p>
            <a:pPr marL="0" indent="0">
              <a:buNone/>
            </a:pPr>
            <a:endParaRPr lang="en-US">
              <a:cs typeface="Calibri"/>
            </a:endParaRPr>
          </a:p>
        </p:txBody>
      </p:sp>
      <p:sp>
        <p:nvSpPr>
          <p:cNvPr id="9" name="Text Placeholder 8">
            <a:extLst>
              <a:ext uri="{FF2B5EF4-FFF2-40B4-BE49-F238E27FC236}">
                <a16:creationId xmlns:a16="http://schemas.microsoft.com/office/drawing/2014/main" id="{A07A1937-42A6-4FDE-A9A4-40B4E208AFFA}"/>
              </a:ext>
            </a:extLst>
          </p:cNvPr>
          <p:cNvSpPr>
            <a:spLocks noGrp="1"/>
          </p:cNvSpPr>
          <p:nvPr>
            <p:ph type="body" sz="half" idx="107"/>
          </p:nvPr>
        </p:nvSpPr>
        <p:spPr>
          <a:xfrm>
            <a:off x="6539794" y="885824"/>
            <a:ext cx="4979928" cy="5439995"/>
          </a:xfrm>
        </p:spPr>
        <p:txBody>
          <a:bodyPr vert="horz" lIns="91440" tIns="45720" rIns="91440" bIns="45720" rtlCol="0" anchor="t">
            <a:normAutofit/>
          </a:bodyPr>
          <a:lstStyle/>
          <a:p>
            <a:pPr>
              <a:lnSpc>
                <a:spcPct val="110000"/>
              </a:lnSpc>
            </a:pPr>
            <a:r>
              <a:rPr lang="en-US" sz="1600">
                <a:ea typeface="+mj-lt"/>
                <a:cs typeface="+mj-lt"/>
              </a:rPr>
              <a:t>Effect of the following modifiers was investigated </a:t>
            </a:r>
            <a:endParaRPr lang="en-US" sz="1600">
              <a:cs typeface="Calibri" panose="020F0502020204030204"/>
            </a:endParaRPr>
          </a:p>
          <a:p>
            <a:pPr marL="285750" indent="-285750">
              <a:lnSpc>
                <a:spcPct val="110000"/>
              </a:lnSpc>
              <a:buFont typeface="Arial"/>
              <a:buChar char="•"/>
            </a:pPr>
            <a:r>
              <a:rPr lang="en-US" sz="1600">
                <a:ea typeface="+mj-lt"/>
                <a:cs typeface="+mj-lt"/>
              </a:rPr>
              <a:t>duration of study, </a:t>
            </a:r>
            <a:endParaRPr lang="en-US" sz="1600">
              <a:cs typeface="Calibri" panose="020F0502020204030204"/>
            </a:endParaRPr>
          </a:p>
          <a:p>
            <a:pPr marL="285750" indent="-285750">
              <a:lnSpc>
                <a:spcPct val="110000"/>
              </a:lnSpc>
              <a:buFont typeface="Arial"/>
              <a:buChar char="•"/>
            </a:pPr>
            <a:r>
              <a:rPr lang="en-US" sz="1600">
                <a:ea typeface="+mj-lt"/>
                <a:cs typeface="+mj-lt"/>
              </a:rPr>
              <a:t>gender, </a:t>
            </a:r>
            <a:endParaRPr lang="en-US" sz="1600">
              <a:cs typeface="Calibri" panose="020F0502020204030204"/>
            </a:endParaRPr>
          </a:p>
          <a:p>
            <a:pPr marL="285750" indent="-285750">
              <a:lnSpc>
                <a:spcPct val="110000"/>
              </a:lnSpc>
              <a:buFont typeface="Arial"/>
              <a:buChar char="•"/>
            </a:pPr>
            <a:r>
              <a:rPr lang="en-US" sz="1600">
                <a:ea typeface="+mj-lt"/>
                <a:cs typeface="+mj-lt"/>
              </a:rPr>
              <a:t>age, </a:t>
            </a:r>
            <a:endParaRPr lang="en-US" sz="1600">
              <a:cs typeface="Calibri" panose="020F0502020204030204"/>
            </a:endParaRPr>
          </a:p>
          <a:p>
            <a:pPr marL="285750" indent="-285750">
              <a:lnSpc>
                <a:spcPct val="110000"/>
              </a:lnSpc>
              <a:buFont typeface="Arial"/>
              <a:buChar char="•"/>
            </a:pPr>
            <a:r>
              <a:rPr lang="en-US" sz="1600">
                <a:ea typeface="+mj-lt"/>
                <a:cs typeface="+mj-lt"/>
              </a:rPr>
              <a:t>psychiatric comorbidities, </a:t>
            </a:r>
            <a:endParaRPr lang="en-US" sz="1600">
              <a:cs typeface="Calibri" panose="020F0502020204030204"/>
            </a:endParaRPr>
          </a:p>
          <a:p>
            <a:pPr marL="285750" indent="-285750">
              <a:lnSpc>
                <a:spcPct val="110000"/>
              </a:lnSpc>
              <a:buFont typeface="Arial"/>
              <a:buChar char="•"/>
            </a:pPr>
            <a:r>
              <a:rPr lang="en-US" sz="1600">
                <a:ea typeface="+mj-lt"/>
                <a:cs typeface="+mj-lt"/>
              </a:rPr>
              <a:t>IQ, </a:t>
            </a:r>
            <a:endParaRPr lang="en-US" sz="1600">
              <a:cs typeface="Calibri" panose="020F0502020204030204"/>
            </a:endParaRPr>
          </a:p>
          <a:p>
            <a:pPr marL="285750" indent="-285750">
              <a:lnSpc>
                <a:spcPct val="110000"/>
              </a:lnSpc>
              <a:buFont typeface="Arial"/>
              <a:buChar char="•"/>
            </a:pPr>
            <a:r>
              <a:rPr lang="en-US" sz="1600">
                <a:ea typeface="+mj-lt"/>
                <a:cs typeface="+mj-lt"/>
              </a:rPr>
              <a:t>crossover design, </a:t>
            </a:r>
            <a:endParaRPr lang="en-US" sz="1600">
              <a:cs typeface="Calibri" panose="020F0502020204030204"/>
            </a:endParaRPr>
          </a:p>
          <a:p>
            <a:pPr marL="285750" indent="-285750">
              <a:lnSpc>
                <a:spcPct val="110000"/>
              </a:lnSpc>
              <a:buFont typeface="Arial"/>
              <a:buChar char="•"/>
            </a:pPr>
            <a:r>
              <a:rPr lang="en-US" sz="1600">
                <a:ea typeface="+mj-lt"/>
                <a:cs typeface="+mj-lt"/>
              </a:rPr>
              <a:t>medication status, </a:t>
            </a:r>
            <a:endParaRPr lang="en-US" sz="1600">
              <a:cs typeface="Calibri" panose="020F0502020204030204"/>
            </a:endParaRPr>
          </a:p>
          <a:p>
            <a:pPr marL="285750" indent="-285750">
              <a:lnSpc>
                <a:spcPct val="110000"/>
              </a:lnSpc>
              <a:buFont typeface="Arial"/>
              <a:buChar char="•"/>
            </a:pPr>
            <a:r>
              <a:rPr lang="en-US" sz="1600" u="sng">
                <a:ea typeface="+mj-lt"/>
                <a:cs typeface="+mj-lt"/>
              </a:rPr>
              <a:t>industry sponsorship, </a:t>
            </a:r>
            <a:endParaRPr lang="en-US" sz="1600" u="sng">
              <a:cs typeface="Calibri" panose="020F0502020204030204"/>
            </a:endParaRPr>
          </a:p>
          <a:p>
            <a:pPr marL="285750" indent="-285750">
              <a:lnSpc>
                <a:spcPct val="110000"/>
              </a:lnSpc>
              <a:buFont typeface="Arial"/>
              <a:buChar char="•"/>
            </a:pPr>
            <a:r>
              <a:rPr lang="en-US" sz="1600">
                <a:ea typeface="+mj-lt"/>
                <a:cs typeface="+mj-lt"/>
              </a:rPr>
              <a:t>inequalities in doses, </a:t>
            </a:r>
            <a:endParaRPr lang="en-US" sz="1600">
              <a:cs typeface="Calibri" panose="020F0502020204030204"/>
            </a:endParaRPr>
          </a:p>
          <a:p>
            <a:pPr marL="285750" indent="-285750">
              <a:lnSpc>
                <a:spcPct val="110000"/>
              </a:lnSpc>
              <a:buFont typeface="Arial"/>
              <a:buChar char="•"/>
            </a:pPr>
            <a:r>
              <a:rPr lang="en-US" sz="1600">
                <a:ea typeface="+mj-lt"/>
                <a:cs typeface="+mj-lt"/>
              </a:rPr>
              <a:t>data imputation,</a:t>
            </a:r>
          </a:p>
          <a:p>
            <a:pPr marL="285750" indent="-285750">
              <a:lnSpc>
                <a:spcPct val="110000"/>
              </a:lnSpc>
              <a:buFont typeface="Arial"/>
              <a:buChar char="•"/>
            </a:pPr>
            <a:r>
              <a:rPr lang="en-US" sz="1600">
                <a:ea typeface="+mj-lt"/>
                <a:cs typeface="+mj-lt"/>
              </a:rPr>
              <a:t>risk of bias.</a:t>
            </a:r>
            <a:endParaRPr lang="en-US" sz="1600">
              <a:cs typeface="Calibri" panose="020F0502020204030204"/>
            </a:endParaRPr>
          </a:p>
          <a:p>
            <a:pPr>
              <a:lnSpc>
                <a:spcPct val="110000"/>
              </a:lnSpc>
            </a:pPr>
            <a:endParaRPr lang="en-US" sz="1600">
              <a:cs typeface="Calibri" panose="020F0502020204030204"/>
            </a:endParaRPr>
          </a:p>
          <a:p>
            <a:endParaRPr lang="en-US" sz="1600">
              <a:cs typeface="Calibri" panose="020F0502020204030204"/>
            </a:endParaRPr>
          </a:p>
        </p:txBody>
      </p:sp>
      <p:sp>
        <p:nvSpPr>
          <p:cNvPr id="5" name="Title 4">
            <a:extLst>
              <a:ext uri="{FF2B5EF4-FFF2-40B4-BE49-F238E27FC236}">
                <a16:creationId xmlns:a16="http://schemas.microsoft.com/office/drawing/2014/main" id="{7AC987CE-47DC-416A-BE4F-07BC10C74BED}"/>
              </a:ext>
            </a:extLst>
          </p:cNvPr>
          <p:cNvSpPr>
            <a:spLocks noGrp="1"/>
          </p:cNvSpPr>
          <p:nvPr>
            <p:ph type="title"/>
          </p:nvPr>
        </p:nvSpPr>
        <p:spPr>
          <a:xfrm>
            <a:off x="2899402" y="82296"/>
            <a:ext cx="4983480" cy="603504"/>
          </a:xfrm>
        </p:spPr>
        <p:txBody>
          <a:bodyPr/>
          <a:lstStyle/>
          <a:p>
            <a:r>
              <a:rPr lang="en-US" sz="2400">
                <a:cs typeface="Calibri"/>
              </a:rPr>
              <a:t>Critique</a:t>
            </a:r>
          </a:p>
        </p:txBody>
      </p:sp>
      <p:graphicFrame>
        <p:nvGraphicFramePr>
          <p:cNvPr id="11" name="Table 10">
            <a:extLst>
              <a:ext uri="{FF2B5EF4-FFF2-40B4-BE49-F238E27FC236}">
                <a16:creationId xmlns:a16="http://schemas.microsoft.com/office/drawing/2014/main" id="{2F7AD259-6788-43AF-85A4-07FC3C0094E9}"/>
              </a:ext>
            </a:extLst>
          </p:cNvPr>
          <p:cNvGraphicFramePr>
            <a:graphicFrameLocks noGrp="1"/>
          </p:cNvGraphicFramePr>
          <p:nvPr>
            <p:extLst>
              <p:ext uri="{D42A27DB-BD31-4B8C-83A1-F6EECF244321}">
                <p14:modId xmlns:p14="http://schemas.microsoft.com/office/powerpoint/2010/main" val="2061854006"/>
              </p:ext>
            </p:extLst>
          </p:nvPr>
        </p:nvGraphicFramePr>
        <p:xfrm>
          <a:off x="6683828" y="5682342"/>
          <a:ext cx="5470943" cy="1098731"/>
        </p:xfrm>
        <a:graphic>
          <a:graphicData uri="http://schemas.openxmlformats.org/drawingml/2006/table">
            <a:tbl>
              <a:tblPr firstRow="1" firstCol="1" bandRow="1">
                <a:tableStyleId>{5C22544A-7EE6-4342-B048-85BDC9FD1C3A}</a:tableStyleId>
              </a:tblPr>
              <a:tblGrid>
                <a:gridCol w="1985531">
                  <a:extLst>
                    <a:ext uri="{9D8B030D-6E8A-4147-A177-3AD203B41FA5}">
                      <a16:colId xmlns:a16="http://schemas.microsoft.com/office/drawing/2014/main" val="426808439"/>
                    </a:ext>
                  </a:extLst>
                </a:gridCol>
                <a:gridCol w="1298018">
                  <a:extLst>
                    <a:ext uri="{9D8B030D-6E8A-4147-A177-3AD203B41FA5}">
                      <a16:colId xmlns:a16="http://schemas.microsoft.com/office/drawing/2014/main" val="1627629894"/>
                    </a:ext>
                  </a:extLst>
                </a:gridCol>
                <a:gridCol w="1103629">
                  <a:extLst>
                    <a:ext uri="{9D8B030D-6E8A-4147-A177-3AD203B41FA5}">
                      <a16:colId xmlns:a16="http://schemas.microsoft.com/office/drawing/2014/main" val="79374595"/>
                    </a:ext>
                  </a:extLst>
                </a:gridCol>
                <a:gridCol w="1083765">
                  <a:extLst>
                    <a:ext uri="{9D8B030D-6E8A-4147-A177-3AD203B41FA5}">
                      <a16:colId xmlns:a16="http://schemas.microsoft.com/office/drawing/2014/main" val="312527667"/>
                    </a:ext>
                  </a:extLst>
                </a:gridCol>
              </a:tblGrid>
              <a:tr h="275771">
                <a:tc>
                  <a:txBody>
                    <a:bodyPr/>
                    <a:lstStyle/>
                    <a:p>
                      <a:pPr marL="0"/>
                      <a:r>
                        <a:rPr lang="en-US">
                          <a:effectLst/>
                        </a:rPr>
                        <a:t>Risk of Bias</a:t>
                      </a:r>
                    </a:p>
                  </a:txBody>
                  <a:tcPr marL="68580" marR="68580" marT="0" marB="0"/>
                </a:tc>
                <a:tc>
                  <a:txBody>
                    <a:bodyPr/>
                    <a:lstStyle/>
                    <a:p>
                      <a:pPr marL="0"/>
                      <a:r>
                        <a:rPr lang="en-US">
                          <a:effectLst/>
                        </a:rPr>
                        <a:t>low</a:t>
                      </a:r>
                    </a:p>
                  </a:txBody>
                  <a:tcPr marL="68580" marR="68580" marT="0" marB="0"/>
                </a:tc>
                <a:tc>
                  <a:txBody>
                    <a:bodyPr/>
                    <a:lstStyle/>
                    <a:p>
                      <a:pPr marL="0"/>
                      <a:r>
                        <a:rPr lang="en-US">
                          <a:effectLst/>
                        </a:rPr>
                        <a:t>unclear</a:t>
                      </a:r>
                    </a:p>
                  </a:txBody>
                  <a:tcPr marL="68580" marR="68580" marT="0" marB="0"/>
                </a:tc>
                <a:tc>
                  <a:txBody>
                    <a:bodyPr/>
                    <a:lstStyle/>
                    <a:p>
                      <a:pPr marL="0"/>
                      <a:r>
                        <a:rPr lang="en-US">
                          <a:effectLst/>
                        </a:rPr>
                        <a:t>high</a:t>
                      </a:r>
                    </a:p>
                  </a:txBody>
                  <a:tcPr marL="68580" marR="68580" marT="0" marB="0"/>
                </a:tc>
                <a:extLst>
                  <a:ext uri="{0D108BD9-81ED-4DB2-BD59-A6C34878D82A}">
                    <a16:rowId xmlns:a16="http://schemas.microsoft.com/office/drawing/2014/main" val="2613923795"/>
                  </a:ext>
                </a:extLst>
              </a:tr>
              <a:tr h="0">
                <a:tc>
                  <a:txBody>
                    <a:bodyPr/>
                    <a:lstStyle/>
                    <a:p>
                      <a:pPr marL="0"/>
                      <a:r>
                        <a:rPr lang="en-US">
                          <a:effectLst/>
                        </a:rPr>
                        <a:t>Children and Adolescents</a:t>
                      </a:r>
                    </a:p>
                  </a:txBody>
                  <a:tcPr marL="68580" marR="68580" marT="0" marB="0"/>
                </a:tc>
                <a:tc>
                  <a:txBody>
                    <a:bodyPr/>
                    <a:lstStyle/>
                    <a:p>
                      <a:pPr marL="0"/>
                      <a:r>
                        <a:rPr lang="en-US">
                          <a:effectLst/>
                        </a:rPr>
                        <a:t>23.5% of the studies</a:t>
                      </a:r>
                    </a:p>
                  </a:txBody>
                  <a:tcPr marL="68580" marR="68580" marT="0" marB="0"/>
                </a:tc>
                <a:tc>
                  <a:txBody>
                    <a:bodyPr/>
                    <a:lstStyle/>
                    <a:p>
                      <a:pPr marL="0"/>
                      <a:r>
                        <a:rPr lang="en-US">
                          <a:effectLst/>
                        </a:rPr>
                        <a:t>65.4%</a:t>
                      </a:r>
                    </a:p>
                  </a:txBody>
                  <a:tcPr marL="68580" marR="68580" marT="0" marB="0"/>
                </a:tc>
                <a:tc>
                  <a:txBody>
                    <a:bodyPr/>
                    <a:lstStyle/>
                    <a:p>
                      <a:pPr marL="0"/>
                      <a:r>
                        <a:rPr lang="en-US">
                          <a:effectLst/>
                        </a:rPr>
                        <a:t>11.1%</a:t>
                      </a:r>
                    </a:p>
                  </a:txBody>
                  <a:tcPr marL="68580" marR="68580" marT="0" marB="0"/>
                </a:tc>
                <a:extLst>
                  <a:ext uri="{0D108BD9-81ED-4DB2-BD59-A6C34878D82A}">
                    <a16:rowId xmlns:a16="http://schemas.microsoft.com/office/drawing/2014/main" val="418735843"/>
                  </a:ext>
                </a:extLst>
              </a:tr>
              <a:tr h="0">
                <a:tc>
                  <a:txBody>
                    <a:bodyPr/>
                    <a:lstStyle/>
                    <a:p>
                      <a:pPr marL="0"/>
                      <a:r>
                        <a:rPr lang="en-US">
                          <a:effectLst/>
                        </a:rPr>
                        <a:t>Adults</a:t>
                      </a:r>
                    </a:p>
                  </a:txBody>
                  <a:tcPr marL="68580" marR="68580" marT="0" marB="0"/>
                </a:tc>
                <a:tc>
                  <a:txBody>
                    <a:bodyPr/>
                    <a:lstStyle/>
                    <a:p>
                      <a:pPr marL="0"/>
                      <a:r>
                        <a:rPr lang="en-US">
                          <a:effectLst/>
                        </a:rPr>
                        <a:t>27.5%</a:t>
                      </a:r>
                    </a:p>
                  </a:txBody>
                  <a:tcPr marL="68580" marR="68580" marT="0" marB="0"/>
                </a:tc>
                <a:tc>
                  <a:txBody>
                    <a:bodyPr/>
                    <a:lstStyle/>
                    <a:p>
                      <a:pPr marL="0"/>
                      <a:r>
                        <a:rPr lang="en-US">
                          <a:effectLst/>
                        </a:rPr>
                        <a:t>56.8%</a:t>
                      </a:r>
                    </a:p>
                  </a:txBody>
                  <a:tcPr marL="68580" marR="68580" marT="0" marB="0"/>
                </a:tc>
                <a:tc>
                  <a:txBody>
                    <a:bodyPr/>
                    <a:lstStyle/>
                    <a:p>
                      <a:pPr marL="0"/>
                      <a:r>
                        <a:rPr lang="en-US">
                          <a:effectLst/>
                        </a:rPr>
                        <a:t>15.7%</a:t>
                      </a:r>
                    </a:p>
                  </a:txBody>
                  <a:tcPr marL="68580" marR="68580" marT="0" marB="0"/>
                </a:tc>
                <a:extLst>
                  <a:ext uri="{0D108BD9-81ED-4DB2-BD59-A6C34878D82A}">
                    <a16:rowId xmlns:a16="http://schemas.microsoft.com/office/drawing/2014/main" val="1355168106"/>
                  </a:ext>
                </a:extLst>
              </a:tr>
            </a:tbl>
          </a:graphicData>
        </a:graphic>
      </p:graphicFrame>
      <p:sp>
        <p:nvSpPr>
          <p:cNvPr id="12" name="TextBox 11">
            <a:extLst>
              <a:ext uri="{FF2B5EF4-FFF2-40B4-BE49-F238E27FC236}">
                <a16:creationId xmlns:a16="http://schemas.microsoft.com/office/drawing/2014/main" id="{005A652A-8061-4793-9790-A5FDFD1391A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772190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DB54-3897-4872-B9B3-1888BB60FDFF}"/>
              </a:ext>
            </a:extLst>
          </p:cNvPr>
          <p:cNvSpPr>
            <a:spLocks noGrp="1"/>
          </p:cNvSpPr>
          <p:nvPr>
            <p:ph type="title"/>
          </p:nvPr>
        </p:nvSpPr>
        <p:spPr>
          <a:xfrm>
            <a:off x="7156665" y="292647"/>
            <a:ext cx="4514851" cy="573989"/>
          </a:xfrm>
        </p:spPr>
        <p:txBody>
          <a:bodyPr/>
          <a:lstStyle/>
          <a:p>
            <a:r>
              <a:rPr lang="en-US" b="1"/>
              <a:t>FINDINGS</a:t>
            </a:r>
          </a:p>
        </p:txBody>
      </p:sp>
      <p:sp>
        <p:nvSpPr>
          <p:cNvPr id="3" name="Content Placeholder 2">
            <a:extLst>
              <a:ext uri="{FF2B5EF4-FFF2-40B4-BE49-F238E27FC236}">
                <a16:creationId xmlns:a16="http://schemas.microsoft.com/office/drawing/2014/main" id="{A999491B-46DB-4307-8E1A-E1066E4FBAEB}"/>
              </a:ext>
            </a:extLst>
          </p:cNvPr>
          <p:cNvSpPr>
            <a:spLocks noGrp="1"/>
          </p:cNvSpPr>
          <p:nvPr>
            <p:ph idx="1"/>
          </p:nvPr>
        </p:nvSpPr>
        <p:spPr>
          <a:xfrm>
            <a:off x="7005235" y="865367"/>
            <a:ext cx="5038242" cy="5658150"/>
          </a:xfrm>
        </p:spPr>
        <p:txBody>
          <a:bodyPr vert="horz" lIns="0" tIns="45720" rIns="0" bIns="45720" rtlCol="0" anchor="t">
            <a:normAutofit/>
          </a:bodyPr>
          <a:lstStyle/>
          <a:p>
            <a:r>
              <a:rPr lang="en-US" sz="2000"/>
              <a:t>Amphetamines significantly increased diastolic blood pressure in children and adolescents, but not in adults. </a:t>
            </a:r>
            <a:endParaRPr lang="en-US" sz="2000">
              <a:cs typeface="Calibri"/>
            </a:endParaRPr>
          </a:p>
          <a:p>
            <a:r>
              <a:rPr lang="en-US" sz="2000"/>
              <a:t>Atomoxetine had the lowest mean effect size in children and adolescents based on clinicians’ ratings, but in adults, its efficacy on ADHD core symptoms was comparable with that of methylphenidate.</a:t>
            </a:r>
            <a:endParaRPr lang="en-US" sz="2000">
              <a:cs typeface="Calibri"/>
            </a:endParaRPr>
          </a:p>
          <a:p>
            <a:r>
              <a:rPr lang="en-US" sz="2000"/>
              <a:t>No significant difference between amphetamines and methylphenidate on the CGI-I measure.</a:t>
            </a:r>
          </a:p>
          <a:p>
            <a:endParaRPr lang="en-US" sz="2000">
              <a:cs typeface="Calibri"/>
            </a:endParaRPr>
          </a:p>
        </p:txBody>
      </p:sp>
      <p:pic>
        <p:nvPicPr>
          <p:cNvPr id="7" name="Content Placeholder 6">
            <a:extLst>
              <a:ext uri="{FF2B5EF4-FFF2-40B4-BE49-F238E27FC236}">
                <a16:creationId xmlns:a16="http://schemas.microsoft.com/office/drawing/2014/main" id="{0C4E4C8C-D249-034B-908F-D9ABCA729102}"/>
              </a:ext>
            </a:extLst>
          </p:cNvPr>
          <p:cNvPicPr>
            <a:picLocks noGrp="1" noChangeAspect="1"/>
          </p:cNvPicPr>
          <p:nvPr>
            <p:ph sz="quarter" idx="14"/>
          </p:nvPr>
        </p:nvPicPr>
        <p:blipFill>
          <a:blip r:embed="rId3"/>
          <a:stretch>
            <a:fillRect/>
          </a:stretch>
        </p:blipFill>
        <p:spPr>
          <a:xfrm>
            <a:off x="1177871" y="1177871"/>
            <a:ext cx="4881965" cy="4370521"/>
          </a:xfrm>
          <a:prstGeom prst="rect">
            <a:avLst/>
          </a:prstGeom>
        </p:spPr>
      </p:pic>
    </p:spTree>
    <p:extLst>
      <p:ext uri="{BB962C8B-B14F-4D97-AF65-F5344CB8AC3E}">
        <p14:creationId xmlns:p14="http://schemas.microsoft.com/office/powerpoint/2010/main" val="869470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723B6F-D15D-4C2A-BEDF-71AE227E1FF5}"/>
              </a:ext>
            </a:extLst>
          </p:cNvPr>
          <p:cNvSpPr>
            <a:spLocks noGrp="1"/>
          </p:cNvSpPr>
          <p:nvPr>
            <p:ph idx="1"/>
          </p:nvPr>
        </p:nvSpPr>
        <p:spPr>
          <a:xfrm>
            <a:off x="5618860" y="1100883"/>
            <a:ext cx="6370949" cy="5765631"/>
          </a:xfrm>
        </p:spPr>
        <p:txBody>
          <a:bodyPr vert="horz" lIns="91440" tIns="45720" rIns="91440" bIns="45720" rtlCol="0" anchor="ctr">
            <a:noAutofit/>
          </a:bodyPr>
          <a:lstStyle/>
          <a:p>
            <a:endParaRPr lang="en-US" sz="2000">
              <a:solidFill>
                <a:srgbClr val="000000"/>
              </a:solidFill>
              <a:cs typeface="Calibri"/>
            </a:endParaRPr>
          </a:p>
          <a:p>
            <a:r>
              <a:rPr lang="en-US" sz="2400">
                <a:solidFill>
                  <a:srgbClr val="000000"/>
                </a:solidFill>
              </a:rPr>
              <a:t> “Compared to the patient's condition at admission to the project [prior to medication initiation], this patient's condition is: </a:t>
            </a:r>
          </a:p>
          <a:p>
            <a:r>
              <a:rPr lang="en-US" sz="2400">
                <a:solidFill>
                  <a:srgbClr val="000000"/>
                </a:solidFill>
              </a:rPr>
              <a:t>1=very much improved since the initiation of treatment; </a:t>
            </a:r>
          </a:p>
          <a:p>
            <a:r>
              <a:rPr lang="en-US" sz="2400">
                <a:solidFill>
                  <a:srgbClr val="000000"/>
                </a:solidFill>
              </a:rPr>
              <a:t>2=much improved; </a:t>
            </a:r>
          </a:p>
          <a:p>
            <a:r>
              <a:rPr lang="en-US" sz="2400">
                <a:solidFill>
                  <a:srgbClr val="000000"/>
                </a:solidFill>
              </a:rPr>
              <a:t>3=minimally improved; </a:t>
            </a:r>
          </a:p>
          <a:p>
            <a:r>
              <a:rPr lang="en-US" sz="2400">
                <a:solidFill>
                  <a:srgbClr val="000000"/>
                </a:solidFill>
              </a:rPr>
              <a:t>4=no change from baseline (the initiation of treatment); </a:t>
            </a:r>
          </a:p>
          <a:p>
            <a:r>
              <a:rPr lang="en-US" sz="2400">
                <a:solidFill>
                  <a:srgbClr val="000000"/>
                </a:solidFill>
              </a:rPr>
              <a:t>5=minimally worse; </a:t>
            </a:r>
          </a:p>
          <a:p>
            <a:r>
              <a:rPr lang="en-US" sz="2400">
                <a:solidFill>
                  <a:srgbClr val="000000"/>
                </a:solidFill>
              </a:rPr>
              <a:t>6= much worse; </a:t>
            </a:r>
          </a:p>
          <a:p>
            <a:r>
              <a:rPr lang="en-US" sz="2400">
                <a:solidFill>
                  <a:srgbClr val="000000"/>
                </a:solidFill>
              </a:rPr>
              <a:t>7=very much worse since the initiation of treatment.”</a:t>
            </a:r>
            <a:endParaRPr lang="en-US" sz="2400">
              <a:solidFill>
                <a:srgbClr val="000000"/>
              </a:solidFill>
              <a:cs typeface="Calibri"/>
            </a:endParaRPr>
          </a:p>
          <a:p>
            <a:endParaRPr lang="en-US" sz="2000">
              <a:solidFill>
                <a:srgbClr val="000000"/>
              </a:solidFill>
            </a:endParaRPr>
          </a:p>
        </p:txBody>
      </p:sp>
      <p:sp>
        <p:nvSpPr>
          <p:cNvPr id="3" name="Title 2">
            <a:extLst>
              <a:ext uri="{FF2B5EF4-FFF2-40B4-BE49-F238E27FC236}">
                <a16:creationId xmlns:a16="http://schemas.microsoft.com/office/drawing/2014/main" id="{FCEBC4AD-C619-4DAD-A34F-141141E0EE9D}"/>
              </a:ext>
            </a:extLst>
          </p:cNvPr>
          <p:cNvSpPr>
            <a:spLocks noGrp="1"/>
          </p:cNvSpPr>
          <p:nvPr>
            <p:ph type="title"/>
          </p:nvPr>
        </p:nvSpPr>
        <p:spPr>
          <a:xfrm>
            <a:off x="5934448" y="178841"/>
            <a:ext cx="5456947" cy="917023"/>
          </a:xfrm>
        </p:spPr>
        <p:txBody>
          <a:bodyPr vert="horz" lIns="91440" tIns="45720" rIns="91440" bIns="45720" rtlCol="0" anchor="ctr">
            <a:normAutofit fontScale="90000"/>
          </a:bodyPr>
          <a:lstStyle/>
          <a:p>
            <a:r>
              <a:rPr lang="en-US" sz="4000" b="1">
                <a:solidFill>
                  <a:srgbClr val="000000"/>
                </a:solidFill>
                <a:ea typeface="+mj-lt"/>
                <a:cs typeface="+mj-lt"/>
              </a:rPr>
              <a:t>CGI-Improvement (CGI-I)</a:t>
            </a:r>
            <a:r>
              <a:rPr lang="en-US">
                <a:solidFill>
                  <a:srgbClr val="000000"/>
                </a:solidFill>
                <a:ea typeface="+mj-lt"/>
                <a:cs typeface="+mj-lt"/>
              </a:rPr>
              <a:t> </a:t>
            </a:r>
            <a:endParaRPr lang="en-US">
              <a:ea typeface="+mj-ea"/>
              <a:cs typeface="+mj-cs"/>
            </a:endParaRPr>
          </a:p>
        </p:txBody>
      </p:sp>
      <p:pic>
        <p:nvPicPr>
          <p:cNvPr id="7" name="Graphic 6" descr="Medicine">
            <a:extLst>
              <a:ext uri="{FF2B5EF4-FFF2-40B4-BE49-F238E27FC236}">
                <a16:creationId xmlns:a16="http://schemas.microsoft.com/office/drawing/2014/main" id="{0029C3A0-F49A-4DD8-9F1B-CB3081F351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4" y="1629089"/>
            <a:ext cx="3620021" cy="3620021"/>
          </a:xfrm>
          <a:prstGeom prst="rect">
            <a:avLst/>
          </a:prstGeom>
        </p:spPr>
      </p:pic>
    </p:spTree>
    <p:extLst>
      <p:ext uri="{BB962C8B-B14F-4D97-AF65-F5344CB8AC3E}">
        <p14:creationId xmlns:p14="http://schemas.microsoft.com/office/powerpoint/2010/main" val="33997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DB0294B-304D-47DC-A64E-90A1C7B44694}"/>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2400"/>
              <a:t>Age-inappropriate and impairing levels of</a:t>
            </a:r>
            <a:endParaRPr lang="en-US"/>
          </a:p>
          <a:p>
            <a:pPr lvl="1"/>
            <a:r>
              <a:rPr lang="en-US" sz="2000"/>
              <a:t>inattention,</a:t>
            </a:r>
            <a:endParaRPr lang="en-US" sz="2000">
              <a:cs typeface="Calibri"/>
            </a:endParaRPr>
          </a:p>
          <a:p>
            <a:pPr lvl="1"/>
            <a:r>
              <a:rPr lang="en-US" sz="2000"/>
              <a:t>and/or hyperactivity/impulsivity</a:t>
            </a:r>
            <a:endParaRPr lang="en-US" sz="2000">
              <a:cs typeface="Calibri" panose="020F0502020204030204"/>
            </a:endParaRPr>
          </a:p>
          <a:p>
            <a:r>
              <a:rPr lang="en-US" sz="2400">
                <a:ea typeface="+mn-lt"/>
                <a:cs typeface="+mn-lt"/>
              </a:rPr>
              <a:t>Symptoms must be present prior age 12.</a:t>
            </a:r>
          </a:p>
          <a:p>
            <a:r>
              <a:rPr lang="en-US" sz="2400">
                <a:ea typeface="+mn-lt"/>
                <a:cs typeface="+mn-lt"/>
              </a:rPr>
              <a:t>Manifestations of the disorder must be present in more than one setting.</a:t>
            </a:r>
            <a:endParaRPr lang="en-US" sz="2400">
              <a:cs typeface="Calibri" panose="020F0502020204030204"/>
            </a:endParaRPr>
          </a:p>
          <a:p>
            <a:endParaRPr lang="en-US" sz="2400">
              <a:cs typeface="Calibri" panose="020F0502020204030204"/>
            </a:endParaRPr>
          </a:p>
          <a:p>
            <a:r>
              <a:rPr lang="en-US" sz="2400" b="1"/>
              <a:t>Prevelance</a:t>
            </a:r>
            <a:r>
              <a:rPr lang="en-US" sz="2400"/>
              <a:t>:5% of school-age children, 2.5% of adults worldwide. </a:t>
            </a:r>
            <a:endParaRPr lang="en-US" sz="2400">
              <a:cs typeface="Calibri"/>
            </a:endParaRPr>
          </a:p>
          <a:p>
            <a:r>
              <a:rPr lang="en-US" sz="2400"/>
              <a:t>Annual incremental </a:t>
            </a:r>
            <a:r>
              <a:rPr lang="en-US" sz="2400" b="1"/>
              <a:t>costs</a:t>
            </a:r>
            <a:r>
              <a:rPr lang="en-US" sz="2400"/>
              <a:t> for ADHD have been estimated at US$143–266 billion in the USA </a:t>
            </a:r>
            <a:endParaRPr lang="en-US" sz="2400">
              <a:cs typeface="Calibri"/>
            </a:endParaRPr>
          </a:p>
          <a:p>
            <a:endParaRPr lang="en-US" sz="2400"/>
          </a:p>
        </p:txBody>
      </p:sp>
      <p:sp>
        <p:nvSpPr>
          <p:cNvPr id="5" name="Title 4">
            <a:extLst>
              <a:ext uri="{FF2B5EF4-FFF2-40B4-BE49-F238E27FC236}">
                <a16:creationId xmlns:a16="http://schemas.microsoft.com/office/drawing/2014/main" id="{104C8CE8-347E-461D-91F6-4EE19DA03880}"/>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a:solidFill>
                  <a:schemeClr val="accent1"/>
                </a:solidFill>
                <a:latin typeface="+mj-lt"/>
                <a:ea typeface="+mj-ea"/>
                <a:cs typeface="+mj-cs"/>
              </a:rPr>
              <a:t>What is ADHD?</a:t>
            </a:r>
          </a:p>
        </p:txBody>
      </p:sp>
    </p:spTree>
    <p:extLst>
      <p:ext uri="{BB962C8B-B14F-4D97-AF65-F5344CB8AC3E}">
        <p14:creationId xmlns:p14="http://schemas.microsoft.com/office/powerpoint/2010/main" val="26062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807282-2B83-CC4E-B9C5-223DD8CE1287}"/>
              </a:ext>
            </a:extLst>
          </p:cNvPr>
          <p:cNvPicPr>
            <a:picLocks noGrp="1" noChangeAspect="1"/>
          </p:cNvPicPr>
          <p:nvPr>
            <p:ph idx="1"/>
          </p:nvPr>
        </p:nvPicPr>
        <p:blipFill>
          <a:blip r:embed="rId3"/>
          <a:stretch>
            <a:fillRect/>
          </a:stretch>
        </p:blipFill>
        <p:spPr>
          <a:xfrm>
            <a:off x="0" y="1193370"/>
            <a:ext cx="12202964" cy="4633993"/>
          </a:xfrm>
          <a:prstGeom prst="rect">
            <a:avLst/>
          </a:prstGeom>
        </p:spPr>
      </p:pic>
    </p:spTree>
    <p:extLst>
      <p:ext uri="{BB962C8B-B14F-4D97-AF65-F5344CB8AC3E}">
        <p14:creationId xmlns:p14="http://schemas.microsoft.com/office/powerpoint/2010/main" val="2779095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electronics&#10;&#10;Description generated with high confidence">
            <a:extLst>
              <a:ext uri="{FF2B5EF4-FFF2-40B4-BE49-F238E27FC236}">
                <a16:creationId xmlns:a16="http://schemas.microsoft.com/office/drawing/2014/main" id="{47133E8A-4407-49FF-8632-ECD518DD0096}"/>
              </a:ext>
            </a:extLst>
          </p:cNvPr>
          <p:cNvPicPr>
            <a:picLocks noChangeAspect="1"/>
          </p:cNvPicPr>
          <p:nvPr/>
        </p:nvPicPr>
        <p:blipFill rotWithShape="1">
          <a:blip r:embed="rId2">
            <a:alphaModFix/>
          </a:blip>
          <a:srcRect l="38008" r="3401"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 name="Content Placeholder 1">
            <a:extLst>
              <a:ext uri="{FF2B5EF4-FFF2-40B4-BE49-F238E27FC236}">
                <a16:creationId xmlns:a16="http://schemas.microsoft.com/office/drawing/2014/main" id="{BB5C3F62-FD5E-4BF1-AE81-B36FD4CC0775}"/>
              </a:ext>
            </a:extLst>
          </p:cNvPr>
          <p:cNvSpPr>
            <a:spLocks noGrp="1"/>
          </p:cNvSpPr>
          <p:nvPr>
            <p:ph idx="1"/>
          </p:nvPr>
        </p:nvSpPr>
        <p:spPr>
          <a:xfrm>
            <a:off x="5858346" y="2421682"/>
            <a:ext cx="5209806" cy="3639289"/>
          </a:xfrm>
        </p:spPr>
        <p:txBody>
          <a:bodyPr vert="horz" lIns="91440" tIns="45720" rIns="91440" bIns="45720" rtlCol="0" anchor="ctr">
            <a:normAutofit/>
          </a:bodyPr>
          <a:lstStyle/>
          <a:p>
            <a:r>
              <a:rPr lang="en-US" sz="2400">
                <a:solidFill>
                  <a:srgbClr val="000000"/>
                </a:solidFill>
              </a:rPr>
              <a:t>Accounting for all included outcomes, the results support methylphenidate in children and adolescents, and amphetamines in adults, as the first pharmacological choice for ADHD.</a:t>
            </a:r>
            <a:endParaRPr lang="en-US" sz="2400">
              <a:solidFill>
                <a:srgbClr val="000000"/>
              </a:solidFill>
              <a:cs typeface="Calibri"/>
            </a:endParaRPr>
          </a:p>
          <a:p>
            <a:endParaRPr lang="en-US" sz="2400">
              <a:solidFill>
                <a:srgbClr val="000000"/>
              </a:solidFill>
              <a:cs typeface="Calibri"/>
            </a:endParaRPr>
          </a:p>
        </p:txBody>
      </p:sp>
    </p:spTree>
    <p:extLst>
      <p:ext uri="{BB962C8B-B14F-4D97-AF65-F5344CB8AC3E}">
        <p14:creationId xmlns:p14="http://schemas.microsoft.com/office/powerpoint/2010/main" val="2337160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173240-FE99-4B73-B69B-DB849B96AD13}"/>
              </a:ext>
            </a:extLst>
          </p:cNvPr>
          <p:cNvSpPr>
            <a:spLocks noGrp="1"/>
          </p:cNvSpPr>
          <p:nvPr>
            <p:ph idx="1"/>
          </p:nvPr>
        </p:nvSpPr>
        <p:spPr>
          <a:xfrm>
            <a:off x="1104900" y="1700893"/>
            <a:ext cx="10248899" cy="5346927"/>
          </a:xfrm>
        </p:spPr>
        <p:txBody>
          <a:bodyPr vert="horz" lIns="91440" tIns="45720" rIns="91440" bIns="45720" rtlCol="0" anchor="t">
            <a:normAutofit fontScale="92500" lnSpcReduction="10000"/>
          </a:bodyPr>
          <a:lstStyle/>
          <a:p>
            <a:r>
              <a:rPr lang="en-US" sz="2600">
                <a:cs typeface="Calibri"/>
              </a:rPr>
              <a:t>Used the parent rating scales not the teachers.</a:t>
            </a:r>
          </a:p>
          <a:p>
            <a:r>
              <a:rPr lang="en-US" sz="2600">
                <a:ea typeface="+mn-lt"/>
                <a:cs typeface="+mn-lt"/>
              </a:rPr>
              <a:t>LDX has the highest efficacy compared to the other drugs as well as a relatively lower rate of causing adverse effects than BUP, CLON and GXR. Safety ranking 4th.</a:t>
            </a:r>
          </a:p>
          <a:p>
            <a:r>
              <a:rPr lang="en-US" sz="2600">
                <a:ea typeface="+mn-lt"/>
                <a:cs typeface="+mn-lt"/>
              </a:rPr>
              <a:t>MPH has the lowest incidence rate of withdrawals due to adverse effects. In terms of efficacy, takes second place in ADHD-RS and third place in CPRS.</a:t>
            </a:r>
          </a:p>
          <a:p>
            <a:r>
              <a:rPr lang="en-US" sz="2600">
                <a:ea typeface="+mn-lt"/>
                <a:cs typeface="+mn-lt"/>
              </a:rPr>
              <a:t>ATX is the safest drug. It has the lowest incidence rate of all-cause withdrawals as well as withdrawals due to lack to efficacy. However, the efficacy of ATX seems to be lower than CLON, GXR, LDX and MPH. </a:t>
            </a:r>
          </a:p>
          <a:p>
            <a:r>
              <a:rPr lang="en-US" sz="2600">
                <a:ea typeface="+mn-lt"/>
                <a:cs typeface="+mn-lt"/>
              </a:rPr>
              <a:t>The use of CLON may be controversial considering its high efficacy but relatively low safety rate.</a:t>
            </a:r>
          </a:p>
          <a:p>
            <a:r>
              <a:rPr lang="en-US" sz="2600">
                <a:ea typeface="+mn-lt"/>
                <a:cs typeface="+mn-lt"/>
              </a:rPr>
              <a:t>The efficacy of selective norepinephrine-reuptake inhibitors ATX and BUP (related to epileptic seizures) might not be as high as other medications. </a:t>
            </a:r>
          </a:p>
          <a:p>
            <a:r>
              <a:rPr lang="en-US" sz="2600">
                <a:ea typeface="+mn-lt"/>
                <a:cs typeface="+mn-lt"/>
              </a:rPr>
              <a:t>As reported previously by the Texas Children’s Medication Algorithm Project (2006), BUP was listed as a fourth-line medication for ADHD.</a:t>
            </a:r>
            <a:r>
              <a:rPr lang="en-US">
                <a:ea typeface="+mn-lt"/>
                <a:cs typeface="+mn-lt"/>
              </a:rPr>
              <a:t> </a:t>
            </a:r>
            <a:endParaRPr lang="en-US">
              <a:cs typeface="Calibri"/>
            </a:endParaRPr>
          </a:p>
        </p:txBody>
      </p:sp>
      <p:sp>
        <p:nvSpPr>
          <p:cNvPr id="3" name="Title 2">
            <a:extLst>
              <a:ext uri="{FF2B5EF4-FFF2-40B4-BE49-F238E27FC236}">
                <a16:creationId xmlns:a16="http://schemas.microsoft.com/office/drawing/2014/main" id="{1FB94F02-67A4-4B08-BC34-A753FEB9BF45}"/>
              </a:ext>
            </a:extLst>
          </p:cNvPr>
          <p:cNvSpPr>
            <a:spLocks noGrp="1"/>
          </p:cNvSpPr>
          <p:nvPr>
            <p:ph type="title"/>
          </p:nvPr>
        </p:nvSpPr>
        <p:spPr>
          <a:xfrm>
            <a:off x="625929" y="321582"/>
            <a:ext cx="10640784" cy="1051621"/>
          </a:xfrm>
        </p:spPr>
        <p:txBody>
          <a:bodyPr vert="horz" lIns="91440" tIns="45720" rIns="91440" bIns="45720" rtlCol="0" anchor="ctr">
            <a:noAutofit/>
          </a:bodyPr>
          <a:lstStyle/>
          <a:p>
            <a:r>
              <a:rPr lang="en-US" sz="2000">
                <a:ea typeface="+mj-lt"/>
                <a:cs typeface="+mj-lt"/>
              </a:rPr>
              <a:t>Li, Y., Gao, J., He, S., Zhang, Y., &amp; Wang, Q. (2017). An evaluation on the efficacy and safety of treatments for attention deficit hyperactivity disorder in children and adolescents: a comparison of multiple treatments. </a:t>
            </a:r>
            <a:r>
              <a:rPr lang="en-US" sz="2000" i="1">
                <a:ea typeface="+mj-lt"/>
                <a:cs typeface="+mj-lt"/>
              </a:rPr>
              <a:t>Molecular Neurobiology</a:t>
            </a:r>
            <a:r>
              <a:rPr lang="en-US" sz="2000">
                <a:ea typeface="+mj-lt"/>
                <a:cs typeface="+mj-lt"/>
              </a:rPr>
              <a:t>, </a:t>
            </a:r>
            <a:r>
              <a:rPr lang="en-US" sz="2000" i="1">
                <a:ea typeface="+mj-lt"/>
                <a:cs typeface="+mj-lt"/>
              </a:rPr>
              <a:t>54</a:t>
            </a:r>
            <a:r>
              <a:rPr lang="en-US" sz="2000">
                <a:ea typeface="+mj-lt"/>
                <a:cs typeface="+mj-lt"/>
              </a:rPr>
              <a:t>(9), 6655-6669.</a:t>
            </a:r>
            <a:endParaRPr lang="en-US" sz="2000">
              <a:cs typeface="Calibri" panose="020F0502020204030204"/>
            </a:endParaRPr>
          </a:p>
        </p:txBody>
      </p:sp>
    </p:spTree>
    <p:extLst>
      <p:ext uri="{BB962C8B-B14F-4D97-AF65-F5344CB8AC3E}">
        <p14:creationId xmlns:p14="http://schemas.microsoft.com/office/powerpoint/2010/main" val="299847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05CA2E-7DA1-4C94-AB08-D8EDBF68DD09}"/>
              </a:ext>
            </a:extLst>
          </p:cNvPr>
          <p:cNvSpPr>
            <a:spLocks noGrp="1"/>
          </p:cNvSpPr>
          <p:nvPr>
            <p:ph idx="1"/>
          </p:nvPr>
        </p:nvSpPr>
        <p:spPr>
          <a:xfrm>
            <a:off x="1104900" y="1352550"/>
            <a:ext cx="10248899" cy="5230813"/>
          </a:xfrm>
        </p:spPr>
        <p:txBody>
          <a:bodyPr vert="horz" lIns="91440" tIns="45720" rIns="91440" bIns="45720" rtlCol="0" anchor="t">
            <a:noAutofit/>
          </a:bodyPr>
          <a:lstStyle/>
          <a:p>
            <a:r>
              <a:rPr lang="en-US" sz="1700">
                <a:ea typeface="+mn-lt"/>
                <a:cs typeface="+mn-lt"/>
              </a:rPr>
              <a:t>Behavioral therapy (alone or in combination with stimulants), stimulants and non-stimulants seemed significantly more efficacious than placebo; stimulants seemed superior to behavioral therapy</a:t>
            </a:r>
            <a:endParaRPr lang="en-US" sz="1700">
              <a:cs typeface="Calibri" panose="020F0502020204030204"/>
            </a:endParaRPr>
          </a:p>
          <a:p>
            <a:r>
              <a:rPr lang="en-US" sz="1700">
                <a:ea typeface="+mn-lt"/>
                <a:cs typeface="+mn-lt"/>
              </a:rPr>
              <a:t>Cognitive training and non-stimulants; and behavioral therapy in combination with stimulants seemed superior to monotherapy with stimulants or non-stimulants. </a:t>
            </a:r>
          </a:p>
          <a:p>
            <a:r>
              <a:rPr lang="en-US" sz="1700">
                <a:ea typeface="+mn-lt"/>
                <a:cs typeface="+mn-lt"/>
              </a:rPr>
              <a:t>Among single drug agents, methylphenidate, amphetamine, atomoxetine, guanfacine, clonidine and modafinil seemed significantly more efficacious than placebo.</a:t>
            </a:r>
          </a:p>
          <a:p>
            <a:r>
              <a:rPr lang="en-US" sz="1700">
                <a:ea typeface="+mn-lt"/>
                <a:cs typeface="+mn-lt"/>
              </a:rPr>
              <a:t> Methylphenidate and amphetamine seemed more efficacious than atomoxetine and guanfacine. </a:t>
            </a:r>
          </a:p>
          <a:p>
            <a:r>
              <a:rPr lang="en-US" sz="1700">
                <a:ea typeface="+mn-lt"/>
                <a:cs typeface="+mn-lt"/>
              </a:rPr>
              <a:t>Behavioral therapy and stimulants (and their combination), showed the best profile of acceptability leading to significantly fewer discontinuations that did placebo. </a:t>
            </a:r>
          </a:p>
          <a:p>
            <a:r>
              <a:rPr lang="en-US" sz="1700">
                <a:ea typeface="+mn-lt"/>
                <a:cs typeface="+mn-lt"/>
              </a:rPr>
              <a:t>Methylphenidate and clonidine seemed superior to placebo, whereas methylphenidate and clonidine seemed better accepted than atomoxetine.</a:t>
            </a:r>
          </a:p>
          <a:p>
            <a:r>
              <a:rPr lang="en-US" sz="1700">
                <a:ea typeface="+mn-lt"/>
                <a:cs typeface="+mn-lt"/>
              </a:rPr>
              <a:t>Most of the efficacious pharmacological treatments (particularly stimulants) were associated with anorexia, weight loss and insomnia.</a:t>
            </a:r>
            <a:endParaRPr lang="en-US" sz="1700">
              <a:cs typeface="Calibri" panose="020F0502020204030204"/>
            </a:endParaRPr>
          </a:p>
          <a:p>
            <a:r>
              <a:rPr lang="en-US" sz="1700">
                <a:ea typeface="+mn-lt"/>
                <a:cs typeface="+mn-lt"/>
              </a:rPr>
              <a:t>Behavioral therapy, particularly given by parents and with active child and teacher involvement, is the only non-pharmacological intervention that was found to be associated with statistically significant benefits. </a:t>
            </a:r>
          </a:p>
          <a:p>
            <a:r>
              <a:rPr lang="en-US" sz="1700">
                <a:ea typeface="+mn-lt"/>
                <a:cs typeface="+mn-lt"/>
              </a:rPr>
              <a:t>Cognitive training, neurofeedback, dietary therapy (such as restricted elimination diet), polyunsaturated fatty acids, amino acids, minerals, herbal therapy, homeopathy, and physical activity cannot be recommended as evidence-based interventions.</a:t>
            </a:r>
            <a:endParaRPr lang="en-US" sz="1700">
              <a:cs typeface="Calibri"/>
            </a:endParaRPr>
          </a:p>
          <a:p>
            <a:endParaRPr lang="en-US" sz="1700">
              <a:cs typeface="Calibri"/>
            </a:endParaRPr>
          </a:p>
        </p:txBody>
      </p:sp>
      <p:sp>
        <p:nvSpPr>
          <p:cNvPr id="3" name="Title 2">
            <a:extLst>
              <a:ext uri="{FF2B5EF4-FFF2-40B4-BE49-F238E27FC236}">
                <a16:creationId xmlns:a16="http://schemas.microsoft.com/office/drawing/2014/main" id="{B7471F2F-1DC7-4958-A072-1732AF44AD2C}"/>
              </a:ext>
            </a:extLst>
          </p:cNvPr>
          <p:cNvSpPr>
            <a:spLocks noGrp="1"/>
          </p:cNvSpPr>
          <p:nvPr>
            <p:ph type="title"/>
          </p:nvPr>
        </p:nvSpPr>
        <p:spPr>
          <a:xfrm>
            <a:off x="640443" y="365125"/>
            <a:ext cx="11322956" cy="703279"/>
          </a:xfrm>
        </p:spPr>
        <p:txBody>
          <a:bodyPr vert="horz" lIns="91440" tIns="45720" rIns="91440" bIns="45720" rtlCol="0" anchor="ctr">
            <a:noAutofit/>
          </a:bodyPr>
          <a:lstStyle/>
          <a:p>
            <a:r>
              <a:rPr lang="en-US" sz="1800">
                <a:ea typeface="+mj-lt"/>
                <a:cs typeface="+mj-lt"/>
              </a:rPr>
              <a:t>Catala-Lopez, F., Hutton, B., Núñez-Beltrán, A., Page, M. J., Ridao, M., Saint-Gerons, D. M., ... &amp; Moher, D. (2017). The pharmacological and non-pharmacological treatment of attention deficit hyperactivity disorder in children and adolescents: a systematic review with network meta-analyses of randomised trials. </a:t>
            </a:r>
            <a:r>
              <a:rPr lang="en-US" sz="1800" i="1">
                <a:ea typeface="+mj-lt"/>
                <a:cs typeface="+mj-lt"/>
              </a:rPr>
              <a:t>PloS one</a:t>
            </a:r>
            <a:r>
              <a:rPr lang="en-US" sz="1800">
                <a:ea typeface="+mj-lt"/>
                <a:cs typeface="+mj-lt"/>
              </a:rPr>
              <a:t>, </a:t>
            </a:r>
            <a:r>
              <a:rPr lang="en-US" sz="1800" i="1">
                <a:ea typeface="+mj-lt"/>
                <a:cs typeface="+mj-lt"/>
              </a:rPr>
              <a:t>12</a:t>
            </a:r>
            <a:r>
              <a:rPr lang="en-US" sz="1800">
                <a:ea typeface="+mj-lt"/>
                <a:cs typeface="+mj-lt"/>
              </a:rPr>
              <a:t>(7), e0180355.</a:t>
            </a:r>
            <a:endParaRPr lang="en-US" sz="1800">
              <a:cs typeface="Calibri" panose="020F0502020204030204"/>
            </a:endParaRPr>
          </a:p>
        </p:txBody>
      </p:sp>
    </p:spTree>
    <p:extLst>
      <p:ext uri="{BB962C8B-B14F-4D97-AF65-F5344CB8AC3E}">
        <p14:creationId xmlns:p14="http://schemas.microsoft.com/office/powerpoint/2010/main" val="3130544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40A41F-DFAC-45AD-B92E-B1656830FBAC}"/>
              </a:ext>
            </a:extLst>
          </p:cNvPr>
          <p:cNvSpPr>
            <a:spLocks noGrp="1"/>
          </p:cNvSpPr>
          <p:nvPr>
            <p:ph idx="1"/>
          </p:nvPr>
        </p:nvSpPr>
        <p:spPr>
          <a:xfrm>
            <a:off x="640080" y="595293"/>
            <a:ext cx="5676637" cy="3463951"/>
          </a:xfrm>
        </p:spPr>
        <p:txBody>
          <a:bodyPr vert="horz" lIns="91440" tIns="45720" rIns="91440" bIns="45720" rtlCol="0" anchor="ctr">
            <a:normAutofit/>
          </a:bodyPr>
          <a:lstStyle/>
          <a:p>
            <a:r>
              <a:rPr lang="en-US" sz="2400"/>
              <a:t>Contradicting results</a:t>
            </a:r>
            <a:endParaRPr lang="en-US" sz="2400">
              <a:cs typeface="Calibri"/>
            </a:endParaRPr>
          </a:p>
          <a:p>
            <a:r>
              <a:rPr lang="en-US" sz="2400"/>
              <a:t>Good complimentary treatment</a:t>
            </a:r>
            <a:endParaRPr lang="en-US" sz="2400">
              <a:cs typeface="Calibri"/>
            </a:endParaRPr>
          </a:p>
          <a:p>
            <a:r>
              <a:rPr lang="en-US" sz="2400"/>
              <a:t>No serious side effects</a:t>
            </a:r>
            <a:endParaRPr lang="en-US" sz="2400">
              <a:cs typeface="Calibri"/>
            </a:endParaRPr>
          </a:p>
        </p:txBody>
      </p:sp>
      <p:sp>
        <p:nvSpPr>
          <p:cNvPr id="3" name="Title 2">
            <a:extLst>
              <a:ext uri="{FF2B5EF4-FFF2-40B4-BE49-F238E27FC236}">
                <a16:creationId xmlns:a16="http://schemas.microsoft.com/office/drawing/2014/main" id="{BE130112-631C-4404-AD5D-D09D1CB2701A}"/>
              </a:ext>
            </a:extLst>
          </p:cNvPr>
          <p:cNvSpPr>
            <a:spLocks noGrp="1"/>
          </p:cNvSpPr>
          <p:nvPr>
            <p:ph type="title"/>
          </p:nvPr>
        </p:nvSpPr>
        <p:spPr>
          <a:xfrm>
            <a:off x="640079" y="4526280"/>
            <a:ext cx="7410681" cy="1737360"/>
          </a:xfrm>
        </p:spPr>
        <p:txBody>
          <a:bodyPr vert="horz" lIns="91440" tIns="45720" rIns="91440" bIns="45720" rtlCol="0" anchor="ctr">
            <a:normAutofit/>
          </a:bodyPr>
          <a:lstStyle/>
          <a:p>
            <a:r>
              <a:rPr lang="en-US" sz="4800"/>
              <a:t>Omega 3/6?</a:t>
            </a:r>
          </a:p>
          <a:p>
            <a:endParaRPr lang="en-US" sz="4800"/>
          </a:p>
        </p:txBody>
      </p:sp>
      <p:pic>
        <p:nvPicPr>
          <p:cNvPr id="4" name="Picture 4" descr="A close up of a fish&#10;&#10;Description generated with high confidence">
            <a:extLst>
              <a:ext uri="{FF2B5EF4-FFF2-40B4-BE49-F238E27FC236}">
                <a16:creationId xmlns:a16="http://schemas.microsoft.com/office/drawing/2014/main" id="{0FB49714-78B4-4D27-86AA-377773977491}"/>
              </a:ext>
            </a:extLst>
          </p:cNvPr>
          <p:cNvPicPr>
            <a:picLocks noChangeAspect="1"/>
          </p:cNvPicPr>
          <p:nvPr/>
        </p:nvPicPr>
        <p:blipFill rotWithShape="1">
          <a:blip r:embed="rId2"/>
          <a:srcRect l="20893" r="3390" b="-2"/>
          <a:stretch/>
        </p:blipFill>
        <p:spPr>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Tree>
    <p:extLst>
      <p:ext uri="{BB962C8B-B14F-4D97-AF65-F5344CB8AC3E}">
        <p14:creationId xmlns:p14="http://schemas.microsoft.com/office/powerpoint/2010/main" val="4116554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106492-CEDF-42F1-B74C-289207EED529}"/>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ADHD &amp; MENTAL RETARDATION </a:t>
            </a:r>
            <a:endParaRPr lang="en-US">
              <a:cs typeface="Calibri" panose="020F0502020204030204"/>
            </a:endParaRPr>
          </a:p>
          <a:p>
            <a:r>
              <a:rPr lang="en-US">
                <a:ea typeface="+mn-lt"/>
                <a:cs typeface="+mn-lt"/>
              </a:rPr>
              <a:t>In a 4-week, single-blind, parallel-group trial, 45 subjects with moderate mental retardation and ADHD were randomized to risperidone or methylphenidate (ages 6 -16). Both drugs were titrated to a maximum tolerable dose. </a:t>
            </a:r>
            <a:endParaRPr lang="en-US"/>
          </a:p>
          <a:p>
            <a:r>
              <a:rPr lang="en-US">
                <a:ea typeface="+mn-lt"/>
                <a:cs typeface="+mn-lt"/>
              </a:rPr>
              <a:t>Risperidone was associated with greater reductions in ADHD total score than methylphenidate in children with moderate mental retardation and ADHD.  </a:t>
            </a:r>
            <a:endParaRPr lang="en-US"/>
          </a:p>
        </p:txBody>
      </p:sp>
      <p:sp>
        <p:nvSpPr>
          <p:cNvPr id="3" name="Title 2">
            <a:extLst>
              <a:ext uri="{FF2B5EF4-FFF2-40B4-BE49-F238E27FC236}">
                <a16:creationId xmlns:a16="http://schemas.microsoft.com/office/drawing/2014/main" id="{68550D6F-17BB-4278-B309-8C4C7778932E}"/>
              </a:ext>
            </a:extLst>
          </p:cNvPr>
          <p:cNvSpPr>
            <a:spLocks noGrp="1"/>
          </p:cNvSpPr>
          <p:nvPr>
            <p:ph type="title"/>
          </p:nvPr>
        </p:nvSpPr>
        <p:spPr/>
        <p:txBody>
          <a:bodyPr>
            <a:noAutofit/>
          </a:bodyPr>
          <a:lstStyle/>
          <a:p>
            <a:r>
              <a:rPr lang="en-US" sz="3200">
                <a:ea typeface="+mj-lt"/>
                <a:cs typeface="+mj-lt"/>
              </a:rPr>
              <a:t>Moscibrodzki, P., &amp; Katz, C. L. (2018). Methylphenidate Hydrochloride</a:t>
            </a:r>
            <a:endParaRPr lang="en-US" sz="3200"/>
          </a:p>
        </p:txBody>
      </p:sp>
    </p:spTree>
    <p:extLst>
      <p:ext uri="{BB962C8B-B14F-4D97-AF65-F5344CB8AC3E}">
        <p14:creationId xmlns:p14="http://schemas.microsoft.com/office/powerpoint/2010/main" val="3528487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CE4F87-2669-4720-AB69-2FDCE6A786FE}"/>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ADHD &amp; AUTISM SPECTRUM DISORDER </a:t>
            </a:r>
            <a:endParaRPr lang="en-US">
              <a:cs typeface="Calibri" panose="020F0502020204030204"/>
            </a:endParaRPr>
          </a:p>
          <a:p>
            <a:r>
              <a:rPr lang="en-US">
                <a:ea typeface="+mn-lt"/>
                <a:cs typeface="+mn-lt"/>
              </a:rPr>
              <a:t>Four cross-over randomized clinical trials were included with a total of 113 children (aged 6 to 18 years) . High-dose methylphenidate had a significant and clinically relevant benefit on hyperactivity as rated by teachers and parents and a significant but not clinically relevant benefit on teacher-rated inattention. There was no evidence that methylphenidate worsens the core symptoms of ASD or benefits social interaction, stereotypical behaviors, or overall ASD, as rated by teachers. </a:t>
            </a:r>
            <a:endParaRPr lang="en-US"/>
          </a:p>
        </p:txBody>
      </p:sp>
      <p:sp>
        <p:nvSpPr>
          <p:cNvPr id="3" name="Title 2">
            <a:extLst>
              <a:ext uri="{FF2B5EF4-FFF2-40B4-BE49-F238E27FC236}">
                <a16:creationId xmlns:a16="http://schemas.microsoft.com/office/drawing/2014/main" id="{F0420662-317D-4747-B9CD-3E33EA70369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17502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7679A-BD11-40E6-8C63-CD64285D8DD2}"/>
              </a:ext>
            </a:extLst>
          </p:cNvPr>
          <p:cNvSpPr>
            <a:spLocks noGrp="1"/>
          </p:cNvSpPr>
          <p:nvPr>
            <p:ph idx="1"/>
          </p:nvPr>
        </p:nvSpPr>
        <p:spPr>
          <a:xfrm>
            <a:off x="1104900" y="597808"/>
            <a:ext cx="10248899" cy="5579155"/>
          </a:xfrm>
        </p:spPr>
        <p:txBody>
          <a:bodyPr vert="horz" lIns="91440" tIns="45720" rIns="91440" bIns="45720" rtlCol="0" anchor="t">
            <a:normAutofit fontScale="92500" lnSpcReduction="20000"/>
          </a:bodyPr>
          <a:lstStyle/>
          <a:p>
            <a:pPr marL="0" indent="0">
              <a:buNone/>
            </a:pPr>
            <a:r>
              <a:rPr lang="en-US">
                <a:ea typeface="+mn-lt"/>
                <a:cs typeface="+mn-lt"/>
              </a:rPr>
              <a:t>ADHD &amp; OPPOSITIONAL DEFIANT DISORDER AND AGGRESSION   </a:t>
            </a:r>
            <a:endParaRPr lang="en-US">
              <a:cs typeface="Calibri" panose="020F0502020204030204"/>
            </a:endParaRPr>
          </a:p>
          <a:p>
            <a:r>
              <a:rPr lang="en-US">
                <a:ea typeface="+mn-lt"/>
                <a:cs typeface="+mn-lt"/>
              </a:rPr>
              <a:t>In an open-label comparative study, children with ADHD, aged 8-18 years with (n=30) and without (n=30) oppositional defiant disorder (ODD) received MPH treatment for 12 weeks (47). Significant reductions in Suspiciousness Rating Scale scores were detected in both groups following MPH treatment. </a:t>
            </a:r>
            <a:endParaRPr lang="en-US"/>
          </a:p>
          <a:p>
            <a:r>
              <a:rPr lang="en-US">
                <a:ea typeface="+mn-lt"/>
                <a:cs typeface="+mn-lt"/>
              </a:rPr>
              <a:t>Only in the ADHD/ODD group a significant correlation was found between the rate of improvement in ADHD, as assessed by the ADHD-RS, and the reduction in suspiciousness, as assessed by the SRS (Spearman r = 0.48, p = .0066). </a:t>
            </a:r>
          </a:p>
          <a:p>
            <a:r>
              <a:rPr lang="en-US">
                <a:ea typeface="+mn-lt"/>
                <a:cs typeface="+mn-lt"/>
              </a:rPr>
              <a:t>Another study, 40 drug-naïve male youths diagnosed as having ADHD-combined presentation, comorbid with ODD and aggression, without psychiatric comorbidities. 20 were treated with MPH (mean age, 8.95 ± 1.67 years) and 20  treated with risperidone (mean age, 9.35 ± 2.72 years) followed up to 6 months, both medications were similarly effective based on subscales of aggression and rule-breaking behaviors, but only MPH was effective on attention problems and attention-deficit/hyperactivity problems .</a:t>
            </a:r>
            <a:endParaRPr lang="en-US">
              <a:cs typeface="Calibri"/>
            </a:endParaRPr>
          </a:p>
        </p:txBody>
      </p:sp>
    </p:spTree>
    <p:extLst>
      <p:ext uri="{BB962C8B-B14F-4D97-AF65-F5344CB8AC3E}">
        <p14:creationId xmlns:p14="http://schemas.microsoft.com/office/powerpoint/2010/main" val="1640249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a:t>Final thoughts </a:t>
            </a:r>
            <a:br>
              <a:rPr lang="en-US" sz="5400"/>
            </a:br>
            <a:r>
              <a:rPr lang="en-US" sz="5400"/>
              <a:t>and </a:t>
            </a:r>
            <a:br>
              <a:rPr lang="en-US" sz="5400"/>
            </a:br>
            <a:r>
              <a:rPr lang="en-US" sz="5400"/>
              <a:t>Overall Best Practice</a:t>
            </a:r>
          </a:p>
        </p:txBody>
      </p:sp>
    </p:spTree>
    <p:extLst>
      <p:ext uri="{BB962C8B-B14F-4D97-AF65-F5344CB8AC3E}">
        <p14:creationId xmlns:p14="http://schemas.microsoft.com/office/powerpoint/2010/main" val="1938407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3127A-3930-4886-A21C-A3546098CF49}"/>
              </a:ext>
            </a:extLst>
          </p:cNvPr>
          <p:cNvSpPr>
            <a:spLocks noGrp="1"/>
          </p:cNvSpPr>
          <p:nvPr>
            <p:ph idx="1"/>
          </p:nvPr>
        </p:nvSpPr>
        <p:spPr>
          <a:xfrm>
            <a:off x="869093" y="1807669"/>
            <a:ext cx="10138485" cy="4226191"/>
          </a:xfrm>
        </p:spPr>
        <p:txBody>
          <a:bodyPr vert="horz" lIns="91440" tIns="45720" rIns="91440" bIns="45720" rtlCol="0" anchor="t">
            <a:normAutofit/>
          </a:bodyPr>
          <a:lstStyle/>
          <a:p>
            <a:pPr marL="0"/>
            <a:r>
              <a:rPr lang="en-US" sz="1800" b="1">
                <a:solidFill>
                  <a:srgbClr val="000000"/>
                </a:solidFill>
              </a:rPr>
              <a:t>ADHD TREATMENT GUIDELINES</a:t>
            </a:r>
            <a:endParaRPr lang="en-US" sz="1800" b="1">
              <a:solidFill>
                <a:srgbClr val="000000"/>
              </a:solidFill>
              <a:cs typeface="Calibri"/>
            </a:endParaRPr>
          </a:p>
          <a:p>
            <a:pPr marL="514350"/>
            <a:r>
              <a:rPr lang="en-US" sz="1800">
                <a:solidFill>
                  <a:srgbClr val="000000"/>
                </a:solidFill>
              </a:rPr>
              <a:t>First-line: Methylphenidate or amphetamine</a:t>
            </a:r>
            <a:endParaRPr lang="en-US" sz="1800">
              <a:solidFill>
                <a:srgbClr val="000000"/>
              </a:solidFill>
              <a:cs typeface="Calibri"/>
            </a:endParaRPr>
          </a:p>
          <a:p>
            <a:pPr marL="514350"/>
            <a:r>
              <a:rPr lang="en-US" sz="1800">
                <a:solidFill>
                  <a:srgbClr val="000000"/>
                </a:solidFill>
              </a:rPr>
              <a:t>Second-line: Atomoxetine</a:t>
            </a:r>
            <a:endParaRPr lang="en-US" sz="1800">
              <a:solidFill>
                <a:srgbClr val="000000"/>
              </a:solidFill>
              <a:cs typeface="Calibri"/>
            </a:endParaRPr>
          </a:p>
          <a:p>
            <a:pPr marL="514350"/>
            <a:r>
              <a:rPr lang="en-US" sz="1800">
                <a:solidFill>
                  <a:srgbClr val="000000"/>
                </a:solidFill>
              </a:rPr>
              <a:t>Third-line: Bupropion, TCAs, or alpha-agonists</a:t>
            </a:r>
            <a:endParaRPr lang="en-US" sz="1800">
              <a:solidFill>
                <a:srgbClr val="000000"/>
              </a:solidFill>
              <a:cs typeface="Calibri"/>
            </a:endParaRPr>
          </a:p>
          <a:p>
            <a:r>
              <a:rPr lang="en-US" sz="1800">
                <a:solidFill>
                  <a:srgbClr val="000000"/>
                </a:solidFill>
              </a:rPr>
              <a:t>Behavioral therapy is the first-line treatment for young age group (4 – 5 years) -American Academy of Pediatrics </a:t>
            </a:r>
          </a:p>
          <a:p>
            <a:pPr lvl="1"/>
            <a:r>
              <a:rPr lang="en-US" sz="1400"/>
              <a:t>Primary care clinician may prescribe methylphenidate if the behavior therapy does not provide significant improvement and the child continues to have moderate to severe symptoms</a:t>
            </a:r>
            <a:endParaRPr lang="en-US" sz="1400">
              <a:cs typeface="Calibri"/>
            </a:endParaRPr>
          </a:p>
          <a:p>
            <a:r>
              <a:rPr lang="en-US" sz="1800">
                <a:solidFill>
                  <a:srgbClr val="000000"/>
                </a:solidFill>
              </a:rPr>
              <a:t>Dual treatment with two different stimulant medications has not been shown to be effective and is not considered appropriate therapy.</a:t>
            </a:r>
          </a:p>
          <a:p>
            <a:endParaRPr lang="en-US" sz="1800">
              <a:solidFill>
                <a:srgbClr val="000000"/>
              </a:solidFill>
              <a:cs typeface="Calibri" panose="020F0502020204030204"/>
            </a:endParaRPr>
          </a:p>
          <a:p>
            <a:endParaRPr lang="en-US" sz="1800">
              <a:solidFill>
                <a:srgbClr val="000000"/>
              </a:solidFill>
              <a:cs typeface="Calibri" panose="020F0502020204030204"/>
            </a:endParaRPr>
          </a:p>
        </p:txBody>
      </p:sp>
      <p:sp>
        <p:nvSpPr>
          <p:cNvPr id="3" name="Title 2">
            <a:extLst>
              <a:ext uri="{FF2B5EF4-FFF2-40B4-BE49-F238E27FC236}">
                <a16:creationId xmlns:a16="http://schemas.microsoft.com/office/drawing/2014/main" id="{5989653A-B2CF-44FC-B64A-12E3FD42CA87}"/>
              </a:ext>
            </a:extLst>
          </p:cNvPr>
          <p:cNvSpPr>
            <a:spLocks noGrp="1"/>
          </p:cNvSpPr>
          <p:nvPr>
            <p:ph type="title"/>
          </p:nvPr>
        </p:nvSpPr>
        <p:spPr>
          <a:xfrm>
            <a:off x="1179226" y="826680"/>
            <a:ext cx="9833548" cy="774021"/>
          </a:xfrm>
        </p:spPr>
        <p:txBody>
          <a:bodyPr vert="horz" lIns="91440" tIns="45720" rIns="91440" bIns="45720" rtlCol="0" anchor="ctr">
            <a:normAutofit/>
          </a:bodyPr>
          <a:lstStyle/>
          <a:p>
            <a:pPr algn="ctr"/>
            <a:r>
              <a:rPr lang="en-US" sz="4000" kern="1200">
                <a:solidFill>
                  <a:schemeClr val="accent5"/>
                </a:solidFill>
                <a:latin typeface="+mj-lt"/>
                <a:ea typeface="+mj-ea"/>
                <a:cs typeface="+mj-cs"/>
              </a:rPr>
              <a:t>Best </a:t>
            </a:r>
            <a:r>
              <a:rPr lang="en-US" sz="4000">
                <a:solidFill>
                  <a:schemeClr val="accent5"/>
                </a:solidFill>
              </a:rPr>
              <a:t>Pharmacological </a:t>
            </a:r>
            <a:r>
              <a:rPr lang="en-US" sz="4000" kern="1200">
                <a:solidFill>
                  <a:schemeClr val="accent5"/>
                </a:solidFill>
                <a:latin typeface="+mj-lt"/>
                <a:ea typeface="+mj-ea"/>
                <a:cs typeface="+mj-cs"/>
              </a:rPr>
              <a:t> Treatment</a:t>
            </a:r>
          </a:p>
        </p:txBody>
      </p:sp>
    </p:spTree>
    <p:extLst>
      <p:ext uri="{BB962C8B-B14F-4D97-AF65-F5344CB8AC3E}">
        <p14:creationId xmlns:p14="http://schemas.microsoft.com/office/powerpoint/2010/main" val="352029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Text Placeholder 2"/>
          <p:cNvSpPr>
            <a:spLocks noGrp="1"/>
          </p:cNvSpPr>
          <p:nvPr>
            <p:ph idx="1"/>
          </p:nvPr>
        </p:nvSpPr>
        <p:spPr>
          <a:xfrm>
            <a:off x="6144165" y="1163952"/>
            <a:ext cx="5408696" cy="5252722"/>
          </a:xfrm>
        </p:spPr>
        <p:txBody>
          <a:bodyPr vert="horz" lIns="91440" tIns="45720" rIns="91440" bIns="45720" rtlCol="0" anchor="ctr">
            <a:normAutofit/>
          </a:bodyPr>
          <a:lstStyle/>
          <a:p>
            <a:pPr marL="285750"/>
            <a:endParaRPr lang="en-US" sz="2400">
              <a:cs typeface="Calibri"/>
            </a:endParaRPr>
          </a:p>
          <a:p>
            <a:r>
              <a:rPr lang="en-US" sz="2400"/>
              <a:t>2 times more common in males</a:t>
            </a:r>
            <a:endParaRPr lang="en-US" sz="2400">
              <a:cs typeface="Calibri"/>
            </a:endParaRPr>
          </a:p>
          <a:p>
            <a:pPr marL="285750"/>
            <a:r>
              <a:rPr lang="en-US" sz="2400"/>
              <a:t>Approximately 50% of children born to a parent with ADHD will also have ADHD.</a:t>
            </a:r>
          </a:p>
          <a:p>
            <a:pPr marL="285750"/>
            <a:r>
              <a:rPr lang="en-US" sz="2400"/>
              <a:t>Etiology is multi-factorial, including genetic, neurochemical, neurophysiological, and psychosocial factors.</a:t>
            </a:r>
          </a:p>
          <a:p>
            <a:endParaRPr lang="en-US" sz="2400"/>
          </a:p>
          <a:p>
            <a:pPr marL="0" indent="0">
              <a:buNone/>
            </a:pPr>
            <a:endParaRPr lang="en-US" sz="2400"/>
          </a:p>
        </p:txBody>
      </p:sp>
      <p:sp>
        <p:nvSpPr>
          <p:cNvPr id="6" name="Title 5">
            <a:extLst>
              <a:ext uri="{FF2B5EF4-FFF2-40B4-BE49-F238E27FC236}">
                <a16:creationId xmlns:a16="http://schemas.microsoft.com/office/drawing/2014/main" id="{3D626EFE-6EAD-475B-94B0-76E2CF366A16}"/>
              </a:ext>
            </a:extLst>
          </p:cNvPr>
          <p:cNvSpPr>
            <a:spLocks noGrp="1"/>
          </p:cNvSpPr>
          <p:nvPr>
            <p:ph type="title"/>
          </p:nvPr>
        </p:nvSpPr>
        <p:spPr>
          <a:xfrm>
            <a:off x="829781" y="2745736"/>
            <a:ext cx="3698803" cy="1366528"/>
          </a:xfrm>
          <a:solidFill>
            <a:srgbClr val="FFFFFF"/>
          </a:solidFill>
          <a:ln w="25400" cap="sq">
            <a:solidFill>
              <a:srgbClr val="404040"/>
            </a:solidFill>
            <a:miter lim="800000"/>
          </a:ln>
        </p:spPr>
        <p:txBody>
          <a:bodyPr vert="horz" lIns="91440" tIns="45720" rIns="91440" bIns="45720" rtlCol="0" anchor="ctr">
            <a:normAutofit/>
          </a:bodyPr>
          <a:lstStyle/>
          <a:p>
            <a:pPr algn="ctr"/>
            <a:r>
              <a:rPr lang="en-US" sz="3200" kern="1200">
                <a:solidFill>
                  <a:srgbClr val="262626"/>
                </a:solidFill>
                <a:latin typeface="+mj-lt"/>
                <a:ea typeface="+mj-ea"/>
                <a:cs typeface="+mj-cs"/>
              </a:rPr>
              <a:t>Cont.</a:t>
            </a:r>
          </a:p>
        </p:txBody>
      </p:sp>
      <p:sp>
        <p:nvSpPr>
          <p:cNvPr id="8" name="Oval 7">
            <a:extLst>
              <a:ext uri="{C183D7F6-B498-43B3-948B-1728B52AA6E4}">
                <adec:decorative xmlns:adec="http://schemas.microsoft.com/office/drawing/2017/decorative" val="1"/>
              </a:ext>
            </a:extLst>
          </p:cNvPr>
          <p:cNvSpPr/>
          <p:nvPr/>
        </p:nvSpPr>
        <p:spPr>
          <a:xfrm>
            <a:off x="1329322" y="5717514"/>
            <a:ext cx="1012464" cy="1007136"/>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0" name="Slide Number 04">
            <a:extLst>
              <a:ext uri="{FF2B5EF4-FFF2-40B4-BE49-F238E27FC236}">
                <a16:creationId xmlns:a16="http://schemas.microsoft.com/office/drawing/2014/main" id="{979C3E78-CF44-41DC-A57F-A9DFA28E5F1F}"/>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877B3-D348-4611-9BDB-C5374591D951}" type="slidenum">
              <a:rPr lang="en-US" sz="1000" smtClean="0">
                <a:solidFill>
                  <a:schemeClr val="bg1">
                    <a:alpha val="50000"/>
                  </a:schemeClr>
                </a:solidFill>
              </a:rPr>
              <a:pPr>
                <a:spcAft>
                  <a:spcPts val="600"/>
                </a:spcAft>
              </a:pPr>
              <a:t>4</a:t>
            </a:fld>
            <a:endParaRPr lang="en-US" sz="1000">
              <a:solidFill>
                <a:schemeClr val="bg1">
                  <a:alpha val="50000"/>
                </a:schemeClr>
              </a:solidFill>
            </a:endParaRPr>
          </a:p>
        </p:txBody>
      </p:sp>
    </p:spTree>
    <p:extLst>
      <p:ext uri="{BB962C8B-B14F-4D97-AF65-F5344CB8AC3E}">
        <p14:creationId xmlns:p14="http://schemas.microsoft.com/office/powerpoint/2010/main" val="43410748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ED1F00-0F08-48E7-AD06-8190B34B76F6}"/>
              </a:ext>
            </a:extLst>
          </p:cNvPr>
          <p:cNvSpPr>
            <a:spLocks noGrp="1"/>
          </p:cNvSpPr>
          <p:nvPr>
            <p:ph idx="1"/>
          </p:nvPr>
        </p:nvSpPr>
        <p:spPr>
          <a:xfrm>
            <a:off x="838200" y="1850677"/>
            <a:ext cx="3797807" cy="4351338"/>
          </a:xfrm>
        </p:spPr>
        <p:txBody>
          <a:bodyPr vert="horz" lIns="91440" tIns="45720" rIns="91440" bIns="45720" rtlCol="0" anchor="t">
            <a:normAutofit/>
          </a:bodyPr>
          <a:lstStyle/>
          <a:p>
            <a:r>
              <a:rPr lang="en-US" sz="3200"/>
              <a:t>Moderate impairment:</a:t>
            </a:r>
            <a:endParaRPr lang="en-US" sz="3200">
              <a:cs typeface="Calibri"/>
            </a:endParaRPr>
          </a:p>
          <a:p>
            <a:pPr marL="457200" lvl="1"/>
            <a:r>
              <a:rPr lang="en-US"/>
              <a:t>1- behavioral treatment only </a:t>
            </a:r>
            <a:endParaRPr lang="en-US">
              <a:cs typeface="Calibri"/>
            </a:endParaRPr>
          </a:p>
          <a:p>
            <a:pPr marL="457200" lvl="1"/>
            <a:r>
              <a:rPr lang="en-US"/>
              <a:t>2- addition of LDX</a:t>
            </a:r>
            <a:endParaRPr lang="en-US">
              <a:cs typeface="Calibri" panose="020F0502020204030204"/>
            </a:endParaRPr>
          </a:p>
          <a:p>
            <a:pPr marL="457200" lvl="1"/>
            <a:r>
              <a:rPr lang="en-US"/>
              <a:t>3- MPH</a:t>
            </a:r>
            <a:endParaRPr lang="en-US">
              <a:cs typeface="Calibri" panose="020F0502020204030204"/>
            </a:endParaRPr>
          </a:p>
          <a:p>
            <a:pPr marL="457200" lvl="1"/>
            <a:r>
              <a:rPr lang="en-US"/>
              <a:t>4- AMX</a:t>
            </a:r>
            <a:endParaRPr lang="en-US">
              <a:cs typeface="Calibri" panose="020F0502020204030204"/>
            </a:endParaRPr>
          </a:p>
          <a:p>
            <a:pPr marL="0"/>
            <a:r>
              <a:rPr lang="en-US" sz="3200"/>
              <a:t>Severe impairment</a:t>
            </a:r>
            <a:endParaRPr lang="en-US" sz="3200">
              <a:cs typeface="Calibri"/>
            </a:endParaRPr>
          </a:p>
          <a:p>
            <a:pPr marL="457200" lvl="1"/>
            <a:r>
              <a:rPr lang="en-US"/>
              <a:t>1- combination treatment </a:t>
            </a:r>
            <a:endParaRPr lang="en-US">
              <a:cs typeface="Calibri"/>
            </a:endParaRPr>
          </a:p>
        </p:txBody>
      </p:sp>
      <p:sp>
        <p:nvSpPr>
          <p:cNvPr id="3" name="Title 2">
            <a:extLst>
              <a:ext uri="{FF2B5EF4-FFF2-40B4-BE49-F238E27FC236}">
                <a16:creationId xmlns:a16="http://schemas.microsoft.com/office/drawing/2014/main" id="{5989EF6E-34BC-4793-963F-853EC74B1E6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CONCLUSION</a:t>
            </a:r>
          </a:p>
        </p:txBody>
      </p:sp>
      <p:pic>
        <p:nvPicPr>
          <p:cNvPr id="4" name="Picture 4">
            <a:extLst>
              <a:ext uri="{FF2B5EF4-FFF2-40B4-BE49-F238E27FC236}">
                <a16:creationId xmlns:a16="http://schemas.microsoft.com/office/drawing/2014/main" id="{2CC864BA-77A2-40C3-A43B-8B06DE360401}"/>
              </a:ext>
            </a:extLst>
          </p:cNvPr>
          <p:cNvPicPr>
            <a:picLocks noChangeAspect="1"/>
          </p:cNvPicPr>
          <p:nvPr/>
        </p:nvPicPr>
        <p:blipFill rotWithShape="1">
          <a:blip r:embed="rId2"/>
          <a:srcRect l="5018"/>
          <a:stretch/>
        </p:blipFill>
        <p:spPr>
          <a:xfrm>
            <a:off x="5120640" y="1904281"/>
            <a:ext cx="6233160" cy="4272681"/>
          </a:xfrm>
          <a:prstGeom prst="rect">
            <a:avLst/>
          </a:prstGeom>
        </p:spPr>
      </p:pic>
    </p:spTree>
    <p:extLst>
      <p:ext uri="{BB962C8B-B14F-4D97-AF65-F5344CB8AC3E}">
        <p14:creationId xmlns:p14="http://schemas.microsoft.com/office/powerpoint/2010/main" val="793896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149F-D2FB-4135-A99D-2566761D444F}"/>
              </a:ext>
            </a:extLst>
          </p:cNvPr>
          <p:cNvSpPr>
            <a:spLocks noGrp="1"/>
          </p:cNvSpPr>
          <p:nvPr>
            <p:ph type="title"/>
          </p:nvPr>
        </p:nvSpPr>
        <p:spPr/>
        <p:txBody>
          <a:bodyPr/>
          <a:lstStyle/>
          <a:p>
            <a:r>
              <a:rPr lang="en-US">
                <a:cs typeface="Calibri"/>
              </a:rPr>
              <a:t>Any thoughts?</a:t>
            </a:r>
            <a:endParaRPr lang="en-US"/>
          </a:p>
        </p:txBody>
      </p:sp>
      <p:sp>
        <p:nvSpPr>
          <p:cNvPr id="3" name="Text Placeholder 2">
            <a:extLst>
              <a:ext uri="{FF2B5EF4-FFF2-40B4-BE49-F238E27FC236}">
                <a16:creationId xmlns:a16="http://schemas.microsoft.com/office/drawing/2014/main" id="{EEC6A988-22BD-46FC-8977-30F5856F8249}"/>
              </a:ext>
            </a:extLst>
          </p:cNvPr>
          <p:cNvSpPr>
            <a:spLocks noGrp="1"/>
          </p:cNvSpPr>
          <p:nvPr>
            <p:ph type="body" idx="1"/>
          </p:nvPr>
        </p:nvSpPr>
        <p:spPr/>
        <p:txBody>
          <a:bodyPr vert="horz" lIns="91440" tIns="73152" rIns="91440" bIns="45720" rtlCol="0" anchor="t">
            <a:noAutofit/>
          </a:bodyPr>
          <a:lstStyle/>
          <a:p>
            <a:r>
              <a:rPr lang="en-US">
                <a:cs typeface="Calibri"/>
              </a:rPr>
              <a:t>Any</a:t>
            </a:r>
            <a:r>
              <a:rPr lang="en-US">
                <a:ea typeface="+mn-lt"/>
                <a:cs typeface="+mn-lt"/>
              </a:rPr>
              <a:t> questions?</a:t>
            </a:r>
            <a:r>
              <a:rPr lang="en-US">
                <a:cs typeface="Calibri"/>
              </a:rPr>
              <a:t> Comments?</a:t>
            </a:r>
            <a:endParaRPr lang="en-US"/>
          </a:p>
        </p:txBody>
      </p:sp>
    </p:spTree>
    <p:extLst>
      <p:ext uri="{BB962C8B-B14F-4D97-AF65-F5344CB8AC3E}">
        <p14:creationId xmlns:p14="http://schemas.microsoft.com/office/powerpoint/2010/main" val="3120210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hasianid&#10;&#10;Description automatically generated">
            <a:extLst>
              <a:ext uri="{FF2B5EF4-FFF2-40B4-BE49-F238E27FC236}">
                <a16:creationId xmlns:a16="http://schemas.microsoft.com/office/drawing/2014/main" id="{7B86AB0D-9B95-4CB9-96E4-C2AD99EE00E2}"/>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4531" r="4531"/>
          <a:stretch>
            <a:fillRect/>
          </a:stretch>
        </p:blipFill>
        <p:spPr/>
      </p:pic>
      <p:sp>
        <p:nvSpPr>
          <p:cNvPr id="3" name="Title 2" hidden="1">
            <a:extLst>
              <a:ext uri="{FF2B5EF4-FFF2-40B4-BE49-F238E27FC236}">
                <a16:creationId xmlns:a16="http://schemas.microsoft.com/office/drawing/2014/main" id="{EB985F8A-17BD-4D34-8264-513487E7BF41}"/>
              </a:ext>
            </a:extLst>
          </p:cNvPr>
          <p:cNvSpPr>
            <a:spLocks noGrp="1"/>
          </p:cNvSpPr>
          <p:nvPr>
            <p:ph type="title"/>
          </p:nvPr>
        </p:nvSpPr>
        <p:spPr/>
        <p:txBody>
          <a:bodyPr/>
          <a:lstStyle/>
          <a:p>
            <a:r>
              <a:rPr lang="en-US"/>
              <a:t>Large Photo Slide</a:t>
            </a:r>
          </a:p>
        </p:txBody>
      </p:sp>
      <p:sp>
        <p:nvSpPr>
          <p:cNvPr id="6" name="Oval 5" descr="Image caption">
            <a:extLst>
              <a:ext uri="{FF2B5EF4-FFF2-40B4-BE49-F238E27FC236}">
                <a16:creationId xmlns:a16="http://schemas.microsoft.com/office/drawing/2014/main" id="{2BCB8CB3-8468-48D4-9C1D-A581FC558D6F}"/>
              </a:ext>
            </a:extLst>
          </p:cNvPr>
          <p:cNvSpPr/>
          <p:nvPr/>
        </p:nvSpPr>
        <p:spPr>
          <a:xfrm>
            <a:off x="9353010" y="324464"/>
            <a:ext cx="2401524" cy="2388886"/>
          </a:xfrm>
          <a:prstGeom prst="ellipse">
            <a:avLst/>
          </a:prstGeom>
          <a:solidFill>
            <a:schemeClr val="accent1">
              <a:alpha val="70000"/>
            </a:schemeClr>
          </a:solidFill>
          <a:ln w="3175">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id="{76D4BFC2-69CA-4ED6-89E7-A9ADB571E7A4}"/>
              </a:ext>
            </a:extLst>
          </p:cNvPr>
          <p:cNvSpPr/>
          <p:nvPr/>
        </p:nvSpPr>
        <p:spPr>
          <a:xfrm>
            <a:off x="9385986" y="853066"/>
            <a:ext cx="2097590" cy="1331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rIns="91440" rtlCol="0" anchor="ctr"/>
          <a:lstStyle/>
          <a:p>
            <a:pPr algn="ctr">
              <a:defRPr sz="10000">
                <a:solidFill>
                  <a:srgbClr val="3A3B39"/>
                </a:solidFill>
                <a:latin typeface="Bebas"/>
                <a:ea typeface="Bebas"/>
                <a:cs typeface="Bebas"/>
                <a:sym typeface="Bebas"/>
              </a:defRPr>
            </a:pPr>
            <a:endParaRPr lang="en-US" sz="2800">
              <a:ea typeface="+mn-lt"/>
              <a:cs typeface="+mn-lt"/>
            </a:endParaRPr>
          </a:p>
          <a:p>
            <a:pPr algn="ctr">
              <a:defRPr sz="10000">
                <a:solidFill>
                  <a:srgbClr val="3A3B39"/>
                </a:solidFill>
                <a:latin typeface="Bebas"/>
                <a:ea typeface="Bebas"/>
                <a:cs typeface="Bebas"/>
                <a:sym typeface="Bebas"/>
              </a:defRPr>
            </a:pPr>
            <a:endParaRPr lang="en-US" sz="2800" b="1">
              <a:solidFill>
                <a:schemeClr val="bg1"/>
              </a:solidFill>
              <a:cs typeface="Gill Sans"/>
            </a:endParaRPr>
          </a:p>
        </p:txBody>
      </p:sp>
      <p:sp>
        <p:nvSpPr>
          <p:cNvPr id="7" name="Slide Number 21">
            <a:extLst>
              <a:ext uri="{FF2B5EF4-FFF2-40B4-BE49-F238E27FC236}">
                <a16:creationId xmlns:a16="http://schemas.microsoft.com/office/drawing/2014/main" id="{F4A07F3C-2C0D-4DC2-AB4F-E0355135560A}"/>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schemeClr val="bg1">
                    <a:alpha val="50000"/>
                  </a:schemeClr>
                </a:solidFill>
              </a:rPr>
              <a:pPr/>
              <a:t>42</a:t>
            </a:fld>
            <a:endParaRPr lang="en-US" sz="1000">
              <a:solidFill>
                <a:schemeClr val="bg1">
                  <a:alpha val="50000"/>
                </a:schemeClr>
              </a:solidFill>
            </a:endParaRPr>
          </a:p>
        </p:txBody>
      </p:sp>
      <p:sp>
        <p:nvSpPr>
          <p:cNvPr id="10" name="TextBox 9">
            <a:extLst>
              <a:ext uri="{FF2B5EF4-FFF2-40B4-BE49-F238E27FC236}">
                <a16:creationId xmlns:a16="http://schemas.microsoft.com/office/drawing/2014/main" id="{E2F2B991-6BCE-4D28-937E-94513A6B38C5}"/>
              </a:ext>
            </a:extLst>
          </p:cNvPr>
          <p:cNvSpPr txBox="1"/>
          <p:nvPr/>
        </p:nvSpPr>
        <p:spPr>
          <a:xfrm>
            <a:off x="1104900" y="6858000"/>
            <a:ext cx="11087100" cy="230832"/>
          </a:xfrm>
          <a:prstGeom prst="rect">
            <a:avLst/>
          </a:prstGeom>
          <a:noFill/>
        </p:spPr>
        <p:txBody>
          <a:bodyPr wrap="square" rtlCol="0">
            <a:spAutoFit/>
          </a:bodyPr>
          <a:lstStyle/>
          <a:p>
            <a:r>
              <a:rPr lang="en-US" sz="900">
                <a:hlinkClick r:id="rId4" tooltip="http://www.mediafactory.org.au/natalie-herbstreit/2014/10/14/the-end/"/>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389222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A35F61-40B4-43EA-AD42-B6116D6F07EC}"/>
              </a:ext>
            </a:extLst>
          </p:cNvPr>
          <p:cNvSpPr>
            <a:spLocks noGrp="1"/>
          </p:cNvSpPr>
          <p:nvPr>
            <p:ph idx="1"/>
          </p:nvPr>
        </p:nvSpPr>
        <p:spPr/>
        <p:txBody>
          <a:bodyPr/>
          <a:lstStyle/>
          <a:p>
            <a:r>
              <a:rPr lang="en-US"/>
              <a:t>Lange, K. W., </a:t>
            </a:r>
            <a:r>
              <a:rPr lang="en-US" err="1"/>
              <a:t>Reichl</a:t>
            </a:r>
            <a:r>
              <a:rPr lang="en-US"/>
              <a:t>, S., Lange, K. M., </a:t>
            </a:r>
            <a:r>
              <a:rPr lang="en-US" err="1"/>
              <a:t>Tucha</a:t>
            </a:r>
            <a:r>
              <a:rPr lang="en-US"/>
              <a:t>, L., &amp; </a:t>
            </a:r>
            <a:r>
              <a:rPr lang="en-US" err="1"/>
              <a:t>Tucha</a:t>
            </a:r>
            <a:r>
              <a:rPr lang="en-US"/>
              <a:t>, O. (2010). The history of attention deficit hyperactivity disorder. </a:t>
            </a:r>
            <a:r>
              <a:rPr lang="en-US" i="1"/>
              <a:t>Attention deficit and hyperactivity disorders</a:t>
            </a:r>
            <a:r>
              <a:rPr lang="en-US"/>
              <a:t>, </a:t>
            </a:r>
            <a:r>
              <a:rPr lang="en-US" i="1"/>
              <a:t>2</a:t>
            </a:r>
            <a:r>
              <a:rPr lang="en-US"/>
              <a:t>(4), 241–255. doi:10.1007/s12402-010-0045-8</a:t>
            </a:r>
            <a:endParaRPr lang="en-US" b="1"/>
          </a:p>
        </p:txBody>
      </p:sp>
      <p:sp>
        <p:nvSpPr>
          <p:cNvPr id="4" name="Title 3">
            <a:extLst>
              <a:ext uri="{FF2B5EF4-FFF2-40B4-BE49-F238E27FC236}">
                <a16:creationId xmlns:a16="http://schemas.microsoft.com/office/drawing/2014/main" id="{7E0FDA41-A79C-4618-A578-09049DDA9D2E}"/>
              </a:ext>
            </a:extLst>
          </p:cNvPr>
          <p:cNvSpPr>
            <a:spLocks noGrp="1"/>
          </p:cNvSpPr>
          <p:nvPr>
            <p:ph type="title"/>
          </p:nvPr>
        </p:nvSpPr>
        <p:spPr/>
        <p:txBody>
          <a:bodyPr/>
          <a:lstStyle/>
          <a:p>
            <a:r>
              <a:rPr lang="en-US"/>
              <a:t>References</a:t>
            </a:r>
          </a:p>
        </p:txBody>
      </p:sp>
    </p:spTree>
    <p:extLst>
      <p:ext uri="{BB962C8B-B14F-4D97-AF65-F5344CB8AC3E}">
        <p14:creationId xmlns:p14="http://schemas.microsoft.com/office/powerpoint/2010/main" val="257499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5EBA71-DDEC-4388-A16A-60E542DE7CC7}"/>
              </a:ext>
            </a:extLst>
          </p:cNvPr>
          <p:cNvSpPr>
            <a:spLocks noGrp="1"/>
          </p:cNvSpPr>
          <p:nvPr>
            <p:ph idx="1"/>
          </p:nvPr>
        </p:nvSpPr>
        <p:spPr>
          <a:xfrm>
            <a:off x="5120640" y="804672"/>
            <a:ext cx="6281928" cy="5248656"/>
          </a:xfrm>
        </p:spPr>
        <p:txBody>
          <a:bodyPr vert="horz" lIns="91440" tIns="45720" rIns="91440" bIns="45720" rtlCol="0" anchor="ctr">
            <a:normAutofit/>
          </a:bodyPr>
          <a:lstStyle/>
          <a:p>
            <a:pPr marL="0" indent="0">
              <a:buNone/>
            </a:pPr>
            <a:r>
              <a:rPr lang="en-US" sz="3600"/>
              <a:t>- Poor academic performance</a:t>
            </a:r>
            <a:endParaRPr lang="en-US" sz="2000">
              <a:cs typeface="Calibri" panose="020F0502020204030204"/>
            </a:endParaRPr>
          </a:p>
          <a:p>
            <a:pPr marL="0" indent="0">
              <a:buNone/>
            </a:pPr>
            <a:r>
              <a:rPr lang="en-US" sz="3600"/>
              <a:t>- Increased risk for injuries</a:t>
            </a:r>
            <a:br>
              <a:rPr lang="en-US" sz="3600"/>
            </a:br>
            <a:r>
              <a:rPr lang="en-US" sz="3600"/>
              <a:t>- Low self-esteem related to performance</a:t>
            </a:r>
            <a:br>
              <a:rPr lang="en-US" sz="3600"/>
            </a:br>
            <a:r>
              <a:rPr lang="en-US" sz="3600"/>
              <a:t>- Poor interpersonal relationships</a:t>
            </a:r>
            <a:br>
              <a:rPr lang="en-US" sz="3600"/>
            </a:br>
            <a:r>
              <a:rPr lang="en-US" sz="3600"/>
              <a:t>- Clinical evidence of ↑ risk of substance abuse </a:t>
            </a:r>
            <a:br>
              <a:rPr lang="en-US" sz="3600"/>
            </a:br>
            <a:r>
              <a:rPr lang="en-US" sz="3600"/>
              <a:t>- Employment difficulties</a:t>
            </a:r>
            <a:br>
              <a:rPr lang="en-US" sz="2000"/>
            </a:br>
            <a:endParaRPr lang="en-US" sz="2000">
              <a:cs typeface="Calibri"/>
            </a:endParaRPr>
          </a:p>
        </p:txBody>
      </p:sp>
      <p:sp>
        <p:nvSpPr>
          <p:cNvPr id="5" name="Title 4">
            <a:extLst>
              <a:ext uri="{FF2B5EF4-FFF2-40B4-BE49-F238E27FC236}">
                <a16:creationId xmlns:a16="http://schemas.microsoft.com/office/drawing/2014/main" id="{F4D8F522-8352-4399-A956-BD0BFAE98D76}"/>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3400" kern="1200">
                <a:solidFill>
                  <a:srgbClr val="FFFFFF"/>
                </a:solidFill>
                <a:latin typeface="+mj-lt"/>
                <a:ea typeface="+mj-ea"/>
                <a:cs typeface="+mj-cs"/>
              </a:rPr>
              <a:t>CONSEQUENCES OF UNTREATED ADHD</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spTree>
    <p:extLst>
      <p:ext uri="{BB962C8B-B14F-4D97-AF65-F5344CB8AC3E}">
        <p14:creationId xmlns:p14="http://schemas.microsoft.com/office/powerpoint/2010/main" val="11177146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E4E3A9-8CE3-4203-86F3-BEB0184D3900}"/>
              </a:ext>
            </a:extLst>
          </p:cNvPr>
          <p:cNvSpPr>
            <a:spLocks noGrp="1"/>
          </p:cNvSpPr>
          <p:nvPr>
            <p:ph idx="1"/>
          </p:nvPr>
        </p:nvSpPr>
        <p:spPr/>
        <p:txBody>
          <a:bodyPr vert="horz" lIns="91440" tIns="45720" rIns="91440" bIns="45720" rtlCol="0" anchor="t">
            <a:normAutofit/>
          </a:bodyPr>
          <a:lstStyle/>
          <a:p>
            <a:endParaRPr lang="en-US">
              <a:cs typeface="Calibri" panose="020F0502020204030204"/>
            </a:endParaRPr>
          </a:p>
          <a:p>
            <a:endParaRPr lang="en-US">
              <a:ea typeface="+mn-lt"/>
              <a:cs typeface="+mn-lt"/>
            </a:endParaRPr>
          </a:p>
          <a:p>
            <a:endParaRPr lang="en-US">
              <a:cs typeface="Calibri"/>
            </a:endParaRPr>
          </a:p>
        </p:txBody>
      </p:sp>
      <p:sp>
        <p:nvSpPr>
          <p:cNvPr id="3" name="Title 2">
            <a:extLst>
              <a:ext uri="{FF2B5EF4-FFF2-40B4-BE49-F238E27FC236}">
                <a16:creationId xmlns:a16="http://schemas.microsoft.com/office/drawing/2014/main" id="{02E14A01-B795-4148-826D-8446E8ECAE8D}"/>
              </a:ext>
            </a:extLst>
          </p:cNvPr>
          <p:cNvSpPr>
            <a:spLocks noGrp="1"/>
          </p:cNvSpPr>
          <p:nvPr>
            <p:ph type="title"/>
          </p:nvPr>
        </p:nvSpPr>
        <p:spPr/>
        <p:txBody>
          <a:bodyPr/>
          <a:lstStyle/>
          <a:p>
            <a:r>
              <a:rPr lang="en-US">
                <a:cs typeface="Calibri"/>
              </a:rPr>
              <a:t>Neurology of ADHD</a:t>
            </a:r>
            <a:endParaRPr lang="en-US"/>
          </a:p>
        </p:txBody>
      </p:sp>
      <p:graphicFrame>
        <p:nvGraphicFramePr>
          <p:cNvPr id="4" name="Diagram 4">
            <a:extLst>
              <a:ext uri="{FF2B5EF4-FFF2-40B4-BE49-F238E27FC236}">
                <a16:creationId xmlns:a16="http://schemas.microsoft.com/office/drawing/2014/main" id="{887961A0-1148-4274-9903-AF33717DF696}"/>
              </a:ext>
            </a:extLst>
          </p:cNvPr>
          <p:cNvGraphicFramePr/>
          <p:nvPr>
            <p:extLst>
              <p:ext uri="{D42A27DB-BD31-4B8C-83A1-F6EECF244321}">
                <p14:modId xmlns:p14="http://schemas.microsoft.com/office/powerpoint/2010/main" val="3164384853"/>
              </p:ext>
            </p:extLst>
          </p:nvPr>
        </p:nvGraphicFramePr>
        <p:xfrm>
          <a:off x="1852449" y="1711872"/>
          <a:ext cx="8184930" cy="3611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descr="A picture containing object, clock&#10;&#10;Description automatically generated">
            <a:extLst>
              <a:ext uri="{FF2B5EF4-FFF2-40B4-BE49-F238E27FC236}">
                <a16:creationId xmlns:a16="http://schemas.microsoft.com/office/drawing/2014/main" id="{0D6BE4D1-AFDA-4B80-9E85-BF93F49E69B4}"/>
              </a:ext>
            </a:extLst>
          </p:cNvPr>
          <p:cNvPicPr>
            <a:picLocks noGrp="1" noChangeAspect="1"/>
          </p:cNvPicPr>
          <p:nvPr>
            <p:ph type="pic" sz="quarter" idx="71"/>
          </p:nvPr>
        </p:nvPicPr>
        <p:blipFill rotWithShape="1">
          <a:blip r:embed="rId3">
            <a:extLst>
              <a:ext uri="{837473B0-CC2E-450A-ABE3-18F120FF3D39}">
                <a1611:picAttrSrcUrl xmlns:a1611="http://schemas.microsoft.com/office/drawing/2016/11/main" r:id="rId4"/>
              </a:ext>
            </a:extLst>
          </a:blip>
          <a:srcRect l="27706" r="27706"/>
          <a:stretch/>
        </p:blipFill>
        <p:spPr>
          <a:prstGeom prst="rect">
            <a:avLst/>
          </a:prstGeom>
        </p:spPr>
      </p:pic>
      <p:sp>
        <p:nvSpPr>
          <p:cNvPr id="5" name="Title 4">
            <a:extLst>
              <a:ext uri="{FF2B5EF4-FFF2-40B4-BE49-F238E27FC236}">
                <a16:creationId xmlns:a16="http://schemas.microsoft.com/office/drawing/2014/main" id="{78CC151D-3E87-49F8-947C-F3CD2D5C3781}"/>
              </a:ext>
            </a:extLst>
          </p:cNvPr>
          <p:cNvSpPr>
            <a:spLocks noGrp="1"/>
          </p:cNvSpPr>
          <p:nvPr>
            <p:ph type="title"/>
          </p:nvPr>
        </p:nvSpPr>
        <p:spPr>
          <a:xfrm>
            <a:off x="8022021" y="3231931"/>
            <a:ext cx="3852041" cy="1834056"/>
          </a:xfrm>
        </p:spPr>
        <p:txBody>
          <a:bodyPr vert="horz" lIns="91440" tIns="45720" rIns="91440" bIns="45720" rtlCol="0" anchor="b">
            <a:normAutofit fontScale="90000"/>
          </a:bodyPr>
          <a:lstStyle/>
          <a:p>
            <a:pPr algn="ctr"/>
            <a:r>
              <a:rPr lang="en-US" sz="7200">
                <a:solidFill>
                  <a:schemeClr val="tx1"/>
                </a:solidFill>
                <a:ea typeface="+mj-ea"/>
                <a:cs typeface="+mj-cs"/>
              </a:rPr>
              <a:t>Treatment</a:t>
            </a:r>
            <a:endParaRPr lang="en-US" sz="4000">
              <a:solidFill>
                <a:schemeClr val="tx1"/>
              </a:solidFill>
              <a:ea typeface="+mj-ea"/>
              <a:cs typeface="+mj-cs"/>
            </a:endParaRPr>
          </a:p>
        </p:txBody>
      </p:sp>
      <p:sp>
        <p:nvSpPr>
          <p:cNvPr id="6" name="TextBox 5">
            <a:extLst>
              <a:ext uri="{FF2B5EF4-FFF2-40B4-BE49-F238E27FC236}">
                <a16:creationId xmlns:a16="http://schemas.microsoft.com/office/drawing/2014/main" id="{0AB09803-B281-4524-BD83-8C27C86DA3B4}"/>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gtt-vih.org/actualizate/actualizacion_en_tratamientos/12_03_2014_CRO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99406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238801-5FA2-45D0-8DCD-2CE63F6A7809}"/>
              </a:ext>
            </a:extLst>
          </p:cNvPr>
          <p:cNvSpPr>
            <a:spLocks noGrp="1"/>
          </p:cNvSpPr>
          <p:nvPr>
            <p:ph idx="1"/>
          </p:nvPr>
        </p:nvSpPr>
        <p:spPr>
          <a:xfrm>
            <a:off x="838200" y="1825625"/>
            <a:ext cx="3797807" cy="4351338"/>
          </a:xfrm>
        </p:spPr>
        <p:txBody>
          <a:bodyPr vert="horz" lIns="91440" tIns="45720" rIns="91440" bIns="45720" rtlCol="0">
            <a:normAutofit/>
          </a:bodyPr>
          <a:lstStyle/>
          <a:p>
            <a:r>
              <a:rPr lang="en-US" sz="1800"/>
              <a:t>Symptoms of ADHD as a disorder dates back to late 1700s. </a:t>
            </a:r>
          </a:p>
          <a:p>
            <a:pPr lvl="1"/>
            <a:r>
              <a:rPr lang="en-US" sz="1700"/>
              <a:t>The incapacity of attending with a necessary degree of constancy to any one object (Sir Alexander Crichton, 1763–1856)</a:t>
            </a:r>
          </a:p>
          <a:p>
            <a:pPr lvl="1"/>
            <a:r>
              <a:rPr lang="en-US" sz="1700"/>
              <a:t>Fidgety Phil (Heinrich Hoffmann 1809–1894)</a:t>
            </a:r>
          </a:p>
          <a:p>
            <a:pPr lvl="1"/>
            <a:r>
              <a:rPr lang="en-US" sz="1700"/>
              <a:t>Defect of moral control (Sir George Frederic Still, 1868–1941)</a:t>
            </a:r>
          </a:p>
          <a:p>
            <a:pPr lvl="1"/>
            <a:r>
              <a:rPr lang="en-US" sz="1700"/>
              <a:t>Postencephalitic behavior disorder, </a:t>
            </a:r>
            <a:r>
              <a:rPr lang="en-US" sz="1700" err="1"/>
              <a:t>Tredgold</a:t>
            </a:r>
            <a:endParaRPr lang="en-US" sz="1700" b="1"/>
          </a:p>
          <a:p>
            <a:pPr lvl="1"/>
            <a:r>
              <a:rPr lang="en-US" sz="1700"/>
              <a:t>Hyperkinetic disease of infancy (Franz Kramer 1878–1967, and Hans </a:t>
            </a:r>
            <a:r>
              <a:rPr lang="en-US" sz="1700" err="1"/>
              <a:t>Pollnow</a:t>
            </a:r>
            <a:r>
              <a:rPr lang="en-US" sz="1700"/>
              <a:t> 1902–1943)</a:t>
            </a:r>
          </a:p>
          <a:p>
            <a:pPr lvl="1"/>
            <a:endParaRPr lang="en-US" sz="1700"/>
          </a:p>
        </p:txBody>
      </p:sp>
      <p:sp>
        <p:nvSpPr>
          <p:cNvPr id="40" name="Title 39">
            <a:extLst>
              <a:ext uri="{FF2B5EF4-FFF2-40B4-BE49-F238E27FC236}">
                <a16:creationId xmlns:a16="http://schemas.microsoft.com/office/drawing/2014/main" id="{65A5376C-613D-4FB8-8667-427E0D7DFDA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History of ADHD Treatment</a:t>
            </a:r>
          </a:p>
        </p:txBody>
      </p:sp>
      <p:pic>
        <p:nvPicPr>
          <p:cNvPr id="1026" name="Picture 2" descr="Image result for fidgety phil who couldn't sit still">
            <a:extLst>
              <a:ext uri="{FF2B5EF4-FFF2-40B4-BE49-F238E27FC236}">
                <a16:creationId xmlns:a16="http://schemas.microsoft.com/office/drawing/2014/main" id="{935D79AF-0DA2-4B76-A52D-C353E72A66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4" r="-2" b="287"/>
          <a:stretch/>
        </p:blipFill>
        <p:spPr bwMode="auto">
          <a:xfrm>
            <a:off x="5120640" y="1904281"/>
            <a:ext cx="6233160" cy="42726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3ACA41-5217-4B3D-957B-C5588E78C80C}"/>
              </a:ext>
            </a:extLst>
          </p:cNvPr>
          <p:cNvSpPr txBox="1"/>
          <p:nvPr/>
        </p:nvSpPr>
        <p:spPr>
          <a:xfrm>
            <a:off x="3206662" y="6062598"/>
            <a:ext cx="2379945" cy="646331"/>
          </a:xfrm>
          <a:prstGeom prst="rect">
            <a:avLst/>
          </a:prstGeom>
          <a:noFill/>
        </p:spPr>
        <p:txBody>
          <a:bodyPr wrap="square" rtlCol="0">
            <a:spAutoFit/>
          </a:bodyPr>
          <a:lstStyle/>
          <a:p>
            <a:r>
              <a:rPr lang="en-US"/>
              <a:t>Lange et al., (2010) </a:t>
            </a:r>
            <a:endParaRPr lang="en-US" b="1"/>
          </a:p>
          <a:p>
            <a:endParaRPr lang="en-US"/>
          </a:p>
        </p:txBody>
      </p:sp>
    </p:spTree>
    <p:extLst>
      <p:ext uri="{BB962C8B-B14F-4D97-AF65-F5344CB8AC3E}">
        <p14:creationId xmlns:p14="http://schemas.microsoft.com/office/powerpoint/2010/main" val="319111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238801-5FA2-45D0-8DCD-2CE63F6A7809}"/>
              </a:ext>
            </a:extLst>
          </p:cNvPr>
          <p:cNvSpPr>
            <a:spLocks noGrp="1"/>
          </p:cNvSpPr>
          <p:nvPr>
            <p:ph idx="1"/>
          </p:nvPr>
        </p:nvSpPr>
        <p:spPr/>
        <p:txBody>
          <a:bodyPr vert="horz" lIns="91440" tIns="45720" rIns="91440" bIns="45720" rtlCol="0" anchor="t">
            <a:normAutofit/>
          </a:bodyPr>
          <a:lstStyle/>
          <a:p>
            <a:r>
              <a:rPr lang="en-US">
                <a:ea typeface="+mn-lt"/>
                <a:cs typeface="+mn-lt"/>
              </a:rPr>
              <a:t>In 1937, Charles Bradley performed pneumoencephalograms in order to examine structural brain abnormalities</a:t>
            </a:r>
            <a:r>
              <a:rPr lang="en-US">
                <a:ea typeface="+mn-lt"/>
                <a:cs typeface="+mn-lt"/>
                <a:sym typeface="Wingdings" panose="05000000000000000000" pitchFamily="2" charset="2"/>
              </a:rPr>
              <a:t> caused headaches  he treated them with </a:t>
            </a:r>
            <a:r>
              <a:rPr lang="en-US" err="1">
                <a:ea typeface="+mn-lt"/>
                <a:cs typeface="+mn-lt"/>
              </a:rPr>
              <a:t>benzedrine</a:t>
            </a:r>
            <a:r>
              <a:rPr lang="en-US">
                <a:ea typeface="+mn-lt"/>
                <a:cs typeface="+mn-lt"/>
              </a:rPr>
              <a:t> which was the most potent stimulant available at the time .</a:t>
            </a:r>
          </a:p>
          <a:p>
            <a:r>
              <a:rPr lang="en-US">
                <a:ea typeface="+mn-lt"/>
                <a:cs typeface="+mn-lt"/>
              </a:rPr>
              <a:t>He found that Benzedrine improved children’s school performance</a:t>
            </a:r>
          </a:p>
          <a:p>
            <a:r>
              <a:rPr lang="en-US"/>
              <a:t> The children with the best affects had the following symptoms “short attention span, dyscalculia, mood lability, hyperactivity, impulsiveness, and poor memory”</a:t>
            </a:r>
            <a:endParaRPr lang="en-US">
              <a:cs typeface="Calibri"/>
            </a:endParaRPr>
          </a:p>
          <a:p>
            <a:r>
              <a:rPr lang="en-US">
                <a:cs typeface="Calibri"/>
              </a:rPr>
              <a:t>This discovery was unpopular due to the current beliefs about behavior and treatment use of psychotherapy (psychoanalysis)</a:t>
            </a:r>
          </a:p>
          <a:p>
            <a:pPr marL="0" indent="0">
              <a:buNone/>
            </a:pPr>
            <a:endParaRPr lang="en-US">
              <a:cs typeface="Calibri"/>
            </a:endParaRPr>
          </a:p>
        </p:txBody>
      </p:sp>
      <p:sp>
        <p:nvSpPr>
          <p:cNvPr id="40" name="Title 39">
            <a:extLst>
              <a:ext uri="{FF2B5EF4-FFF2-40B4-BE49-F238E27FC236}">
                <a16:creationId xmlns:a16="http://schemas.microsoft.com/office/drawing/2014/main" id="{65A5376C-613D-4FB8-8667-427E0D7DFDAB}"/>
              </a:ext>
            </a:extLst>
          </p:cNvPr>
          <p:cNvSpPr>
            <a:spLocks noGrp="1"/>
          </p:cNvSpPr>
          <p:nvPr>
            <p:ph type="title"/>
          </p:nvPr>
        </p:nvSpPr>
        <p:spPr/>
        <p:txBody>
          <a:bodyPr/>
          <a:lstStyle/>
          <a:p>
            <a:r>
              <a:rPr lang="en-US"/>
              <a:t>History of ADHD Treatment</a:t>
            </a:r>
          </a:p>
        </p:txBody>
      </p:sp>
      <p:sp>
        <p:nvSpPr>
          <p:cNvPr id="6" name="TextBox 5">
            <a:extLst>
              <a:ext uri="{FF2B5EF4-FFF2-40B4-BE49-F238E27FC236}">
                <a16:creationId xmlns:a16="http://schemas.microsoft.com/office/drawing/2014/main" id="{0BC24C52-7AB6-4332-BBF6-F609F2EC4C54}"/>
              </a:ext>
            </a:extLst>
          </p:cNvPr>
          <p:cNvSpPr txBox="1"/>
          <p:nvPr/>
        </p:nvSpPr>
        <p:spPr>
          <a:xfrm>
            <a:off x="8693062" y="6276443"/>
            <a:ext cx="2379945" cy="646331"/>
          </a:xfrm>
          <a:prstGeom prst="rect">
            <a:avLst/>
          </a:prstGeom>
          <a:noFill/>
        </p:spPr>
        <p:txBody>
          <a:bodyPr wrap="square" rtlCol="0">
            <a:spAutoFit/>
          </a:bodyPr>
          <a:lstStyle/>
          <a:p>
            <a:r>
              <a:rPr lang="en-US"/>
              <a:t>Lange et al., (2010) </a:t>
            </a:r>
            <a:endParaRPr lang="en-US" b="1"/>
          </a:p>
          <a:p>
            <a:endParaRPr lang="en-US"/>
          </a:p>
        </p:txBody>
      </p:sp>
    </p:spTree>
    <p:extLst>
      <p:ext uri="{BB962C8B-B14F-4D97-AF65-F5344CB8AC3E}">
        <p14:creationId xmlns:p14="http://schemas.microsoft.com/office/powerpoint/2010/main" val="2395588639"/>
      </p:ext>
    </p:extLst>
  </p:cSld>
  <p:clrMapOvr>
    <a:masterClrMapping/>
  </p:clrMapOvr>
</p:sld>
</file>

<file path=ppt/theme/theme1.xml><?xml version="1.0" encoding="utf-8"?>
<a:theme xmlns:a="http://schemas.openxmlformats.org/drawingml/2006/main" name="Office Theme">
  <a:themeElements>
    <a:clrScheme name="Fashion Brochure">
      <a:dk1>
        <a:sysClr val="windowText" lastClr="000000"/>
      </a:dk1>
      <a:lt1>
        <a:sysClr val="window" lastClr="FFFFFF"/>
      </a:lt1>
      <a:dk2>
        <a:srgbClr val="454551"/>
      </a:dk2>
      <a:lt2>
        <a:srgbClr val="D8D9DC"/>
      </a:lt2>
      <a:accent1>
        <a:srgbClr val="E32D91"/>
      </a:accent1>
      <a:accent2>
        <a:srgbClr val="0C0C0C"/>
      </a:accent2>
      <a:accent3>
        <a:srgbClr val="595959"/>
      </a:accent3>
      <a:accent4>
        <a:srgbClr val="F9D5E9"/>
      </a:accent4>
      <a:accent5>
        <a:srgbClr val="EE81BD"/>
      </a:accent5>
      <a:accent6>
        <a:srgbClr val="D54773"/>
      </a:accent6>
      <a:hlink>
        <a:srgbClr val="C830CC"/>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11254" id="{767DB2EC-9DCB-4D03-9CDD-72995AD1555B}" vid="{97892F01-7CA2-4AB6-9C75-435E295FD9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0B596E-8E5F-4DB7-9C0B-A416410C0FAB}">
  <ds:schemaRefs>
    <ds:schemaRef ds:uri="http://schemas.microsoft.com/sharepoint/v3/contenttype/forms"/>
  </ds:schemaRefs>
</ds:datastoreItem>
</file>

<file path=customXml/itemProps3.xml><?xml version="1.0" encoding="utf-8"?>
<ds:datastoreItem xmlns:ds="http://schemas.openxmlformats.org/officeDocument/2006/customXml" ds:itemID="{271DA07E-9A1F-402C-A357-ABD24F8C703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1397</Words>
  <Application>Microsoft Macintosh PowerPoint</Application>
  <PresentationFormat>Widescreen</PresentationFormat>
  <Paragraphs>275</Paragraphs>
  <Slides>43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Bebas</vt:lpstr>
      <vt:lpstr>Calibri</vt:lpstr>
      <vt:lpstr>Gill Sans</vt:lpstr>
      <vt:lpstr>Times New Roman</vt:lpstr>
      <vt:lpstr>Wingdings</vt:lpstr>
      <vt:lpstr>Office Theme</vt:lpstr>
      <vt:lpstr>Attention-Deficit/ Hyperactivity Disorder</vt:lpstr>
      <vt:lpstr>Brief Overview of ADHD</vt:lpstr>
      <vt:lpstr>What is ADHD?</vt:lpstr>
      <vt:lpstr>Cont.</vt:lpstr>
      <vt:lpstr>CONSEQUENCES OF UNTREATED ADHD </vt:lpstr>
      <vt:lpstr>Neurology of ADHD</vt:lpstr>
      <vt:lpstr>Treatment</vt:lpstr>
      <vt:lpstr>History of ADHD Treatment</vt:lpstr>
      <vt:lpstr>History of ADHD Treatment</vt:lpstr>
      <vt:lpstr>Benzedrine</vt:lpstr>
      <vt:lpstr>History of ADHD treatment</vt:lpstr>
      <vt:lpstr>Treatment History MPH</vt:lpstr>
      <vt:lpstr> Current Pharmacological Treatment                </vt:lpstr>
      <vt:lpstr>Non-Pharmacological Therapy</vt:lpstr>
      <vt:lpstr>FDA Approvals</vt:lpstr>
      <vt:lpstr>Standardized Dosing Information</vt:lpstr>
      <vt:lpstr>Mechanisms of Action of the Drug</vt:lpstr>
      <vt:lpstr>   Pharmacodynamics Amphetamines increase synaptic concentrations of both norepinephrine and dopamine by  (1) blocking reuptake transporters for norepinephrine as well as increasing the amount of NE released into the synapse.  (2)  binding to the vesicular transporter and cause dopamine to be released from its storage vesicles into the cytoplasm of the terminal button. This “free” dopamine is then transported into the synaptic cleft by amphetamine-induced reversal of the dopamine transporter (DAT).  (3) increasing the amount of dopamine released from synaptic vesicles during neuronal signaling.  Dopamine contributes to cortical arousal via the mesocortical pathway originating in the nucleus accumbens. Increased NE activity contributes to cortical arousal via the reticular activating system originating in the locus coeruleus . </vt:lpstr>
      <vt:lpstr>Pharmacokinetics of MPH - Average half-life is 3.5 hours (1.3-7.7hours) and 2.5 hours (1.5-5 hours)  in adults and children respectively.  - First-pass metabolism is not extensive with transdermal dosing, thus resulting in notably higher exposure to MPH and lower exposure to metabolites as compared to oral dosing. - High abuse potential, Schedule II drug  - Patient may develop tolerance and psychological dependence  •  - Discontinuation: Taper to avoid withdrawal effects.  Careful supervision is required during withdrawal from abusive use.    </vt:lpstr>
      <vt:lpstr> Amphetamines - Insomnia,  - Nervousness, - Irritability,  - Weight loss,  - Dizziness.  - Hypertension,  - Tachycardia,  - Cardiac arrhythmias.  - Excessive doses induce psychotic states, seizures, and cardiac failure.   Methylphenidate - Apettite loss - High BP - Stomach pain - Headache - In 2003–2005, several studies were released suggesting that MPH might be associated with an increase in cancer (El-Zein et al., 2005). However, larger follow-up studies conducted in Germany found no such association (Walitza et al., 2007).  - No evidence for delayed growth or maturation (Wilens et al., 2005).   </vt:lpstr>
      <vt:lpstr>Considering the symptoms…</vt:lpstr>
      <vt:lpstr>Progress Monitoring Tools</vt:lpstr>
      <vt:lpstr>More tools!</vt:lpstr>
      <vt:lpstr>Self-made progress monitoring tool</vt:lpstr>
      <vt:lpstr>Research Summary &amp; Critique</vt:lpstr>
      <vt:lpstr>Cortese, S., Adamo, N., Del Giovane, C., Mohr-Jensen, C., Hayes, A. J., Carucci, S., ... &amp; Hollis, C. (2018). Comparative efficacy and tolerability of medications for attention-deficit hyperactivity disorder in children, adolescents, and adults: a systematic review and network meta-analysis. The Lancet Psychiatry, 5(9), 727-738.</vt:lpstr>
      <vt:lpstr>Critique</vt:lpstr>
      <vt:lpstr>FINDINGS</vt:lpstr>
      <vt:lpstr>CGI-Improvement (CGI-I) </vt:lpstr>
      <vt:lpstr>PowerPoint Presentation</vt:lpstr>
      <vt:lpstr>PowerPoint Presentation</vt:lpstr>
      <vt:lpstr>Li, Y., Gao, J., He, S., Zhang, Y., &amp; Wang, Q. (2017). An evaluation on the efficacy and safety of treatments for attention deficit hyperactivity disorder in children and adolescents: a comparison of multiple treatments. Molecular Neurobiology, 54(9), 6655-6669.</vt:lpstr>
      <vt:lpstr>Catala-Lopez, F., Hutton, B., Núñez-Beltrán, A., Page, M. J., Ridao, M., Saint-Gerons, D. M., ... &amp; Moher, D. (2017). The pharmacological and non-pharmacological treatment of attention deficit hyperactivity disorder in children and adolescents: a systematic review with network meta-analyses of randomised trials. PloS one, 12(7), e0180355.</vt:lpstr>
      <vt:lpstr>Omega 3/6? </vt:lpstr>
      <vt:lpstr>Moscibrodzki, P., &amp; Katz, C. L. (2018). Methylphenidate Hydrochloride</vt:lpstr>
      <vt:lpstr>PowerPoint Presentation</vt:lpstr>
      <vt:lpstr>PowerPoint Presentation</vt:lpstr>
      <vt:lpstr>Final thoughts  and  Overall Best Practice</vt:lpstr>
      <vt:lpstr>Best Pharmacological  Treatment</vt:lpstr>
      <vt:lpstr>CONCLUSION</vt:lpstr>
      <vt:lpstr>Any thoughts?</vt:lpstr>
      <vt:lpstr>Large Photo Slide</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Attention-Deficit/ Hyperactivity Disorder</dc:title>
  <dc:creator/>
  <cp:revision>2</cp:revision>
  <dcterms:created xsi:type="dcterms:W3CDTF">2019-09-18T19:21:50Z</dcterms:created>
  <dcterms:modified xsi:type="dcterms:W3CDTF">2019-09-18T23:47:42Z</dcterms:modified>
</cp:coreProperties>
</file>