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59" r:id="rId3"/>
    <p:sldId id="260" r:id="rId4"/>
    <p:sldId id="262" r:id="rId5"/>
    <p:sldId id="269" r:id="rId6"/>
    <p:sldId id="261" r:id="rId7"/>
    <p:sldId id="264" r:id="rId8"/>
    <p:sldId id="617" r:id="rId9"/>
    <p:sldId id="627" r:id="rId10"/>
    <p:sldId id="272" r:id="rId11"/>
    <p:sldId id="270" r:id="rId12"/>
    <p:sldId id="271" r:id="rId13"/>
    <p:sldId id="273" r:id="rId14"/>
    <p:sldId id="265" r:id="rId15"/>
    <p:sldId id="266" r:id="rId16"/>
    <p:sldId id="267" r:id="rId17"/>
    <p:sldId id="263" r:id="rId18"/>
    <p:sldId id="258" r:id="rId19"/>
    <p:sldId id="257" r:id="rId20"/>
    <p:sldId id="26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75038" autoAdjust="0"/>
  </p:normalViewPr>
  <p:slideViewPr>
    <p:cSldViewPr snapToGrid="0">
      <p:cViewPr varScale="1">
        <p:scale>
          <a:sx n="85" d="100"/>
          <a:sy n="85" d="100"/>
        </p:scale>
        <p:origin x="162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4513B2-4183-4E22-90AD-C07964CD9CD3}" type="doc">
      <dgm:prSet loTypeId="urn:microsoft.com/office/officeart/2005/8/layout/hProcess9" loCatId="process" qsTypeId="urn:microsoft.com/office/officeart/2005/8/quickstyle/simple1" qsCatId="simple" csTypeId="urn:microsoft.com/office/officeart/2005/8/colors/accent1_2" csCatId="accent1" phldr="1"/>
      <dgm:spPr/>
    </dgm:pt>
    <dgm:pt modelId="{1DA912ED-6CFE-4FF3-AA83-2BA9CFE21AAB}">
      <dgm:prSet phldrT="[Text]"/>
      <dgm:spPr/>
      <dgm:t>
        <a:bodyPr/>
        <a:lstStyle/>
        <a:p>
          <a:r>
            <a:rPr lang="en-US" dirty="0"/>
            <a:t>Beliefs</a:t>
          </a:r>
        </a:p>
      </dgm:t>
    </dgm:pt>
    <dgm:pt modelId="{3D5DA938-5848-4C8D-AE99-FF360FB1D36B}" type="parTrans" cxnId="{3B8DE949-A845-4635-A38A-EBB38608BF32}">
      <dgm:prSet/>
      <dgm:spPr/>
      <dgm:t>
        <a:bodyPr/>
        <a:lstStyle/>
        <a:p>
          <a:endParaRPr lang="en-US"/>
        </a:p>
      </dgm:t>
    </dgm:pt>
    <dgm:pt modelId="{9A3A026F-4C2F-47BF-8ABD-1D57E15944C2}" type="sibTrans" cxnId="{3B8DE949-A845-4635-A38A-EBB38608BF32}">
      <dgm:prSet/>
      <dgm:spPr/>
      <dgm:t>
        <a:bodyPr/>
        <a:lstStyle/>
        <a:p>
          <a:endParaRPr lang="en-US"/>
        </a:p>
      </dgm:t>
    </dgm:pt>
    <dgm:pt modelId="{A66B13BD-6846-4215-A983-49C983694A68}">
      <dgm:prSet phldrT="[Text]"/>
      <dgm:spPr/>
      <dgm:t>
        <a:bodyPr/>
        <a:lstStyle/>
        <a:p>
          <a:r>
            <a:rPr lang="en-US" dirty="0"/>
            <a:t>Goals</a:t>
          </a:r>
        </a:p>
      </dgm:t>
    </dgm:pt>
    <dgm:pt modelId="{E9519266-6DA2-4F05-97F7-3C25C428047D}" type="parTrans" cxnId="{9216953E-A2CD-40AA-A3D9-509CFD8D58DF}">
      <dgm:prSet/>
      <dgm:spPr/>
      <dgm:t>
        <a:bodyPr/>
        <a:lstStyle/>
        <a:p>
          <a:endParaRPr lang="en-US"/>
        </a:p>
      </dgm:t>
    </dgm:pt>
    <dgm:pt modelId="{64B1035C-65BE-4AE5-9902-BA65ADE655E1}" type="sibTrans" cxnId="{9216953E-A2CD-40AA-A3D9-509CFD8D58DF}">
      <dgm:prSet/>
      <dgm:spPr/>
      <dgm:t>
        <a:bodyPr/>
        <a:lstStyle/>
        <a:p>
          <a:endParaRPr lang="en-US"/>
        </a:p>
      </dgm:t>
    </dgm:pt>
    <dgm:pt modelId="{B8961054-B5BB-4C71-9FEB-A532097A380E}">
      <dgm:prSet phldrT="[Text]"/>
      <dgm:spPr/>
      <dgm:t>
        <a:bodyPr/>
        <a:lstStyle/>
        <a:p>
          <a:r>
            <a:rPr lang="en-US" dirty="0"/>
            <a:t>Sense of Purpose</a:t>
          </a:r>
        </a:p>
      </dgm:t>
    </dgm:pt>
    <dgm:pt modelId="{8E64923A-B13C-4422-8BBB-0C318D73EB2A}" type="parTrans" cxnId="{3784460F-2D1E-4BFD-907C-4EEBA280B0D5}">
      <dgm:prSet/>
      <dgm:spPr/>
      <dgm:t>
        <a:bodyPr/>
        <a:lstStyle/>
        <a:p>
          <a:endParaRPr lang="en-US"/>
        </a:p>
      </dgm:t>
    </dgm:pt>
    <dgm:pt modelId="{02B7EE13-FABE-4A9A-B67A-D027F6C77F35}" type="sibTrans" cxnId="{3784460F-2D1E-4BFD-907C-4EEBA280B0D5}">
      <dgm:prSet/>
      <dgm:spPr/>
      <dgm:t>
        <a:bodyPr/>
        <a:lstStyle/>
        <a:p>
          <a:endParaRPr lang="en-US"/>
        </a:p>
      </dgm:t>
    </dgm:pt>
    <dgm:pt modelId="{E3886835-A759-45D6-8A6B-BB53A8D6C5F7}" type="pres">
      <dgm:prSet presAssocID="{4D4513B2-4183-4E22-90AD-C07964CD9CD3}" presName="CompostProcess" presStyleCnt="0">
        <dgm:presLayoutVars>
          <dgm:dir/>
          <dgm:resizeHandles val="exact"/>
        </dgm:presLayoutVars>
      </dgm:prSet>
      <dgm:spPr/>
    </dgm:pt>
    <dgm:pt modelId="{F86F384F-178B-4A51-9488-A3089DC137FF}" type="pres">
      <dgm:prSet presAssocID="{4D4513B2-4183-4E22-90AD-C07964CD9CD3}" presName="arrow" presStyleLbl="bgShp" presStyleIdx="0" presStyleCnt="1"/>
      <dgm:spPr/>
    </dgm:pt>
    <dgm:pt modelId="{53FE219A-575E-4FA7-AA26-9797A9857253}" type="pres">
      <dgm:prSet presAssocID="{4D4513B2-4183-4E22-90AD-C07964CD9CD3}" presName="linearProcess" presStyleCnt="0"/>
      <dgm:spPr/>
    </dgm:pt>
    <dgm:pt modelId="{095C5D18-529C-4BA9-82C6-5B71493F94CD}" type="pres">
      <dgm:prSet presAssocID="{1DA912ED-6CFE-4FF3-AA83-2BA9CFE21AAB}" presName="textNode" presStyleLbl="node1" presStyleIdx="0" presStyleCnt="3">
        <dgm:presLayoutVars>
          <dgm:bulletEnabled val="1"/>
        </dgm:presLayoutVars>
      </dgm:prSet>
      <dgm:spPr/>
    </dgm:pt>
    <dgm:pt modelId="{3312EF6F-53DE-496A-BB2E-576EA8D4FD5B}" type="pres">
      <dgm:prSet presAssocID="{9A3A026F-4C2F-47BF-8ABD-1D57E15944C2}" presName="sibTrans" presStyleCnt="0"/>
      <dgm:spPr/>
    </dgm:pt>
    <dgm:pt modelId="{50D26257-BFF3-49EA-A2A8-94B909BAE04D}" type="pres">
      <dgm:prSet presAssocID="{A66B13BD-6846-4215-A983-49C983694A68}" presName="textNode" presStyleLbl="node1" presStyleIdx="1" presStyleCnt="3">
        <dgm:presLayoutVars>
          <dgm:bulletEnabled val="1"/>
        </dgm:presLayoutVars>
      </dgm:prSet>
      <dgm:spPr/>
    </dgm:pt>
    <dgm:pt modelId="{67F91CE7-E396-4FEB-917D-C1BD4541024B}" type="pres">
      <dgm:prSet presAssocID="{64B1035C-65BE-4AE5-9902-BA65ADE655E1}" presName="sibTrans" presStyleCnt="0"/>
      <dgm:spPr/>
    </dgm:pt>
    <dgm:pt modelId="{A5F83848-C37D-4123-9DBC-76878CC8B857}" type="pres">
      <dgm:prSet presAssocID="{B8961054-B5BB-4C71-9FEB-A532097A380E}" presName="textNode" presStyleLbl="node1" presStyleIdx="2" presStyleCnt="3">
        <dgm:presLayoutVars>
          <dgm:bulletEnabled val="1"/>
        </dgm:presLayoutVars>
      </dgm:prSet>
      <dgm:spPr/>
    </dgm:pt>
  </dgm:ptLst>
  <dgm:cxnLst>
    <dgm:cxn modelId="{3784460F-2D1E-4BFD-907C-4EEBA280B0D5}" srcId="{4D4513B2-4183-4E22-90AD-C07964CD9CD3}" destId="{B8961054-B5BB-4C71-9FEB-A532097A380E}" srcOrd="2" destOrd="0" parTransId="{8E64923A-B13C-4422-8BBB-0C318D73EB2A}" sibTransId="{02B7EE13-FABE-4A9A-B67A-D027F6C77F35}"/>
    <dgm:cxn modelId="{A91CAD34-03DD-4838-93A1-A8B55615BECB}" type="presOf" srcId="{B8961054-B5BB-4C71-9FEB-A532097A380E}" destId="{A5F83848-C37D-4123-9DBC-76878CC8B857}" srcOrd="0" destOrd="0" presId="urn:microsoft.com/office/officeart/2005/8/layout/hProcess9"/>
    <dgm:cxn modelId="{9216953E-A2CD-40AA-A3D9-509CFD8D58DF}" srcId="{4D4513B2-4183-4E22-90AD-C07964CD9CD3}" destId="{A66B13BD-6846-4215-A983-49C983694A68}" srcOrd="1" destOrd="0" parTransId="{E9519266-6DA2-4F05-97F7-3C25C428047D}" sibTransId="{64B1035C-65BE-4AE5-9902-BA65ADE655E1}"/>
    <dgm:cxn modelId="{3B8DE949-A845-4635-A38A-EBB38608BF32}" srcId="{4D4513B2-4183-4E22-90AD-C07964CD9CD3}" destId="{1DA912ED-6CFE-4FF3-AA83-2BA9CFE21AAB}" srcOrd="0" destOrd="0" parTransId="{3D5DA938-5848-4C8D-AE99-FF360FB1D36B}" sibTransId="{9A3A026F-4C2F-47BF-8ABD-1D57E15944C2}"/>
    <dgm:cxn modelId="{84C5917E-5006-4763-9EFB-7326CA547C0B}" type="presOf" srcId="{1DA912ED-6CFE-4FF3-AA83-2BA9CFE21AAB}" destId="{095C5D18-529C-4BA9-82C6-5B71493F94CD}" srcOrd="0" destOrd="0" presId="urn:microsoft.com/office/officeart/2005/8/layout/hProcess9"/>
    <dgm:cxn modelId="{04A9838B-4EB8-4FC1-81D4-73CBAB714F3E}" type="presOf" srcId="{A66B13BD-6846-4215-A983-49C983694A68}" destId="{50D26257-BFF3-49EA-A2A8-94B909BAE04D}" srcOrd="0" destOrd="0" presId="urn:microsoft.com/office/officeart/2005/8/layout/hProcess9"/>
    <dgm:cxn modelId="{B507BBF3-747A-437A-809A-ACD7832B7549}" type="presOf" srcId="{4D4513B2-4183-4E22-90AD-C07964CD9CD3}" destId="{E3886835-A759-45D6-8A6B-BB53A8D6C5F7}" srcOrd="0" destOrd="0" presId="urn:microsoft.com/office/officeart/2005/8/layout/hProcess9"/>
    <dgm:cxn modelId="{E72F4B16-1CBD-4BD0-AF24-D9DF6F743756}" type="presParOf" srcId="{E3886835-A759-45D6-8A6B-BB53A8D6C5F7}" destId="{F86F384F-178B-4A51-9488-A3089DC137FF}" srcOrd="0" destOrd="0" presId="urn:microsoft.com/office/officeart/2005/8/layout/hProcess9"/>
    <dgm:cxn modelId="{BCEE91D2-6D8B-434E-B723-6A8CB61A0985}" type="presParOf" srcId="{E3886835-A759-45D6-8A6B-BB53A8D6C5F7}" destId="{53FE219A-575E-4FA7-AA26-9797A9857253}" srcOrd="1" destOrd="0" presId="urn:microsoft.com/office/officeart/2005/8/layout/hProcess9"/>
    <dgm:cxn modelId="{D7FE8AE2-E3BD-4DBF-AFD8-99A65DB115B3}" type="presParOf" srcId="{53FE219A-575E-4FA7-AA26-9797A9857253}" destId="{095C5D18-529C-4BA9-82C6-5B71493F94CD}" srcOrd="0" destOrd="0" presId="urn:microsoft.com/office/officeart/2005/8/layout/hProcess9"/>
    <dgm:cxn modelId="{A11DA186-83D9-4128-A628-8E8EF4D24C0D}" type="presParOf" srcId="{53FE219A-575E-4FA7-AA26-9797A9857253}" destId="{3312EF6F-53DE-496A-BB2E-576EA8D4FD5B}" srcOrd="1" destOrd="0" presId="urn:microsoft.com/office/officeart/2005/8/layout/hProcess9"/>
    <dgm:cxn modelId="{AB94B793-3B8E-428D-8E8F-DA03B09499E5}" type="presParOf" srcId="{53FE219A-575E-4FA7-AA26-9797A9857253}" destId="{50D26257-BFF3-49EA-A2A8-94B909BAE04D}" srcOrd="2" destOrd="0" presId="urn:microsoft.com/office/officeart/2005/8/layout/hProcess9"/>
    <dgm:cxn modelId="{991E9344-2D18-4260-BFDA-95396044A71E}" type="presParOf" srcId="{53FE219A-575E-4FA7-AA26-9797A9857253}" destId="{67F91CE7-E396-4FEB-917D-C1BD4541024B}" srcOrd="3" destOrd="0" presId="urn:microsoft.com/office/officeart/2005/8/layout/hProcess9"/>
    <dgm:cxn modelId="{C13AF53C-7A17-4293-9CCE-2C2630DE502F}" type="presParOf" srcId="{53FE219A-575E-4FA7-AA26-9797A9857253}" destId="{A5F83848-C37D-4123-9DBC-76878CC8B857}"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4A5D0E-220C-49DB-BBC1-3CE2F53B7966}" type="doc">
      <dgm:prSet loTypeId="urn:microsoft.com/office/officeart/2016/7/layout/LinearArrowProcessNumbered" loCatId="process" qsTypeId="urn:microsoft.com/office/officeart/2005/8/quickstyle/simple2" qsCatId="simple" csTypeId="urn:microsoft.com/office/officeart/2005/8/colors/colorful2" csCatId="colorful"/>
      <dgm:spPr/>
      <dgm:t>
        <a:bodyPr/>
        <a:lstStyle/>
        <a:p>
          <a:endParaRPr lang="en-US"/>
        </a:p>
      </dgm:t>
    </dgm:pt>
    <dgm:pt modelId="{838B64AC-FA66-425F-B62E-067D0F3E676A}">
      <dgm:prSet/>
      <dgm:spPr/>
      <dgm:t>
        <a:bodyPr/>
        <a:lstStyle/>
        <a:p>
          <a:r>
            <a:rPr lang="en-US" b="1" dirty="0"/>
            <a:t>First Amendment: </a:t>
          </a:r>
          <a:r>
            <a:rPr lang="en-US" dirty="0"/>
            <a:t>“Congress shall make no law respecting an establishment of religion..” Establishment Clause prohibits the Federal govt. from creating a national religion or excessively involving itself in religion. </a:t>
          </a:r>
        </a:p>
      </dgm:t>
    </dgm:pt>
    <dgm:pt modelId="{47B0EE9C-3C37-45E0-B2E1-D7CE29BBFBC4}" type="parTrans" cxnId="{46C04202-C59A-4D26-A218-C28AA63AC2D8}">
      <dgm:prSet/>
      <dgm:spPr/>
      <dgm:t>
        <a:bodyPr/>
        <a:lstStyle/>
        <a:p>
          <a:endParaRPr lang="en-US"/>
        </a:p>
      </dgm:t>
    </dgm:pt>
    <dgm:pt modelId="{242951FC-B744-4DBD-A8DE-BEA7A8D85C1A}" type="sibTrans" cxnId="{46C04202-C59A-4D26-A218-C28AA63AC2D8}">
      <dgm:prSet phldrT="1" phldr="0"/>
      <dgm:spPr/>
      <dgm:t>
        <a:bodyPr/>
        <a:lstStyle/>
        <a:p>
          <a:r>
            <a:rPr lang="en-US"/>
            <a:t>1</a:t>
          </a:r>
        </a:p>
      </dgm:t>
    </dgm:pt>
    <dgm:pt modelId="{2B296AF2-3C0A-4722-95B5-2B7D45ABC350}">
      <dgm:prSet/>
      <dgm:spPr/>
      <dgm:t>
        <a:bodyPr/>
        <a:lstStyle/>
        <a:p>
          <a:r>
            <a:rPr lang="en-US" b="1"/>
            <a:t>Free Exercise Clause</a:t>
          </a:r>
          <a:r>
            <a:rPr lang="en-US"/>
            <a:t>: ‘Right to free exercise religion is not absolute’ however as in </a:t>
          </a:r>
          <a:r>
            <a:rPr lang="en-US" i="1"/>
            <a:t>Reynolds v. United States</a:t>
          </a:r>
          <a:r>
            <a:rPr lang="en-US"/>
            <a:t> where Chuch of Latter-Day Saints members were prohibited from polygamy. </a:t>
          </a:r>
        </a:p>
      </dgm:t>
    </dgm:pt>
    <dgm:pt modelId="{55F53115-ACB2-4B91-9882-D2B04A9476FF}" type="parTrans" cxnId="{EB33237E-8BFB-470C-8346-183EFC5737E8}">
      <dgm:prSet/>
      <dgm:spPr/>
      <dgm:t>
        <a:bodyPr/>
        <a:lstStyle/>
        <a:p>
          <a:endParaRPr lang="en-US"/>
        </a:p>
      </dgm:t>
    </dgm:pt>
    <dgm:pt modelId="{37FFA8C2-9F04-4152-8BE7-76B782FE6520}" type="sibTrans" cxnId="{EB33237E-8BFB-470C-8346-183EFC5737E8}">
      <dgm:prSet phldrT="2" phldr="0"/>
      <dgm:spPr/>
      <dgm:t>
        <a:bodyPr/>
        <a:lstStyle/>
        <a:p>
          <a:r>
            <a:rPr lang="en-US"/>
            <a:t>2</a:t>
          </a:r>
        </a:p>
      </dgm:t>
    </dgm:pt>
    <dgm:pt modelId="{DE36D62E-6B10-4DCD-A5B1-F8584A64EE65}">
      <dgm:prSet/>
      <dgm:spPr/>
      <dgm:t>
        <a:bodyPr/>
        <a:lstStyle/>
        <a:p>
          <a:r>
            <a:rPr lang="en-US" b="1"/>
            <a:t>Fourteenth Amendment: </a:t>
          </a:r>
          <a:r>
            <a:rPr lang="en-US"/>
            <a:t>Prohibits discrimination based on religion. </a:t>
          </a:r>
        </a:p>
      </dgm:t>
    </dgm:pt>
    <dgm:pt modelId="{06605066-393D-41E3-A175-0AAE2D3C4FA3}" type="parTrans" cxnId="{D534BA65-F1A1-4F3A-AA97-F9D420E685D8}">
      <dgm:prSet/>
      <dgm:spPr/>
      <dgm:t>
        <a:bodyPr/>
        <a:lstStyle/>
        <a:p>
          <a:endParaRPr lang="en-US"/>
        </a:p>
      </dgm:t>
    </dgm:pt>
    <dgm:pt modelId="{FEA09C4D-5DAB-415C-8F65-6397940395AE}" type="sibTrans" cxnId="{D534BA65-F1A1-4F3A-AA97-F9D420E685D8}">
      <dgm:prSet phldrT="3" phldr="0"/>
      <dgm:spPr/>
      <dgm:t>
        <a:bodyPr/>
        <a:lstStyle/>
        <a:p>
          <a:r>
            <a:rPr lang="en-US"/>
            <a:t>3</a:t>
          </a:r>
        </a:p>
      </dgm:t>
    </dgm:pt>
    <dgm:pt modelId="{0A9A7E32-C232-43F1-BDF5-EDBE7647C139}">
      <dgm:prSet/>
      <dgm:spPr/>
      <dgm:t>
        <a:bodyPr/>
        <a:lstStyle/>
        <a:p>
          <a:r>
            <a:rPr lang="en-US" b="1"/>
            <a:t>Religious Freedom Restoration Act: </a:t>
          </a:r>
          <a:r>
            <a:rPr lang="en-US"/>
            <a:t>Prevents other federal laws from burdening one’s free exercise of religion (i.e., Native American use of peyote as part of one’s religion). </a:t>
          </a:r>
        </a:p>
      </dgm:t>
    </dgm:pt>
    <dgm:pt modelId="{5C722A71-E215-4F4A-9DDC-9CBAD89C3EA0}" type="parTrans" cxnId="{F11739C9-628F-4E37-A6C3-A1A491F125F3}">
      <dgm:prSet/>
      <dgm:spPr/>
      <dgm:t>
        <a:bodyPr/>
        <a:lstStyle/>
        <a:p>
          <a:endParaRPr lang="en-US"/>
        </a:p>
      </dgm:t>
    </dgm:pt>
    <dgm:pt modelId="{4F5DBCDA-40BD-4100-9DB5-C14175A63419}" type="sibTrans" cxnId="{F11739C9-628F-4E37-A6C3-A1A491F125F3}">
      <dgm:prSet phldrT="4" phldr="0"/>
      <dgm:spPr/>
      <dgm:t>
        <a:bodyPr/>
        <a:lstStyle/>
        <a:p>
          <a:r>
            <a:rPr lang="en-US"/>
            <a:t>4</a:t>
          </a:r>
        </a:p>
      </dgm:t>
    </dgm:pt>
    <dgm:pt modelId="{94999D6D-CA74-4254-B679-BE326AC2D321}">
      <dgm:prSet/>
      <dgm:spPr/>
      <dgm:t>
        <a:bodyPr/>
        <a:lstStyle/>
        <a:p>
          <a:r>
            <a:rPr lang="en-US" b="1"/>
            <a:t>Lemon Test: </a:t>
          </a:r>
          <a:r>
            <a:rPr lang="en-US" i="1"/>
            <a:t>Lemon vs. Kurtzman</a:t>
          </a:r>
          <a:r>
            <a:rPr lang="en-US"/>
            <a:t> established that laws dealing with religion had to (1) have a secular purpose, (2) neither advance nor inhibit religion and (3) do not foster an excessive govt. entanglement with religion</a:t>
          </a:r>
        </a:p>
      </dgm:t>
    </dgm:pt>
    <dgm:pt modelId="{02B2222C-C61D-4EE9-B0BC-2DD166576522}" type="parTrans" cxnId="{190C4DC1-E6C3-4D4A-9B41-7B9134F54BF2}">
      <dgm:prSet/>
      <dgm:spPr/>
      <dgm:t>
        <a:bodyPr/>
        <a:lstStyle/>
        <a:p>
          <a:endParaRPr lang="en-US"/>
        </a:p>
      </dgm:t>
    </dgm:pt>
    <dgm:pt modelId="{5FAFC218-5BFC-47DD-979F-8AD8E0C87BDD}" type="sibTrans" cxnId="{190C4DC1-E6C3-4D4A-9B41-7B9134F54BF2}">
      <dgm:prSet phldrT="5" phldr="0"/>
      <dgm:spPr/>
      <dgm:t>
        <a:bodyPr/>
        <a:lstStyle/>
        <a:p>
          <a:r>
            <a:rPr lang="en-US"/>
            <a:t>5</a:t>
          </a:r>
        </a:p>
      </dgm:t>
    </dgm:pt>
    <dgm:pt modelId="{970E44E7-5262-4C3B-B4A3-F64CE2E118E8}" type="pres">
      <dgm:prSet presAssocID="{214A5D0E-220C-49DB-BBC1-3CE2F53B7966}" presName="linearFlow" presStyleCnt="0">
        <dgm:presLayoutVars>
          <dgm:dir/>
          <dgm:animLvl val="lvl"/>
          <dgm:resizeHandles val="exact"/>
        </dgm:presLayoutVars>
      </dgm:prSet>
      <dgm:spPr/>
    </dgm:pt>
    <dgm:pt modelId="{694A94DD-4640-4BFC-B469-86A476D9E646}" type="pres">
      <dgm:prSet presAssocID="{838B64AC-FA66-425F-B62E-067D0F3E676A}" presName="compositeNode" presStyleCnt="0"/>
      <dgm:spPr/>
    </dgm:pt>
    <dgm:pt modelId="{C4310AB7-727D-463E-BD2E-30CF2FB46081}" type="pres">
      <dgm:prSet presAssocID="{838B64AC-FA66-425F-B62E-067D0F3E676A}" presName="parTx" presStyleLbl="node1" presStyleIdx="0" presStyleCnt="0">
        <dgm:presLayoutVars>
          <dgm:chMax val="0"/>
          <dgm:chPref val="0"/>
          <dgm:bulletEnabled val="1"/>
        </dgm:presLayoutVars>
      </dgm:prSet>
      <dgm:spPr/>
    </dgm:pt>
    <dgm:pt modelId="{27320B89-1E1E-4F52-8A5F-E36EF57D9DD5}" type="pres">
      <dgm:prSet presAssocID="{838B64AC-FA66-425F-B62E-067D0F3E676A}" presName="parSh" presStyleCnt="0"/>
      <dgm:spPr/>
    </dgm:pt>
    <dgm:pt modelId="{3D81065A-BEC4-48D3-B9BC-2650C8AAABE1}" type="pres">
      <dgm:prSet presAssocID="{838B64AC-FA66-425F-B62E-067D0F3E676A}" presName="lineNode" presStyleLbl="alignAccFollowNode1" presStyleIdx="0" presStyleCnt="15"/>
      <dgm:spPr/>
    </dgm:pt>
    <dgm:pt modelId="{D78AE43F-D1BA-4237-BF22-7A285374CAF4}" type="pres">
      <dgm:prSet presAssocID="{838B64AC-FA66-425F-B62E-067D0F3E676A}" presName="lineArrowNode" presStyleLbl="alignAccFollowNode1" presStyleIdx="1" presStyleCnt="15"/>
      <dgm:spPr/>
    </dgm:pt>
    <dgm:pt modelId="{15B9792E-72E4-47C4-B8A2-360B2C3E5BB9}" type="pres">
      <dgm:prSet presAssocID="{242951FC-B744-4DBD-A8DE-BEA7A8D85C1A}" presName="sibTransNodeCircle" presStyleLbl="alignNode1" presStyleIdx="0" presStyleCnt="5">
        <dgm:presLayoutVars>
          <dgm:chMax val="0"/>
          <dgm:bulletEnabled/>
        </dgm:presLayoutVars>
      </dgm:prSet>
      <dgm:spPr/>
    </dgm:pt>
    <dgm:pt modelId="{EA127EA4-E198-40AE-86AF-CCE4537116E9}" type="pres">
      <dgm:prSet presAssocID="{242951FC-B744-4DBD-A8DE-BEA7A8D85C1A}" presName="spacerBetweenCircleAndCallout" presStyleCnt="0">
        <dgm:presLayoutVars/>
      </dgm:prSet>
      <dgm:spPr/>
    </dgm:pt>
    <dgm:pt modelId="{27995F5A-06BC-4F96-8C30-76AF6672B91D}" type="pres">
      <dgm:prSet presAssocID="{838B64AC-FA66-425F-B62E-067D0F3E676A}" presName="nodeText" presStyleLbl="alignAccFollowNode1" presStyleIdx="2" presStyleCnt="15">
        <dgm:presLayoutVars>
          <dgm:bulletEnabled val="1"/>
        </dgm:presLayoutVars>
      </dgm:prSet>
      <dgm:spPr/>
    </dgm:pt>
    <dgm:pt modelId="{0987DF46-7CD3-4F78-8C2F-14BD1CFA8F29}" type="pres">
      <dgm:prSet presAssocID="{242951FC-B744-4DBD-A8DE-BEA7A8D85C1A}" presName="sibTransComposite" presStyleCnt="0"/>
      <dgm:spPr/>
    </dgm:pt>
    <dgm:pt modelId="{CF5CA980-0227-4FCC-AB14-46A11BD8CFF5}" type="pres">
      <dgm:prSet presAssocID="{2B296AF2-3C0A-4722-95B5-2B7D45ABC350}" presName="compositeNode" presStyleCnt="0"/>
      <dgm:spPr/>
    </dgm:pt>
    <dgm:pt modelId="{BF488BFD-F5F3-4F90-86FE-D80EA32D64CE}" type="pres">
      <dgm:prSet presAssocID="{2B296AF2-3C0A-4722-95B5-2B7D45ABC350}" presName="parTx" presStyleLbl="node1" presStyleIdx="0" presStyleCnt="0">
        <dgm:presLayoutVars>
          <dgm:chMax val="0"/>
          <dgm:chPref val="0"/>
          <dgm:bulletEnabled val="1"/>
        </dgm:presLayoutVars>
      </dgm:prSet>
      <dgm:spPr/>
    </dgm:pt>
    <dgm:pt modelId="{8A1FC145-C1A8-4048-A72B-7F3568850555}" type="pres">
      <dgm:prSet presAssocID="{2B296AF2-3C0A-4722-95B5-2B7D45ABC350}" presName="parSh" presStyleCnt="0"/>
      <dgm:spPr/>
    </dgm:pt>
    <dgm:pt modelId="{5A6ABB20-9C95-4A6F-ADD5-DC4BBC6D6EE8}" type="pres">
      <dgm:prSet presAssocID="{2B296AF2-3C0A-4722-95B5-2B7D45ABC350}" presName="lineNode" presStyleLbl="alignAccFollowNode1" presStyleIdx="3" presStyleCnt="15"/>
      <dgm:spPr/>
    </dgm:pt>
    <dgm:pt modelId="{2378AA51-25C5-4BE6-A1A7-A8E03DE5DD92}" type="pres">
      <dgm:prSet presAssocID="{2B296AF2-3C0A-4722-95B5-2B7D45ABC350}" presName="lineArrowNode" presStyleLbl="alignAccFollowNode1" presStyleIdx="4" presStyleCnt="15"/>
      <dgm:spPr/>
    </dgm:pt>
    <dgm:pt modelId="{10B11D91-3372-4463-ACA2-DD76117D3A2B}" type="pres">
      <dgm:prSet presAssocID="{37FFA8C2-9F04-4152-8BE7-76B782FE6520}" presName="sibTransNodeCircle" presStyleLbl="alignNode1" presStyleIdx="1" presStyleCnt="5">
        <dgm:presLayoutVars>
          <dgm:chMax val="0"/>
          <dgm:bulletEnabled/>
        </dgm:presLayoutVars>
      </dgm:prSet>
      <dgm:spPr/>
    </dgm:pt>
    <dgm:pt modelId="{DBE53A24-302C-4058-BC4F-08306D6C361F}" type="pres">
      <dgm:prSet presAssocID="{37FFA8C2-9F04-4152-8BE7-76B782FE6520}" presName="spacerBetweenCircleAndCallout" presStyleCnt="0">
        <dgm:presLayoutVars/>
      </dgm:prSet>
      <dgm:spPr/>
    </dgm:pt>
    <dgm:pt modelId="{C58EB70A-C587-4C63-90EE-D0E34E8ABAC7}" type="pres">
      <dgm:prSet presAssocID="{2B296AF2-3C0A-4722-95B5-2B7D45ABC350}" presName="nodeText" presStyleLbl="alignAccFollowNode1" presStyleIdx="5" presStyleCnt="15">
        <dgm:presLayoutVars>
          <dgm:bulletEnabled val="1"/>
        </dgm:presLayoutVars>
      </dgm:prSet>
      <dgm:spPr/>
    </dgm:pt>
    <dgm:pt modelId="{999066F8-6504-4E19-A738-91EFFA7A8648}" type="pres">
      <dgm:prSet presAssocID="{37FFA8C2-9F04-4152-8BE7-76B782FE6520}" presName="sibTransComposite" presStyleCnt="0"/>
      <dgm:spPr/>
    </dgm:pt>
    <dgm:pt modelId="{A00C07AE-ACBD-490F-89A0-BCD713BAC843}" type="pres">
      <dgm:prSet presAssocID="{DE36D62E-6B10-4DCD-A5B1-F8584A64EE65}" presName="compositeNode" presStyleCnt="0"/>
      <dgm:spPr/>
    </dgm:pt>
    <dgm:pt modelId="{595E9DEC-2DA2-45F0-87FE-A92E241193BD}" type="pres">
      <dgm:prSet presAssocID="{DE36D62E-6B10-4DCD-A5B1-F8584A64EE65}" presName="parTx" presStyleLbl="node1" presStyleIdx="0" presStyleCnt="0">
        <dgm:presLayoutVars>
          <dgm:chMax val="0"/>
          <dgm:chPref val="0"/>
          <dgm:bulletEnabled val="1"/>
        </dgm:presLayoutVars>
      </dgm:prSet>
      <dgm:spPr/>
    </dgm:pt>
    <dgm:pt modelId="{47AE1A6A-D6E0-4737-9536-5147608A0D38}" type="pres">
      <dgm:prSet presAssocID="{DE36D62E-6B10-4DCD-A5B1-F8584A64EE65}" presName="parSh" presStyleCnt="0"/>
      <dgm:spPr/>
    </dgm:pt>
    <dgm:pt modelId="{B1FEB58D-2F5C-4CD5-8AC5-DCD00604166B}" type="pres">
      <dgm:prSet presAssocID="{DE36D62E-6B10-4DCD-A5B1-F8584A64EE65}" presName="lineNode" presStyleLbl="alignAccFollowNode1" presStyleIdx="6" presStyleCnt="15"/>
      <dgm:spPr/>
    </dgm:pt>
    <dgm:pt modelId="{6F511340-6693-44D2-A4E1-6D5CFACD1AF3}" type="pres">
      <dgm:prSet presAssocID="{DE36D62E-6B10-4DCD-A5B1-F8584A64EE65}" presName="lineArrowNode" presStyleLbl="alignAccFollowNode1" presStyleIdx="7" presStyleCnt="15"/>
      <dgm:spPr/>
    </dgm:pt>
    <dgm:pt modelId="{5F9D5372-1302-4CB1-9B15-70C7EE7BA3AC}" type="pres">
      <dgm:prSet presAssocID="{FEA09C4D-5DAB-415C-8F65-6397940395AE}" presName="sibTransNodeCircle" presStyleLbl="alignNode1" presStyleIdx="2" presStyleCnt="5">
        <dgm:presLayoutVars>
          <dgm:chMax val="0"/>
          <dgm:bulletEnabled/>
        </dgm:presLayoutVars>
      </dgm:prSet>
      <dgm:spPr/>
    </dgm:pt>
    <dgm:pt modelId="{25E4ABC6-433C-4A16-B343-05DDCCD53606}" type="pres">
      <dgm:prSet presAssocID="{FEA09C4D-5DAB-415C-8F65-6397940395AE}" presName="spacerBetweenCircleAndCallout" presStyleCnt="0">
        <dgm:presLayoutVars/>
      </dgm:prSet>
      <dgm:spPr/>
    </dgm:pt>
    <dgm:pt modelId="{9EAF0014-C30F-4384-8250-34C2A44BB1AE}" type="pres">
      <dgm:prSet presAssocID="{DE36D62E-6B10-4DCD-A5B1-F8584A64EE65}" presName="nodeText" presStyleLbl="alignAccFollowNode1" presStyleIdx="8" presStyleCnt="15">
        <dgm:presLayoutVars>
          <dgm:bulletEnabled val="1"/>
        </dgm:presLayoutVars>
      </dgm:prSet>
      <dgm:spPr/>
    </dgm:pt>
    <dgm:pt modelId="{D362F57D-D0D4-4EEC-8824-E80C2E15678E}" type="pres">
      <dgm:prSet presAssocID="{FEA09C4D-5DAB-415C-8F65-6397940395AE}" presName="sibTransComposite" presStyleCnt="0"/>
      <dgm:spPr/>
    </dgm:pt>
    <dgm:pt modelId="{0E383230-D6BF-4395-84B4-B83A83C3347B}" type="pres">
      <dgm:prSet presAssocID="{0A9A7E32-C232-43F1-BDF5-EDBE7647C139}" presName="compositeNode" presStyleCnt="0"/>
      <dgm:spPr/>
    </dgm:pt>
    <dgm:pt modelId="{D7B96D5B-016D-4919-A585-C28728130B1B}" type="pres">
      <dgm:prSet presAssocID="{0A9A7E32-C232-43F1-BDF5-EDBE7647C139}" presName="parTx" presStyleLbl="node1" presStyleIdx="0" presStyleCnt="0">
        <dgm:presLayoutVars>
          <dgm:chMax val="0"/>
          <dgm:chPref val="0"/>
          <dgm:bulletEnabled val="1"/>
        </dgm:presLayoutVars>
      </dgm:prSet>
      <dgm:spPr/>
    </dgm:pt>
    <dgm:pt modelId="{36625011-6477-43F0-8350-440775325C16}" type="pres">
      <dgm:prSet presAssocID="{0A9A7E32-C232-43F1-BDF5-EDBE7647C139}" presName="parSh" presStyleCnt="0"/>
      <dgm:spPr/>
    </dgm:pt>
    <dgm:pt modelId="{F8026113-1193-44C7-BA40-045A1A7D0973}" type="pres">
      <dgm:prSet presAssocID="{0A9A7E32-C232-43F1-BDF5-EDBE7647C139}" presName="lineNode" presStyleLbl="alignAccFollowNode1" presStyleIdx="9" presStyleCnt="15"/>
      <dgm:spPr/>
    </dgm:pt>
    <dgm:pt modelId="{BEA62EE8-BC6E-4993-AF1F-349D3AA166DD}" type="pres">
      <dgm:prSet presAssocID="{0A9A7E32-C232-43F1-BDF5-EDBE7647C139}" presName="lineArrowNode" presStyleLbl="alignAccFollowNode1" presStyleIdx="10" presStyleCnt="15"/>
      <dgm:spPr/>
    </dgm:pt>
    <dgm:pt modelId="{E04E7298-FD45-4DCC-9859-FBFAB6D6E73F}" type="pres">
      <dgm:prSet presAssocID="{4F5DBCDA-40BD-4100-9DB5-C14175A63419}" presName="sibTransNodeCircle" presStyleLbl="alignNode1" presStyleIdx="3" presStyleCnt="5">
        <dgm:presLayoutVars>
          <dgm:chMax val="0"/>
          <dgm:bulletEnabled/>
        </dgm:presLayoutVars>
      </dgm:prSet>
      <dgm:spPr/>
    </dgm:pt>
    <dgm:pt modelId="{8A6F6461-8295-4A3F-9B0A-AC86ECF67D5E}" type="pres">
      <dgm:prSet presAssocID="{4F5DBCDA-40BD-4100-9DB5-C14175A63419}" presName="spacerBetweenCircleAndCallout" presStyleCnt="0">
        <dgm:presLayoutVars/>
      </dgm:prSet>
      <dgm:spPr/>
    </dgm:pt>
    <dgm:pt modelId="{FDDAE79C-1E6F-4650-9F81-AA016374CE5B}" type="pres">
      <dgm:prSet presAssocID="{0A9A7E32-C232-43F1-BDF5-EDBE7647C139}" presName="nodeText" presStyleLbl="alignAccFollowNode1" presStyleIdx="11" presStyleCnt="15">
        <dgm:presLayoutVars>
          <dgm:bulletEnabled val="1"/>
        </dgm:presLayoutVars>
      </dgm:prSet>
      <dgm:spPr/>
    </dgm:pt>
    <dgm:pt modelId="{7AEF282B-4AE8-44F8-9650-5AC7BC6B5C58}" type="pres">
      <dgm:prSet presAssocID="{4F5DBCDA-40BD-4100-9DB5-C14175A63419}" presName="sibTransComposite" presStyleCnt="0"/>
      <dgm:spPr/>
    </dgm:pt>
    <dgm:pt modelId="{0BACDD03-580C-4786-B5DA-AED3F309AF33}" type="pres">
      <dgm:prSet presAssocID="{94999D6D-CA74-4254-B679-BE326AC2D321}" presName="compositeNode" presStyleCnt="0"/>
      <dgm:spPr/>
    </dgm:pt>
    <dgm:pt modelId="{4A61CBC9-19B0-4A11-A2FF-5816358C4D08}" type="pres">
      <dgm:prSet presAssocID="{94999D6D-CA74-4254-B679-BE326AC2D321}" presName="parTx" presStyleLbl="node1" presStyleIdx="0" presStyleCnt="0">
        <dgm:presLayoutVars>
          <dgm:chMax val="0"/>
          <dgm:chPref val="0"/>
          <dgm:bulletEnabled val="1"/>
        </dgm:presLayoutVars>
      </dgm:prSet>
      <dgm:spPr/>
    </dgm:pt>
    <dgm:pt modelId="{B91A0D09-A21C-43E3-8458-5359B2A60828}" type="pres">
      <dgm:prSet presAssocID="{94999D6D-CA74-4254-B679-BE326AC2D321}" presName="parSh" presStyleCnt="0"/>
      <dgm:spPr/>
    </dgm:pt>
    <dgm:pt modelId="{EF1CEA30-5152-4EAA-B1CE-E0E7385656A6}" type="pres">
      <dgm:prSet presAssocID="{94999D6D-CA74-4254-B679-BE326AC2D321}" presName="lineNode" presStyleLbl="alignAccFollowNode1" presStyleIdx="12" presStyleCnt="15"/>
      <dgm:spPr/>
    </dgm:pt>
    <dgm:pt modelId="{764B3880-F629-42E0-9B89-734FFADBDEE3}" type="pres">
      <dgm:prSet presAssocID="{94999D6D-CA74-4254-B679-BE326AC2D321}" presName="lineArrowNode" presStyleLbl="alignAccFollowNode1" presStyleIdx="13" presStyleCnt="15"/>
      <dgm:spPr/>
    </dgm:pt>
    <dgm:pt modelId="{8B53DF0A-8B91-48FB-8C60-60DDF1C223A6}" type="pres">
      <dgm:prSet presAssocID="{5FAFC218-5BFC-47DD-979F-8AD8E0C87BDD}" presName="sibTransNodeCircle" presStyleLbl="alignNode1" presStyleIdx="4" presStyleCnt="5">
        <dgm:presLayoutVars>
          <dgm:chMax val="0"/>
          <dgm:bulletEnabled/>
        </dgm:presLayoutVars>
      </dgm:prSet>
      <dgm:spPr/>
    </dgm:pt>
    <dgm:pt modelId="{7347600D-DFEB-41B9-B5C4-D35F7D0439D9}" type="pres">
      <dgm:prSet presAssocID="{5FAFC218-5BFC-47DD-979F-8AD8E0C87BDD}" presName="spacerBetweenCircleAndCallout" presStyleCnt="0">
        <dgm:presLayoutVars/>
      </dgm:prSet>
      <dgm:spPr/>
    </dgm:pt>
    <dgm:pt modelId="{51B3E868-F6F9-473F-A690-F18DBDE2658F}" type="pres">
      <dgm:prSet presAssocID="{94999D6D-CA74-4254-B679-BE326AC2D321}" presName="nodeText" presStyleLbl="alignAccFollowNode1" presStyleIdx="14" presStyleCnt="15">
        <dgm:presLayoutVars>
          <dgm:bulletEnabled val="1"/>
        </dgm:presLayoutVars>
      </dgm:prSet>
      <dgm:spPr/>
    </dgm:pt>
  </dgm:ptLst>
  <dgm:cxnLst>
    <dgm:cxn modelId="{46C04202-C59A-4D26-A218-C28AA63AC2D8}" srcId="{214A5D0E-220C-49DB-BBC1-3CE2F53B7966}" destId="{838B64AC-FA66-425F-B62E-067D0F3E676A}" srcOrd="0" destOrd="0" parTransId="{47B0EE9C-3C37-45E0-B2E1-D7CE29BBFBC4}" sibTransId="{242951FC-B744-4DBD-A8DE-BEA7A8D85C1A}"/>
    <dgm:cxn modelId="{1551D50A-5BCA-4CD9-A12E-69194F9AF18D}" type="presOf" srcId="{2B296AF2-3C0A-4722-95B5-2B7D45ABC350}" destId="{C58EB70A-C587-4C63-90EE-D0E34E8ABAC7}" srcOrd="0" destOrd="0" presId="urn:microsoft.com/office/officeart/2016/7/layout/LinearArrowProcessNumbered"/>
    <dgm:cxn modelId="{0B0B3E40-D6F6-4F96-AA3B-9E4E74436BF2}" type="presOf" srcId="{0A9A7E32-C232-43F1-BDF5-EDBE7647C139}" destId="{FDDAE79C-1E6F-4650-9F81-AA016374CE5B}" srcOrd="0" destOrd="0" presId="urn:microsoft.com/office/officeart/2016/7/layout/LinearArrowProcessNumbered"/>
    <dgm:cxn modelId="{727AA344-E3F6-4381-9B81-173EBF4530BA}" type="presOf" srcId="{242951FC-B744-4DBD-A8DE-BEA7A8D85C1A}" destId="{15B9792E-72E4-47C4-B8A2-360B2C3E5BB9}" srcOrd="0" destOrd="0" presId="urn:microsoft.com/office/officeart/2016/7/layout/LinearArrowProcessNumbered"/>
    <dgm:cxn modelId="{C5DD4859-F6CD-4679-A5A2-C07D3EB4D047}" type="presOf" srcId="{94999D6D-CA74-4254-B679-BE326AC2D321}" destId="{51B3E868-F6F9-473F-A690-F18DBDE2658F}" srcOrd="0" destOrd="0" presId="urn:microsoft.com/office/officeart/2016/7/layout/LinearArrowProcessNumbered"/>
    <dgm:cxn modelId="{D534BA65-F1A1-4F3A-AA97-F9D420E685D8}" srcId="{214A5D0E-220C-49DB-BBC1-3CE2F53B7966}" destId="{DE36D62E-6B10-4DCD-A5B1-F8584A64EE65}" srcOrd="2" destOrd="0" parTransId="{06605066-393D-41E3-A175-0AAE2D3C4FA3}" sibTransId="{FEA09C4D-5DAB-415C-8F65-6397940395AE}"/>
    <dgm:cxn modelId="{4904D87B-BA04-4885-9B33-AE4787DF0CE5}" type="presOf" srcId="{5FAFC218-5BFC-47DD-979F-8AD8E0C87BDD}" destId="{8B53DF0A-8B91-48FB-8C60-60DDF1C223A6}" srcOrd="0" destOrd="0" presId="urn:microsoft.com/office/officeart/2016/7/layout/LinearArrowProcessNumbered"/>
    <dgm:cxn modelId="{EB33237E-8BFB-470C-8346-183EFC5737E8}" srcId="{214A5D0E-220C-49DB-BBC1-3CE2F53B7966}" destId="{2B296AF2-3C0A-4722-95B5-2B7D45ABC350}" srcOrd="1" destOrd="0" parTransId="{55F53115-ACB2-4B91-9882-D2B04A9476FF}" sibTransId="{37FFA8C2-9F04-4152-8BE7-76B782FE6520}"/>
    <dgm:cxn modelId="{002E4496-A0CE-4148-8653-2605A716F486}" type="presOf" srcId="{4F5DBCDA-40BD-4100-9DB5-C14175A63419}" destId="{E04E7298-FD45-4DCC-9859-FBFAB6D6E73F}" srcOrd="0" destOrd="0" presId="urn:microsoft.com/office/officeart/2016/7/layout/LinearArrowProcessNumbered"/>
    <dgm:cxn modelId="{0A76BEA1-B444-4ECD-9D8E-5BBF26738126}" type="presOf" srcId="{37FFA8C2-9F04-4152-8BE7-76B782FE6520}" destId="{10B11D91-3372-4463-ACA2-DD76117D3A2B}" srcOrd="0" destOrd="0" presId="urn:microsoft.com/office/officeart/2016/7/layout/LinearArrowProcessNumbered"/>
    <dgm:cxn modelId="{190C4DC1-E6C3-4D4A-9B41-7B9134F54BF2}" srcId="{214A5D0E-220C-49DB-BBC1-3CE2F53B7966}" destId="{94999D6D-CA74-4254-B679-BE326AC2D321}" srcOrd="4" destOrd="0" parTransId="{02B2222C-C61D-4EE9-B0BC-2DD166576522}" sibTransId="{5FAFC218-5BFC-47DD-979F-8AD8E0C87BDD}"/>
    <dgm:cxn modelId="{85326FC7-1B8A-4562-A589-03024187D684}" type="presOf" srcId="{DE36D62E-6B10-4DCD-A5B1-F8584A64EE65}" destId="{9EAF0014-C30F-4384-8250-34C2A44BB1AE}" srcOrd="0" destOrd="0" presId="urn:microsoft.com/office/officeart/2016/7/layout/LinearArrowProcessNumbered"/>
    <dgm:cxn modelId="{F11739C9-628F-4E37-A6C3-A1A491F125F3}" srcId="{214A5D0E-220C-49DB-BBC1-3CE2F53B7966}" destId="{0A9A7E32-C232-43F1-BDF5-EDBE7647C139}" srcOrd="3" destOrd="0" parTransId="{5C722A71-E215-4F4A-9DDC-9CBAD89C3EA0}" sibTransId="{4F5DBCDA-40BD-4100-9DB5-C14175A63419}"/>
    <dgm:cxn modelId="{46BFCCC9-5411-4D7F-B094-C2AEFE483022}" type="presOf" srcId="{214A5D0E-220C-49DB-BBC1-3CE2F53B7966}" destId="{970E44E7-5262-4C3B-B4A3-F64CE2E118E8}" srcOrd="0" destOrd="0" presId="urn:microsoft.com/office/officeart/2016/7/layout/LinearArrowProcessNumbered"/>
    <dgm:cxn modelId="{C95139E3-FF6F-4E61-805C-CC928D0727A8}" type="presOf" srcId="{838B64AC-FA66-425F-B62E-067D0F3E676A}" destId="{27995F5A-06BC-4F96-8C30-76AF6672B91D}" srcOrd="0" destOrd="0" presId="urn:microsoft.com/office/officeart/2016/7/layout/LinearArrowProcessNumbered"/>
    <dgm:cxn modelId="{0F0583ED-7BB9-44C1-B088-DDE7CC7D58D8}" type="presOf" srcId="{FEA09C4D-5DAB-415C-8F65-6397940395AE}" destId="{5F9D5372-1302-4CB1-9B15-70C7EE7BA3AC}" srcOrd="0" destOrd="0" presId="urn:microsoft.com/office/officeart/2016/7/layout/LinearArrowProcessNumbered"/>
    <dgm:cxn modelId="{4E51C4DF-02A8-4243-9E38-9DF9447330E8}" type="presParOf" srcId="{970E44E7-5262-4C3B-B4A3-F64CE2E118E8}" destId="{694A94DD-4640-4BFC-B469-86A476D9E646}" srcOrd="0" destOrd="0" presId="urn:microsoft.com/office/officeart/2016/7/layout/LinearArrowProcessNumbered"/>
    <dgm:cxn modelId="{6F2628D3-0CB7-447A-B3E9-335D937C2323}" type="presParOf" srcId="{694A94DD-4640-4BFC-B469-86A476D9E646}" destId="{C4310AB7-727D-463E-BD2E-30CF2FB46081}" srcOrd="0" destOrd="0" presId="urn:microsoft.com/office/officeart/2016/7/layout/LinearArrowProcessNumbered"/>
    <dgm:cxn modelId="{D2BA1FE1-A477-46D8-8749-03846E06F9C8}" type="presParOf" srcId="{694A94DD-4640-4BFC-B469-86A476D9E646}" destId="{27320B89-1E1E-4F52-8A5F-E36EF57D9DD5}" srcOrd="1" destOrd="0" presId="urn:microsoft.com/office/officeart/2016/7/layout/LinearArrowProcessNumbered"/>
    <dgm:cxn modelId="{AA845428-4903-48FE-842A-FDE7D7DEBB07}" type="presParOf" srcId="{27320B89-1E1E-4F52-8A5F-E36EF57D9DD5}" destId="{3D81065A-BEC4-48D3-B9BC-2650C8AAABE1}" srcOrd="0" destOrd="0" presId="urn:microsoft.com/office/officeart/2016/7/layout/LinearArrowProcessNumbered"/>
    <dgm:cxn modelId="{D12693A8-1014-4995-A227-B9A91175FA90}" type="presParOf" srcId="{27320B89-1E1E-4F52-8A5F-E36EF57D9DD5}" destId="{D78AE43F-D1BA-4237-BF22-7A285374CAF4}" srcOrd="1" destOrd="0" presId="urn:microsoft.com/office/officeart/2016/7/layout/LinearArrowProcessNumbered"/>
    <dgm:cxn modelId="{BE92D52A-9F0C-4582-BBD3-144323D52980}" type="presParOf" srcId="{27320B89-1E1E-4F52-8A5F-E36EF57D9DD5}" destId="{15B9792E-72E4-47C4-B8A2-360B2C3E5BB9}" srcOrd="2" destOrd="0" presId="urn:microsoft.com/office/officeart/2016/7/layout/LinearArrowProcessNumbered"/>
    <dgm:cxn modelId="{AE4CC54D-4368-4744-B798-2838FECA9D4D}" type="presParOf" srcId="{27320B89-1E1E-4F52-8A5F-E36EF57D9DD5}" destId="{EA127EA4-E198-40AE-86AF-CCE4537116E9}" srcOrd="3" destOrd="0" presId="urn:microsoft.com/office/officeart/2016/7/layout/LinearArrowProcessNumbered"/>
    <dgm:cxn modelId="{10286EEE-A1DA-4D35-8699-F6F4BEB000A7}" type="presParOf" srcId="{694A94DD-4640-4BFC-B469-86A476D9E646}" destId="{27995F5A-06BC-4F96-8C30-76AF6672B91D}" srcOrd="2" destOrd="0" presId="urn:microsoft.com/office/officeart/2016/7/layout/LinearArrowProcessNumbered"/>
    <dgm:cxn modelId="{7A62DBAC-5E4D-4212-9EB5-11A7243AFCC3}" type="presParOf" srcId="{970E44E7-5262-4C3B-B4A3-F64CE2E118E8}" destId="{0987DF46-7CD3-4F78-8C2F-14BD1CFA8F29}" srcOrd="1" destOrd="0" presId="urn:microsoft.com/office/officeart/2016/7/layout/LinearArrowProcessNumbered"/>
    <dgm:cxn modelId="{D8465354-9B29-41DE-893C-9BABC95B390D}" type="presParOf" srcId="{970E44E7-5262-4C3B-B4A3-F64CE2E118E8}" destId="{CF5CA980-0227-4FCC-AB14-46A11BD8CFF5}" srcOrd="2" destOrd="0" presId="urn:microsoft.com/office/officeart/2016/7/layout/LinearArrowProcessNumbered"/>
    <dgm:cxn modelId="{3F12C36A-5785-4925-85D0-F1A3E79BB646}" type="presParOf" srcId="{CF5CA980-0227-4FCC-AB14-46A11BD8CFF5}" destId="{BF488BFD-F5F3-4F90-86FE-D80EA32D64CE}" srcOrd="0" destOrd="0" presId="urn:microsoft.com/office/officeart/2016/7/layout/LinearArrowProcessNumbered"/>
    <dgm:cxn modelId="{41B08510-7E08-46EF-9B73-9E1366BB3623}" type="presParOf" srcId="{CF5CA980-0227-4FCC-AB14-46A11BD8CFF5}" destId="{8A1FC145-C1A8-4048-A72B-7F3568850555}" srcOrd="1" destOrd="0" presId="urn:microsoft.com/office/officeart/2016/7/layout/LinearArrowProcessNumbered"/>
    <dgm:cxn modelId="{B499095D-BE85-4D5E-B064-83A8BEB916CA}" type="presParOf" srcId="{8A1FC145-C1A8-4048-A72B-7F3568850555}" destId="{5A6ABB20-9C95-4A6F-ADD5-DC4BBC6D6EE8}" srcOrd="0" destOrd="0" presId="urn:microsoft.com/office/officeart/2016/7/layout/LinearArrowProcessNumbered"/>
    <dgm:cxn modelId="{438BFE17-ACF9-464B-B4E1-4BB31B2A828C}" type="presParOf" srcId="{8A1FC145-C1A8-4048-A72B-7F3568850555}" destId="{2378AA51-25C5-4BE6-A1A7-A8E03DE5DD92}" srcOrd="1" destOrd="0" presId="urn:microsoft.com/office/officeart/2016/7/layout/LinearArrowProcessNumbered"/>
    <dgm:cxn modelId="{A639D0AE-D1BD-4EF4-B73E-0192E62333F1}" type="presParOf" srcId="{8A1FC145-C1A8-4048-A72B-7F3568850555}" destId="{10B11D91-3372-4463-ACA2-DD76117D3A2B}" srcOrd="2" destOrd="0" presId="urn:microsoft.com/office/officeart/2016/7/layout/LinearArrowProcessNumbered"/>
    <dgm:cxn modelId="{4729D852-9515-48FF-B78D-B8BBBDA90C04}" type="presParOf" srcId="{8A1FC145-C1A8-4048-A72B-7F3568850555}" destId="{DBE53A24-302C-4058-BC4F-08306D6C361F}" srcOrd="3" destOrd="0" presId="urn:microsoft.com/office/officeart/2016/7/layout/LinearArrowProcessNumbered"/>
    <dgm:cxn modelId="{3F9E1A3C-F5EB-4451-B2A7-3BD0CC54C03E}" type="presParOf" srcId="{CF5CA980-0227-4FCC-AB14-46A11BD8CFF5}" destId="{C58EB70A-C587-4C63-90EE-D0E34E8ABAC7}" srcOrd="2" destOrd="0" presId="urn:microsoft.com/office/officeart/2016/7/layout/LinearArrowProcessNumbered"/>
    <dgm:cxn modelId="{E3DD1260-18EA-46A4-A8FB-9271560380F7}" type="presParOf" srcId="{970E44E7-5262-4C3B-B4A3-F64CE2E118E8}" destId="{999066F8-6504-4E19-A738-91EFFA7A8648}" srcOrd="3" destOrd="0" presId="urn:microsoft.com/office/officeart/2016/7/layout/LinearArrowProcessNumbered"/>
    <dgm:cxn modelId="{46A35A09-FC36-4AB2-8B84-7D3D9BA8BFBA}" type="presParOf" srcId="{970E44E7-5262-4C3B-B4A3-F64CE2E118E8}" destId="{A00C07AE-ACBD-490F-89A0-BCD713BAC843}" srcOrd="4" destOrd="0" presId="urn:microsoft.com/office/officeart/2016/7/layout/LinearArrowProcessNumbered"/>
    <dgm:cxn modelId="{536A989A-5EB3-484B-A288-309AB835FC48}" type="presParOf" srcId="{A00C07AE-ACBD-490F-89A0-BCD713BAC843}" destId="{595E9DEC-2DA2-45F0-87FE-A92E241193BD}" srcOrd="0" destOrd="0" presId="urn:microsoft.com/office/officeart/2016/7/layout/LinearArrowProcessNumbered"/>
    <dgm:cxn modelId="{FB5AEF7D-E5EF-4799-8823-1AD1C5FB2F53}" type="presParOf" srcId="{A00C07AE-ACBD-490F-89A0-BCD713BAC843}" destId="{47AE1A6A-D6E0-4737-9536-5147608A0D38}" srcOrd="1" destOrd="0" presId="urn:microsoft.com/office/officeart/2016/7/layout/LinearArrowProcessNumbered"/>
    <dgm:cxn modelId="{225F1B92-3E11-45EB-86B8-363530BEF767}" type="presParOf" srcId="{47AE1A6A-D6E0-4737-9536-5147608A0D38}" destId="{B1FEB58D-2F5C-4CD5-8AC5-DCD00604166B}" srcOrd="0" destOrd="0" presId="urn:microsoft.com/office/officeart/2016/7/layout/LinearArrowProcessNumbered"/>
    <dgm:cxn modelId="{9E4E6323-D7B9-41C9-BECD-369CDE747D19}" type="presParOf" srcId="{47AE1A6A-D6E0-4737-9536-5147608A0D38}" destId="{6F511340-6693-44D2-A4E1-6D5CFACD1AF3}" srcOrd="1" destOrd="0" presId="urn:microsoft.com/office/officeart/2016/7/layout/LinearArrowProcessNumbered"/>
    <dgm:cxn modelId="{A9258601-87E0-4475-913A-A83CC4C35B40}" type="presParOf" srcId="{47AE1A6A-D6E0-4737-9536-5147608A0D38}" destId="{5F9D5372-1302-4CB1-9B15-70C7EE7BA3AC}" srcOrd="2" destOrd="0" presId="urn:microsoft.com/office/officeart/2016/7/layout/LinearArrowProcessNumbered"/>
    <dgm:cxn modelId="{DA913B25-3E99-46C4-93A1-A14D594B0A85}" type="presParOf" srcId="{47AE1A6A-D6E0-4737-9536-5147608A0D38}" destId="{25E4ABC6-433C-4A16-B343-05DDCCD53606}" srcOrd="3" destOrd="0" presId="urn:microsoft.com/office/officeart/2016/7/layout/LinearArrowProcessNumbered"/>
    <dgm:cxn modelId="{BC7B8249-590B-492F-8C71-F85541D8F793}" type="presParOf" srcId="{A00C07AE-ACBD-490F-89A0-BCD713BAC843}" destId="{9EAF0014-C30F-4384-8250-34C2A44BB1AE}" srcOrd="2" destOrd="0" presId="urn:microsoft.com/office/officeart/2016/7/layout/LinearArrowProcessNumbered"/>
    <dgm:cxn modelId="{6FC11B38-D932-4302-998C-00C416A05442}" type="presParOf" srcId="{970E44E7-5262-4C3B-B4A3-F64CE2E118E8}" destId="{D362F57D-D0D4-4EEC-8824-E80C2E15678E}" srcOrd="5" destOrd="0" presId="urn:microsoft.com/office/officeart/2016/7/layout/LinearArrowProcessNumbered"/>
    <dgm:cxn modelId="{FF52F4F5-759C-4037-8882-6C2511517A57}" type="presParOf" srcId="{970E44E7-5262-4C3B-B4A3-F64CE2E118E8}" destId="{0E383230-D6BF-4395-84B4-B83A83C3347B}" srcOrd="6" destOrd="0" presId="urn:microsoft.com/office/officeart/2016/7/layout/LinearArrowProcessNumbered"/>
    <dgm:cxn modelId="{F830B983-E994-4A06-9918-16134B4D55C0}" type="presParOf" srcId="{0E383230-D6BF-4395-84B4-B83A83C3347B}" destId="{D7B96D5B-016D-4919-A585-C28728130B1B}" srcOrd="0" destOrd="0" presId="urn:microsoft.com/office/officeart/2016/7/layout/LinearArrowProcessNumbered"/>
    <dgm:cxn modelId="{79D8A888-629B-407D-8F75-E265BDBA2961}" type="presParOf" srcId="{0E383230-D6BF-4395-84B4-B83A83C3347B}" destId="{36625011-6477-43F0-8350-440775325C16}" srcOrd="1" destOrd="0" presId="urn:microsoft.com/office/officeart/2016/7/layout/LinearArrowProcessNumbered"/>
    <dgm:cxn modelId="{516D450F-9434-44CB-B5C4-223D8CC03C10}" type="presParOf" srcId="{36625011-6477-43F0-8350-440775325C16}" destId="{F8026113-1193-44C7-BA40-045A1A7D0973}" srcOrd="0" destOrd="0" presId="urn:microsoft.com/office/officeart/2016/7/layout/LinearArrowProcessNumbered"/>
    <dgm:cxn modelId="{4FC5B6FA-C092-48F6-8E57-6D7573B6CA11}" type="presParOf" srcId="{36625011-6477-43F0-8350-440775325C16}" destId="{BEA62EE8-BC6E-4993-AF1F-349D3AA166DD}" srcOrd="1" destOrd="0" presId="urn:microsoft.com/office/officeart/2016/7/layout/LinearArrowProcessNumbered"/>
    <dgm:cxn modelId="{29307FE2-C066-48E7-A2AD-6155A15E0044}" type="presParOf" srcId="{36625011-6477-43F0-8350-440775325C16}" destId="{E04E7298-FD45-4DCC-9859-FBFAB6D6E73F}" srcOrd="2" destOrd="0" presId="urn:microsoft.com/office/officeart/2016/7/layout/LinearArrowProcessNumbered"/>
    <dgm:cxn modelId="{8730E048-C26B-458F-83AF-986356D85DBB}" type="presParOf" srcId="{36625011-6477-43F0-8350-440775325C16}" destId="{8A6F6461-8295-4A3F-9B0A-AC86ECF67D5E}" srcOrd="3" destOrd="0" presId="urn:microsoft.com/office/officeart/2016/7/layout/LinearArrowProcessNumbered"/>
    <dgm:cxn modelId="{44DD2E26-3EB5-42CD-8434-DD4B9AB8AFA4}" type="presParOf" srcId="{0E383230-D6BF-4395-84B4-B83A83C3347B}" destId="{FDDAE79C-1E6F-4650-9F81-AA016374CE5B}" srcOrd="2" destOrd="0" presId="urn:microsoft.com/office/officeart/2016/7/layout/LinearArrowProcessNumbered"/>
    <dgm:cxn modelId="{F58F2AEF-E47E-41D6-BABF-480342B021E8}" type="presParOf" srcId="{970E44E7-5262-4C3B-B4A3-F64CE2E118E8}" destId="{7AEF282B-4AE8-44F8-9650-5AC7BC6B5C58}" srcOrd="7" destOrd="0" presId="urn:microsoft.com/office/officeart/2016/7/layout/LinearArrowProcessNumbered"/>
    <dgm:cxn modelId="{AF1CE9A8-368B-424D-A0AE-B94F02D4C05E}" type="presParOf" srcId="{970E44E7-5262-4C3B-B4A3-F64CE2E118E8}" destId="{0BACDD03-580C-4786-B5DA-AED3F309AF33}" srcOrd="8" destOrd="0" presId="urn:microsoft.com/office/officeart/2016/7/layout/LinearArrowProcessNumbered"/>
    <dgm:cxn modelId="{572AE0F5-0F3E-416E-A280-329F0D61C316}" type="presParOf" srcId="{0BACDD03-580C-4786-B5DA-AED3F309AF33}" destId="{4A61CBC9-19B0-4A11-A2FF-5816358C4D08}" srcOrd="0" destOrd="0" presId="urn:microsoft.com/office/officeart/2016/7/layout/LinearArrowProcessNumbered"/>
    <dgm:cxn modelId="{496AFC8B-CBF7-4FB2-9583-70A9C4133AF7}" type="presParOf" srcId="{0BACDD03-580C-4786-B5DA-AED3F309AF33}" destId="{B91A0D09-A21C-43E3-8458-5359B2A60828}" srcOrd="1" destOrd="0" presId="urn:microsoft.com/office/officeart/2016/7/layout/LinearArrowProcessNumbered"/>
    <dgm:cxn modelId="{BD891C4E-FAD8-415B-90E8-D542675A4F4A}" type="presParOf" srcId="{B91A0D09-A21C-43E3-8458-5359B2A60828}" destId="{EF1CEA30-5152-4EAA-B1CE-E0E7385656A6}" srcOrd="0" destOrd="0" presId="urn:microsoft.com/office/officeart/2016/7/layout/LinearArrowProcessNumbered"/>
    <dgm:cxn modelId="{D8EDBD53-AC1D-4725-B28E-0F6D6EAEA9BF}" type="presParOf" srcId="{B91A0D09-A21C-43E3-8458-5359B2A60828}" destId="{764B3880-F629-42E0-9B89-734FFADBDEE3}" srcOrd="1" destOrd="0" presId="urn:microsoft.com/office/officeart/2016/7/layout/LinearArrowProcessNumbered"/>
    <dgm:cxn modelId="{26F937C8-5CED-40B2-9ECE-D5D354F7AD93}" type="presParOf" srcId="{B91A0D09-A21C-43E3-8458-5359B2A60828}" destId="{8B53DF0A-8B91-48FB-8C60-60DDF1C223A6}" srcOrd="2" destOrd="0" presId="urn:microsoft.com/office/officeart/2016/7/layout/LinearArrowProcessNumbered"/>
    <dgm:cxn modelId="{35A5C9F7-B5A3-44AA-8325-861452F7B629}" type="presParOf" srcId="{B91A0D09-A21C-43E3-8458-5359B2A60828}" destId="{7347600D-DFEB-41B9-B5C4-D35F7D0439D9}" srcOrd="3" destOrd="0" presId="urn:microsoft.com/office/officeart/2016/7/layout/LinearArrowProcessNumbered"/>
    <dgm:cxn modelId="{945E662A-A442-4B64-9C55-8A6759FA3165}" type="presParOf" srcId="{0BACDD03-580C-4786-B5DA-AED3F309AF33}" destId="{51B3E868-F6F9-473F-A690-F18DBDE2658F}"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8AF5E5-2A29-4A56-9957-3ABC300D0E9C}" type="doc">
      <dgm:prSet loTypeId="urn:microsoft.com/office/officeart/2005/8/layout/chevron1" loCatId="process" qsTypeId="urn:microsoft.com/office/officeart/2005/8/quickstyle/simple2" qsCatId="simple" csTypeId="urn:microsoft.com/office/officeart/2005/8/colors/colorful2" csCatId="colorful"/>
      <dgm:spPr/>
      <dgm:t>
        <a:bodyPr/>
        <a:lstStyle/>
        <a:p>
          <a:endParaRPr lang="en-US"/>
        </a:p>
      </dgm:t>
    </dgm:pt>
    <dgm:pt modelId="{FDE5ED1B-471F-43D5-85C0-91D1A572B645}">
      <dgm:prSet/>
      <dgm:spPr/>
      <dgm:t>
        <a:bodyPr/>
        <a:lstStyle/>
        <a:p>
          <a:r>
            <a:rPr lang="en-US"/>
            <a:t>According to ADL; religion may be presented as part of a secular educational program but </a:t>
          </a:r>
          <a:r>
            <a:rPr lang="en-US" i="1"/>
            <a:t>must</a:t>
          </a:r>
          <a:r>
            <a:rPr lang="en-US"/>
            <a:t> be discussed in a neutral, objective and factual manner. </a:t>
          </a:r>
        </a:p>
      </dgm:t>
    </dgm:pt>
    <dgm:pt modelId="{7D71292B-0CC5-4EF0-AE8E-1A6AF4487EA0}" type="parTrans" cxnId="{13A5E275-CC7C-43D3-A72B-6F4DA584C021}">
      <dgm:prSet/>
      <dgm:spPr/>
      <dgm:t>
        <a:bodyPr/>
        <a:lstStyle/>
        <a:p>
          <a:endParaRPr lang="en-US"/>
        </a:p>
      </dgm:t>
    </dgm:pt>
    <dgm:pt modelId="{ABC0B792-9619-4069-9E09-EBE74E3B6CB6}" type="sibTrans" cxnId="{13A5E275-CC7C-43D3-A72B-6F4DA584C021}">
      <dgm:prSet/>
      <dgm:spPr/>
      <dgm:t>
        <a:bodyPr/>
        <a:lstStyle/>
        <a:p>
          <a:endParaRPr lang="en-US"/>
        </a:p>
      </dgm:t>
    </dgm:pt>
    <dgm:pt modelId="{5D73D2C0-A8CA-47CF-A80F-8CB953655964}">
      <dgm:prSet/>
      <dgm:spPr/>
      <dgm:t>
        <a:bodyPr/>
        <a:lstStyle/>
        <a:p>
          <a:r>
            <a:rPr lang="en-US"/>
            <a:t>Teachers must not interject personal views and must be extremely sensitive to respect, and not interfere with, a student’s religious beliefs (ACLU). </a:t>
          </a:r>
        </a:p>
      </dgm:t>
    </dgm:pt>
    <dgm:pt modelId="{F32C102C-B2C0-4470-8861-384F547CA84F}" type="parTrans" cxnId="{2E0D07DF-C784-4FE2-AFDF-20F70DD9BA5A}">
      <dgm:prSet/>
      <dgm:spPr/>
      <dgm:t>
        <a:bodyPr/>
        <a:lstStyle/>
        <a:p>
          <a:endParaRPr lang="en-US"/>
        </a:p>
      </dgm:t>
    </dgm:pt>
    <dgm:pt modelId="{1225E09A-599A-482B-B37F-5AC247EA561F}" type="sibTrans" cxnId="{2E0D07DF-C784-4FE2-AFDF-20F70DD9BA5A}">
      <dgm:prSet/>
      <dgm:spPr/>
      <dgm:t>
        <a:bodyPr/>
        <a:lstStyle/>
        <a:p>
          <a:endParaRPr lang="en-US"/>
        </a:p>
      </dgm:t>
    </dgm:pt>
    <dgm:pt modelId="{39FA9D4F-CAC2-4B71-9D0E-A2FC9437EED0}">
      <dgm:prSet/>
      <dgm:spPr/>
      <dgm:t>
        <a:bodyPr/>
        <a:lstStyle/>
        <a:p>
          <a:r>
            <a:rPr lang="en-US"/>
            <a:t>De Ruyter and Merry (2009) argue that </a:t>
          </a:r>
          <a:r>
            <a:rPr lang="en-US" i="1"/>
            <a:t>religious ideals</a:t>
          </a:r>
          <a:r>
            <a:rPr lang="en-US"/>
            <a:t> should be incorporated into public school curriculum. </a:t>
          </a:r>
        </a:p>
      </dgm:t>
    </dgm:pt>
    <dgm:pt modelId="{83374D99-76C2-4ED2-9971-275BD3F2382F}" type="parTrans" cxnId="{D0FC4826-651D-4E24-8654-C22095F8E817}">
      <dgm:prSet/>
      <dgm:spPr/>
      <dgm:t>
        <a:bodyPr/>
        <a:lstStyle/>
        <a:p>
          <a:endParaRPr lang="en-US"/>
        </a:p>
      </dgm:t>
    </dgm:pt>
    <dgm:pt modelId="{E47FEA62-3CE5-4F90-8816-12E4EEE12D64}" type="sibTrans" cxnId="{D0FC4826-651D-4E24-8654-C22095F8E817}">
      <dgm:prSet/>
      <dgm:spPr/>
      <dgm:t>
        <a:bodyPr/>
        <a:lstStyle/>
        <a:p>
          <a:endParaRPr lang="en-US"/>
        </a:p>
      </dgm:t>
    </dgm:pt>
    <dgm:pt modelId="{C269FD1C-8071-4782-9F40-781EE6E2807D}">
      <dgm:prSet/>
      <dgm:spPr/>
      <dgm:t>
        <a:bodyPr/>
        <a:lstStyle/>
        <a:p>
          <a:r>
            <a:rPr lang="en-US"/>
            <a:t>Differentiate between ideals and dogmas (i.e., ideals referring to excellences which people aspire to and dogmas being expectations that people have to pursue).</a:t>
          </a:r>
        </a:p>
      </dgm:t>
    </dgm:pt>
    <dgm:pt modelId="{65A09089-4315-4C62-AF37-393723D16A90}" type="parTrans" cxnId="{74F4E15E-171C-4585-9520-DD6018F057BB}">
      <dgm:prSet/>
      <dgm:spPr/>
      <dgm:t>
        <a:bodyPr/>
        <a:lstStyle/>
        <a:p>
          <a:endParaRPr lang="en-US"/>
        </a:p>
      </dgm:t>
    </dgm:pt>
    <dgm:pt modelId="{C15CC558-2EB4-43CE-9C69-AD0A2FC87B25}" type="sibTrans" cxnId="{74F4E15E-171C-4585-9520-DD6018F057BB}">
      <dgm:prSet/>
      <dgm:spPr/>
      <dgm:t>
        <a:bodyPr/>
        <a:lstStyle/>
        <a:p>
          <a:endParaRPr lang="en-US"/>
        </a:p>
      </dgm:t>
    </dgm:pt>
    <dgm:pt modelId="{94DE3F6B-C142-4BFC-A1B6-ADF7C669142F}" type="pres">
      <dgm:prSet presAssocID="{788AF5E5-2A29-4A56-9957-3ABC300D0E9C}" presName="Name0" presStyleCnt="0">
        <dgm:presLayoutVars>
          <dgm:dir/>
          <dgm:animLvl val="lvl"/>
          <dgm:resizeHandles val="exact"/>
        </dgm:presLayoutVars>
      </dgm:prSet>
      <dgm:spPr/>
    </dgm:pt>
    <dgm:pt modelId="{FBB5520F-05E8-4743-AFF0-8C85FD532E6D}" type="pres">
      <dgm:prSet presAssocID="{FDE5ED1B-471F-43D5-85C0-91D1A572B645}" presName="composite" presStyleCnt="0"/>
      <dgm:spPr/>
    </dgm:pt>
    <dgm:pt modelId="{86B4D83C-C11B-4E95-986E-35583B4BBE03}" type="pres">
      <dgm:prSet presAssocID="{FDE5ED1B-471F-43D5-85C0-91D1A572B645}" presName="parTx" presStyleLbl="node1" presStyleIdx="0" presStyleCnt="3">
        <dgm:presLayoutVars>
          <dgm:chMax val="0"/>
          <dgm:chPref val="0"/>
          <dgm:bulletEnabled val="1"/>
        </dgm:presLayoutVars>
      </dgm:prSet>
      <dgm:spPr/>
    </dgm:pt>
    <dgm:pt modelId="{34FC8359-1F69-4308-9C97-E1146E1F9285}" type="pres">
      <dgm:prSet presAssocID="{FDE5ED1B-471F-43D5-85C0-91D1A572B645}" presName="desTx" presStyleLbl="revTx" presStyleIdx="0" presStyleCnt="1">
        <dgm:presLayoutVars>
          <dgm:bulletEnabled val="1"/>
        </dgm:presLayoutVars>
      </dgm:prSet>
      <dgm:spPr/>
    </dgm:pt>
    <dgm:pt modelId="{AC36030A-EFE7-4B75-AFF1-AA20B042C097}" type="pres">
      <dgm:prSet presAssocID="{ABC0B792-9619-4069-9E09-EBE74E3B6CB6}" presName="space" presStyleCnt="0"/>
      <dgm:spPr/>
    </dgm:pt>
    <dgm:pt modelId="{029B7813-D3D6-4175-A6CB-DAABB1841444}" type="pres">
      <dgm:prSet presAssocID="{5D73D2C0-A8CA-47CF-A80F-8CB953655964}" presName="composite" presStyleCnt="0"/>
      <dgm:spPr/>
    </dgm:pt>
    <dgm:pt modelId="{83425168-B123-42A1-8FAC-5B1ADE83AB3A}" type="pres">
      <dgm:prSet presAssocID="{5D73D2C0-A8CA-47CF-A80F-8CB953655964}" presName="parTx" presStyleLbl="node1" presStyleIdx="1" presStyleCnt="3">
        <dgm:presLayoutVars>
          <dgm:chMax val="0"/>
          <dgm:chPref val="0"/>
          <dgm:bulletEnabled val="1"/>
        </dgm:presLayoutVars>
      </dgm:prSet>
      <dgm:spPr/>
    </dgm:pt>
    <dgm:pt modelId="{60203093-5AFC-46BF-A04F-E639BCBD34B1}" type="pres">
      <dgm:prSet presAssocID="{5D73D2C0-A8CA-47CF-A80F-8CB953655964}" presName="desTx" presStyleLbl="revTx" presStyleIdx="0" presStyleCnt="1">
        <dgm:presLayoutVars>
          <dgm:bulletEnabled val="1"/>
        </dgm:presLayoutVars>
      </dgm:prSet>
      <dgm:spPr/>
    </dgm:pt>
    <dgm:pt modelId="{CDD4F003-539A-4C9D-9A1C-CCDC136B54A6}" type="pres">
      <dgm:prSet presAssocID="{1225E09A-599A-482B-B37F-5AC247EA561F}" presName="space" presStyleCnt="0"/>
      <dgm:spPr/>
    </dgm:pt>
    <dgm:pt modelId="{0B2C7D49-6AFE-4837-A52A-4C04B36F8EF5}" type="pres">
      <dgm:prSet presAssocID="{39FA9D4F-CAC2-4B71-9D0E-A2FC9437EED0}" presName="composite" presStyleCnt="0"/>
      <dgm:spPr/>
    </dgm:pt>
    <dgm:pt modelId="{1FF9B70E-7CCA-456D-A09D-39EF7146FE80}" type="pres">
      <dgm:prSet presAssocID="{39FA9D4F-CAC2-4B71-9D0E-A2FC9437EED0}" presName="parTx" presStyleLbl="node1" presStyleIdx="2" presStyleCnt="3">
        <dgm:presLayoutVars>
          <dgm:chMax val="0"/>
          <dgm:chPref val="0"/>
          <dgm:bulletEnabled val="1"/>
        </dgm:presLayoutVars>
      </dgm:prSet>
      <dgm:spPr/>
    </dgm:pt>
    <dgm:pt modelId="{10DF3F8D-BA4D-4852-9AA9-6E2924832C0E}" type="pres">
      <dgm:prSet presAssocID="{39FA9D4F-CAC2-4B71-9D0E-A2FC9437EED0}" presName="desTx" presStyleLbl="revTx" presStyleIdx="0" presStyleCnt="1">
        <dgm:presLayoutVars>
          <dgm:bulletEnabled val="1"/>
        </dgm:presLayoutVars>
      </dgm:prSet>
      <dgm:spPr/>
    </dgm:pt>
  </dgm:ptLst>
  <dgm:cxnLst>
    <dgm:cxn modelId="{D0FC4826-651D-4E24-8654-C22095F8E817}" srcId="{788AF5E5-2A29-4A56-9957-3ABC300D0E9C}" destId="{39FA9D4F-CAC2-4B71-9D0E-A2FC9437EED0}" srcOrd="2" destOrd="0" parTransId="{83374D99-76C2-4ED2-9971-275BD3F2382F}" sibTransId="{E47FEA62-3CE5-4F90-8816-12E4EEE12D64}"/>
    <dgm:cxn modelId="{0872985E-A660-4121-BF07-2707584ADB07}" type="presOf" srcId="{C269FD1C-8071-4782-9F40-781EE6E2807D}" destId="{10DF3F8D-BA4D-4852-9AA9-6E2924832C0E}" srcOrd="0" destOrd="0" presId="urn:microsoft.com/office/officeart/2005/8/layout/chevron1"/>
    <dgm:cxn modelId="{74F4E15E-171C-4585-9520-DD6018F057BB}" srcId="{39FA9D4F-CAC2-4B71-9D0E-A2FC9437EED0}" destId="{C269FD1C-8071-4782-9F40-781EE6E2807D}" srcOrd="0" destOrd="0" parTransId="{65A09089-4315-4C62-AF37-393723D16A90}" sibTransId="{C15CC558-2EB4-43CE-9C69-AD0A2FC87B25}"/>
    <dgm:cxn modelId="{13A5E275-CC7C-43D3-A72B-6F4DA584C021}" srcId="{788AF5E5-2A29-4A56-9957-3ABC300D0E9C}" destId="{FDE5ED1B-471F-43D5-85C0-91D1A572B645}" srcOrd="0" destOrd="0" parTransId="{7D71292B-0CC5-4EF0-AE8E-1A6AF4487EA0}" sibTransId="{ABC0B792-9619-4069-9E09-EBE74E3B6CB6}"/>
    <dgm:cxn modelId="{3B3F4994-985D-481A-A3B5-C43BB2103B31}" type="presOf" srcId="{5D73D2C0-A8CA-47CF-A80F-8CB953655964}" destId="{83425168-B123-42A1-8FAC-5B1ADE83AB3A}" srcOrd="0" destOrd="0" presId="urn:microsoft.com/office/officeart/2005/8/layout/chevron1"/>
    <dgm:cxn modelId="{DCD946B4-4AA2-4300-8BE0-35E0A6614DE1}" type="presOf" srcId="{FDE5ED1B-471F-43D5-85C0-91D1A572B645}" destId="{86B4D83C-C11B-4E95-986E-35583B4BBE03}" srcOrd="0" destOrd="0" presId="urn:microsoft.com/office/officeart/2005/8/layout/chevron1"/>
    <dgm:cxn modelId="{2E0D07DF-C784-4FE2-AFDF-20F70DD9BA5A}" srcId="{788AF5E5-2A29-4A56-9957-3ABC300D0E9C}" destId="{5D73D2C0-A8CA-47CF-A80F-8CB953655964}" srcOrd="1" destOrd="0" parTransId="{F32C102C-B2C0-4470-8861-384F547CA84F}" sibTransId="{1225E09A-599A-482B-B37F-5AC247EA561F}"/>
    <dgm:cxn modelId="{D232E7DF-0974-42B1-90E7-0C4B46EC2E17}" type="presOf" srcId="{788AF5E5-2A29-4A56-9957-3ABC300D0E9C}" destId="{94DE3F6B-C142-4BFC-A1B6-ADF7C669142F}" srcOrd="0" destOrd="0" presId="urn:microsoft.com/office/officeart/2005/8/layout/chevron1"/>
    <dgm:cxn modelId="{A92663E8-F3DE-40C6-877F-431DA18DD1B9}" type="presOf" srcId="{39FA9D4F-CAC2-4B71-9D0E-A2FC9437EED0}" destId="{1FF9B70E-7CCA-456D-A09D-39EF7146FE80}" srcOrd="0" destOrd="0" presId="urn:microsoft.com/office/officeart/2005/8/layout/chevron1"/>
    <dgm:cxn modelId="{F36C5E3D-AAED-4271-8DB1-A27521F0D1DF}" type="presParOf" srcId="{94DE3F6B-C142-4BFC-A1B6-ADF7C669142F}" destId="{FBB5520F-05E8-4743-AFF0-8C85FD532E6D}" srcOrd="0" destOrd="0" presId="urn:microsoft.com/office/officeart/2005/8/layout/chevron1"/>
    <dgm:cxn modelId="{B1A965D2-8169-4E65-9BAC-198A7533A3EB}" type="presParOf" srcId="{FBB5520F-05E8-4743-AFF0-8C85FD532E6D}" destId="{86B4D83C-C11B-4E95-986E-35583B4BBE03}" srcOrd="0" destOrd="0" presId="urn:microsoft.com/office/officeart/2005/8/layout/chevron1"/>
    <dgm:cxn modelId="{D953D779-E1DA-4A09-BF91-7D2ABB54A512}" type="presParOf" srcId="{FBB5520F-05E8-4743-AFF0-8C85FD532E6D}" destId="{34FC8359-1F69-4308-9C97-E1146E1F9285}" srcOrd="1" destOrd="0" presId="urn:microsoft.com/office/officeart/2005/8/layout/chevron1"/>
    <dgm:cxn modelId="{500223CA-64D4-49EA-8673-AEB5F8459DEE}" type="presParOf" srcId="{94DE3F6B-C142-4BFC-A1B6-ADF7C669142F}" destId="{AC36030A-EFE7-4B75-AFF1-AA20B042C097}" srcOrd="1" destOrd="0" presId="urn:microsoft.com/office/officeart/2005/8/layout/chevron1"/>
    <dgm:cxn modelId="{16EC2F75-E38D-4FB0-B9AC-5B43468C20BE}" type="presParOf" srcId="{94DE3F6B-C142-4BFC-A1B6-ADF7C669142F}" destId="{029B7813-D3D6-4175-A6CB-DAABB1841444}" srcOrd="2" destOrd="0" presId="urn:microsoft.com/office/officeart/2005/8/layout/chevron1"/>
    <dgm:cxn modelId="{F86429C6-A527-49D4-A0B6-02B22926446D}" type="presParOf" srcId="{029B7813-D3D6-4175-A6CB-DAABB1841444}" destId="{83425168-B123-42A1-8FAC-5B1ADE83AB3A}" srcOrd="0" destOrd="0" presId="urn:microsoft.com/office/officeart/2005/8/layout/chevron1"/>
    <dgm:cxn modelId="{2CA18B7A-5F74-4D8C-B655-0B4AF5887BDC}" type="presParOf" srcId="{029B7813-D3D6-4175-A6CB-DAABB1841444}" destId="{60203093-5AFC-46BF-A04F-E639BCBD34B1}" srcOrd="1" destOrd="0" presId="urn:microsoft.com/office/officeart/2005/8/layout/chevron1"/>
    <dgm:cxn modelId="{88808B5F-B4CA-4D58-ACEE-5066CB91BC22}" type="presParOf" srcId="{94DE3F6B-C142-4BFC-A1B6-ADF7C669142F}" destId="{CDD4F003-539A-4C9D-9A1C-CCDC136B54A6}" srcOrd="3" destOrd="0" presId="urn:microsoft.com/office/officeart/2005/8/layout/chevron1"/>
    <dgm:cxn modelId="{6D3DD5AD-1339-4A1E-9754-68E0F806D0E9}" type="presParOf" srcId="{94DE3F6B-C142-4BFC-A1B6-ADF7C669142F}" destId="{0B2C7D49-6AFE-4837-A52A-4C04B36F8EF5}" srcOrd="4" destOrd="0" presId="urn:microsoft.com/office/officeart/2005/8/layout/chevron1"/>
    <dgm:cxn modelId="{B8D94B2D-B458-446B-B77F-58D430AE43E0}" type="presParOf" srcId="{0B2C7D49-6AFE-4837-A52A-4C04B36F8EF5}" destId="{1FF9B70E-7CCA-456D-A09D-39EF7146FE80}" srcOrd="0" destOrd="0" presId="urn:microsoft.com/office/officeart/2005/8/layout/chevron1"/>
    <dgm:cxn modelId="{A86ADA22-E0D7-49BE-93FC-04FE2CCFE696}" type="presParOf" srcId="{0B2C7D49-6AFE-4837-A52A-4C04B36F8EF5}" destId="{10DF3F8D-BA4D-4852-9AA9-6E2924832C0E}"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F384F-178B-4A51-9488-A3089DC137FF}">
      <dsp:nvSpPr>
        <dsp:cNvPr id="0" name=""/>
        <dsp:cNvSpPr/>
      </dsp:nvSpPr>
      <dsp:spPr>
        <a:xfrm>
          <a:off x="557974" y="0"/>
          <a:ext cx="6323711" cy="2743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5C5D18-529C-4BA9-82C6-5B71493F94CD}">
      <dsp:nvSpPr>
        <dsp:cNvPr id="0" name=""/>
        <dsp:cNvSpPr/>
      </dsp:nvSpPr>
      <dsp:spPr>
        <a:xfrm>
          <a:off x="202520" y="822960"/>
          <a:ext cx="2231898" cy="1097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Beliefs</a:t>
          </a:r>
        </a:p>
      </dsp:txBody>
      <dsp:txXfrm>
        <a:off x="256085" y="876525"/>
        <a:ext cx="2124768" cy="990150"/>
      </dsp:txXfrm>
    </dsp:sp>
    <dsp:sp modelId="{50D26257-BFF3-49EA-A2A8-94B909BAE04D}">
      <dsp:nvSpPr>
        <dsp:cNvPr id="0" name=""/>
        <dsp:cNvSpPr/>
      </dsp:nvSpPr>
      <dsp:spPr>
        <a:xfrm>
          <a:off x="2603880" y="822960"/>
          <a:ext cx="2231898" cy="1097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Goals</a:t>
          </a:r>
        </a:p>
      </dsp:txBody>
      <dsp:txXfrm>
        <a:off x="2657445" y="876525"/>
        <a:ext cx="2124768" cy="990150"/>
      </dsp:txXfrm>
    </dsp:sp>
    <dsp:sp modelId="{A5F83848-C37D-4123-9DBC-76878CC8B857}">
      <dsp:nvSpPr>
        <dsp:cNvPr id="0" name=""/>
        <dsp:cNvSpPr/>
      </dsp:nvSpPr>
      <dsp:spPr>
        <a:xfrm>
          <a:off x="5005241" y="822960"/>
          <a:ext cx="2231898" cy="1097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Sense of Purpose</a:t>
          </a:r>
        </a:p>
      </dsp:txBody>
      <dsp:txXfrm>
        <a:off x="5058806" y="876525"/>
        <a:ext cx="2124768" cy="9901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1065A-BEC4-48D3-B9BC-2650C8AAABE1}">
      <dsp:nvSpPr>
        <dsp:cNvPr id="0" name=""/>
        <dsp:cNvSpPr/>
      </dsp:nvSpPr>
      <dsp:spPr>
        <a:xfrm>
          <a:off x="1120431" y="706945"/>
          <a:ext cx="895251" cy="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8AE43F-D1BA-4237-BF22-7A285374CAF4}">
      <dsp:nvSpPr>
        <dsp:cNvPr id="0" name=""/>
        <dsp:cNvSpPr/>
      </dsp:nvSpPr>
      <dsp:spPr>
        <a:xfrm>
          <a:off x="2069397" y="631779"/>
          <a:ext cx="102953" cy="193374"/>
        </a:xfrm>
        <a:prstGeom prst="chevron">
          <a:avLst>
            <a:gd name="adj" fmla="val 90000"/>
          </a:avLst>
        </a:prstGeom>
        <a:solidFill>
          <a:schemeClr val="accent2">
            <a:tint val="40000"/>
            <a:alpha val="90000"/>
            <a:hueOff val="106619"/>
            <a:satOff val="-1982"/>
            <a:lumOff val="-92"/>
            <a:alphaOff val="0"/>
          </a:schemeClr>
        </a:solidFill>
        <a:ln w="12700" cap="flat" cmpd="sng" algn="ctr">
          <a:solidFill>
            <a:schemeClr val="accent2">
              <a:tint val="40000"/>
              <a:alpha val="90000"/>
              <a:hueOff val="106619"/>
              <a:satOff val="-1982"/>
              <a:lumOff val="-92"/>
              <a:alphaOff val="0"/>
            </a:schemeClr>
          </a:solidFill>
          <a:prstDash val="solid"/>
        </a:ln>
        <a:effectLst/>
      </dsp:spPr>
      <dsp:style>
        <a:lnRef idx="2">
          <a:scrgbClr r="0" g="0" b="0"/>
        </a:lnRef>
        <a:fillRef idx="1">
          <a:scrgbClr r="0" g="0" b="0"/>
        </a:fillRef>
        <a:effectRef idx="0">
          <a:scrgbClr r="0" g="0" b="0"/>
        </a:effectRef>
        <a:fontRef idx="minor"/>
      </dsp:style>
    </dsp:sp>
    <dsp:sp modelId="{15B9792E-72E4-47C4-B8A2-360B2C3E5BB9}">
      <dsp:nvSpPr>
        <dsp:cNvPr id="0" name=""/>
        <dsp:cNvSpPr/>
      </dsp:nvSpPr>
      <dsp:spPr>
        <a:xfrm>
          <a:off x="554173" y="252630"/>
          <a:ext cx="908702" cy="90870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5263" tIns="35263" rIns="35263" bIns="35263" numCol="1" spcCol="1270" anchor="ctr" anchorCtr="0">
          <a:noAutofit/>
        </a:bodyPr>
        <a:lstStyle/>
        <a:p>
          <a:pPr marL="0" lvl="0" indent="0" algn="ctr" defTabSz="1778000">
            <a:lnSpc>
              <a:spcPct val="90000"/>
            </a:lnSpc>
            <a:spcBef>
              <a:spcPct val="0"/>
            </a:spcBef>
            <a:spcAft>
              <a:spcPct val="35000"/>
            </a:spcAft>
            <a:buNone/>
          </a:pPr>
          <a:r>
            <a:rPr lang="en-US" sz="4000" kern="1200"/>
            <a:t>1</a:t>
          </a:r>
        </a:p>
      </dsp:txBody>
      <dsp:txXfrm>
        <a:off x="687249" y="385706"/>
        <a:ext cx="642550" cy="642550"/>
      </dsp:txXfrm>
    </dsp:sp>
    <dsp:sp modelId="{27995F5A-06BC-4F96-8C30-76AF6672B91D}">
      <dsp:nvSpPr>
        <dsp:cNvPr id="0" name=""/>
        <dsp:cNvSpPr/>
      </dsp:nvSpPr>
      <dsp:spPr>
        <a:xfrm>
          <a:off x="1366" y="1326932"/>
          <a:ext cx="2014316" cy="2334149"/>
        </a:xfrm>
        <a:prstGeom prst="upArrowCallout">
          <a:avLst>
            <a:gd name="adj1" fmla="val 50000"/>
            <a:gd name="adj2" fmla="val 20000"/>
            <a:gd name="adj3" fmla="val 20000"/>
            <a:gd name="adj4" fmla="val 100000"/>
          </a:avLst>
        </a:prstGeom>
        <a:solidFill>
          <a:schemeClr val="accent2">
            <a:tint val="40000"/>
            <a:alpha val="90000"/>
            <a:hueOff val="213237"/>
            <a:satOff val="-3964"/>
            <a:lumOff val="-184"/>
            <a:alphaOff val="0"/>
          </a:schemeClr>
        </a:solidFill>
        <a:ln w="12700" cap="flat" cmpd="sng" algn="ctr">
          <a:solidFill>
            <a:schemeClr val="accent2">
              <a:tint val="40000"/>
              <a:alpha val="90000"/>
              <a:hueOff val="213237"/>
              <a:satOff val="-3964"/>
              <a:lumOff val="-1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892" tIns="165100" rIns="158892" bIns="165100" numCol="1" spcCol="1270" anchor="t" anchorCtr="0">
          <a:noAutofit/>
        </a:bodyPr>
        <a:lstStyle/>
        <a:p>
          <a:pPr marL="0" lvl="0" indent="0" algn="l" defTabSz="488950">
            <a:lnSpc>
              <a:spcPct val="90000"/>
            </a:lnSpc>
            <a:spcBef>
              <a:spcPct val="0"/>
            </a:spcBef>
            <a:spcAft>
              <a:spcPct val="35000"/>
            </a:spcAft>
            <a:buNone/>
          </a:pPr>
          <a:r>
            <a:rPr lang="en-US" sz="1100" b="1" kern="1200" dirty="0"/>
            <a:t>First Amendment: </a:t>
          </a:r>
          <a:r>
            <a:rPr lang="en-US" sz="1100" kern="1200" dirty="0"/>
            <a:t>“Congress shall make no law respecting an establishment of religion..” Establishment Clause prohibits the Federal govt. from creating a national religion or excessively involving itself in religion. </a:t>
          </a:r>
        </a:p>
      </dsp:txBody>
      <dsp:txXfrm>
        <a:off x="1366" y="1729795"/>
        <a:ext cx="2014316" cy="1931286"/>
      </dsp:txXfrm>
    </dsp:sp>
    <dsp:sp modelId="{5A6ABB20-9C95-4A6F-ADD5-DC4BBC6D6EE8}">
      <dsp:nvSpPr>
        <dsp:cNvPr id="0" name=""/>
        <dsp:cNvSpPr/>
      </dsp:nvSpPr>
      <dsp:spPr>
        <a:xfrm>
          <a:off x="2239495" y="706945"/>
          <a:ext cx="2014316" cy="72"/>
        </a:xfrm>
        <a:prstGeom prst="rect">
          <a:avLst/>
        </a:prstGeom>
        <a:solidFill>
          <a:schemeClr val="accent2">
            <a:tint val="40000"/>
            <a:alpha val="90000"/>
            <a:hueOff val="319855"/>
            <a:satOff val="-5946"/>
            <a:lumOff val="-276"/>
            <a:alphaOff val="0"/>
          </a:schemeClr>
        </a:solidFill>
        <a:ln w="12700" cap="flat" cmpd="sng" algn="ctr">
          <a:solidFill>
            <a:schemeClr val="accent2">
              <a:tint val="40000"/>
              <a:alpha val="90000"/>
              <a:hueOff val="319855"/>
              <a:satOff val="-5946"/>
              <a:lumOff val="-276"/>
              <a:alphaOff val="0"/>
            </a:schemeClr>
          </a:solidFill>
          <a:prstDash val="solid"/>
        </a:ln>
        <a:effectLst/>
      </dsp:spPr>
      <dsp:style>
        <a:lnRef idx="2">
          <a:scrgbClr r="0" g="0" b="0"/>
        </a:lnRef>
        <a:fillRef idx="1">
          <a:scrgbClr r="0" g="0" b="0"/>
        </a:fillRef>
        <a:effectRef idx="0">
          <a:scrgbClr r="0" g="0" b="0"/>
        </a:effectRef>
        <a:fontRef idx="minor"/>
      </dsp:style>
    </dsp:sp>
    <dsp:sp modelId="{2378AA51-25C5-4BE6-A1A7-A8E03DE5DD92}">
      <dsp:nvSpPr>
        <dsp:cNvPr id="0" name=""/>
        <dsp:cNvSpPr/>
      </dsp:nvSpPr>
      <dsp:spPr>
        <a:xfrm>
          <a:off x="4307527" y="631779"/>
          <a:ext cx="102953" cy="193374"/>
        </a:xfrm>
        <a:prstGeom prst="chevron">
          <a:avLst>
            <a:gd name="adj" fmla="val 90000"/>
          </a:avLst>
        </a:prstGeom>
        <a:solidFill>
          <a:schemeClr val="accent2">
            <a:tint val="40000"/>
            <a:alpha val="90000"/>
            <a:hueOff val="426474"/>
            <a:satOff val="-7929"/>
            <a:lumOff val="-369"/>
            <a:alphaOff val="0"/>
          </a:schemeClr>
        </a:solidFill>
        <a:ln w="12700" cap="flat" cmpd="sng" algn="ctr">
          <a:solidFill>
            <a:schemeClr val="accent2">
              <a:tint val="40000"/>
              <a:alpha val="90000"/>
              <a:hueOff val="426474"/>
              <a:satOff val="-7929"/>
              <a:lumOff val="-369"/>
              <a:alphaOff val="0"/>
            </a:schemeClr>
          </a:solidFill>
          <a:prstDash val="solid"/>
        </a:ln>
        <a:effectLst/>
      </dsp:spPr>
      <dsp:style>
        <a:lnRef idx="2">
          <a:scrgbClr r="0" g="0" b="0"/>
        </a:lnRef>
        <a:fillRef idx="1">
          <a:scrgbClr r="0" g="0" b="0"/>
        </a:fillRef>
        <a:effectRef idx="0">
          <a:scrgbClr r="0" g="0" b="0"/>
        </a:effectRef>
        <a:fontRef idx="minor"/>
      </dsp:style>
    </dsp:sp>
    <dsp:sp modelId="{10B11D91-3372-4463-ACA2-DD76117D3A2B}">
      <dsp:nvSpPr>
        <dsp:cNvPr id="0" name=""/>
        <dsp:cNvSpPr/>
      </dsp:nvSpPr>
      <dsp:spPr>
        <a:xfrm>
          <a:off x="2792302" y="252630"/>
          <a:ext cx="908702" cy="908702"/>
        </a:xfrm>
        <a:prstGeom prst="ellipse">
          <a:avLst/>
        </a:prstGeom>
        <a:solidFill>
          <a:schemeClr val="accent2">
            <a:hueOff val="287373"/>
            <a:satOff val="-4693"/>
            <a:lumOff val="294"/>
            <a:alphaOff val="0"/>
          </a:schemeClr>
        </a:solidFill>
        <a:ln w="12700" cap="flat" cmpd="sng" algn="ctr">
          <a:solidFill>
            <a:schemeClr val="accent2">
              <a:hueOff val="287373"/>
              <a:satOff val="-4693"/>
              <a:lumOff val="294"/>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5263" tIns="35263" rIns="35263" bIns="35263" numCol="1" spcCol="1270" anchor="ctr" anchorCtr="0">
          <a:noAutofit/>
        </a:bodyPr>
        <a:lstStyle/>
        <a:p>
          <a:pPr marL="0" lvl="0" indent="0" algn="ctr" defTabSz="1778000">
            <a:lnSpc>
              <a:spcPct val="90000"/>
            </a:lnSpc>
            <a:spcBef>
              <a:spcPct val="0"/>
            </a:spcBef>
            <a:spcAft>
              <a:spcPct val="35000"/>
            </a:spcAft>
            <a:buNone/>
          </a:pPr>
          <a:r>
            <a:rPr lang="en-US" sz="4000" kern="1200"/>
            <a:t>2</a:t>
          </a:r>
        </a:p>
      </dsp:txBody>
      <dsp:txXfrm>
        <a:off x="2925378" y="385706"/>
        <a:ext cx="642550" cy="642550"/>
      </dsp:txXfrm>
    </dsp:sp>
    <dsp:sp modelId="{C58EB70A-C587-4C63-90EE-D0E34E8ABAC7}">
      <dsp:nvSpPr>
        <dsp:cNvPr id="0" name=""/>
        <dsp:cNvSpPr/>
      </dsp:nvSpPr>
      <dsp:spPr>
        <a:xfrm>
          <a:off x="2239495" y="1326932"/>
          <a:ext cx="2014316" cy="2334149"/>
        </a:xfrm>
        <a:prstGeom prst="upArrowCallout">
          <a:avLst>
            <a:gd name="adj1" fmla="val 50000"/>
            <a:gd name="adj2" fmla="val 20000"/>
            <a:gd name="adj3" fmla="val 20000"/>
            <a:gd name="adj4" fmla="val 100000"/>
          </a:avLst>
        </a:prstGeom>
        <a:solidFill>
          <a:schemeClr val="accent2">
            <a:tint val="40000"/>
            <a:alpha val="90000"/>
            <a:hueOff val="533093"/>
            <a:satOff val="-9911"/>
            <a:lumOff val="-461"/>
            <a:alphaOff val="0"/>
          </a:schemeClr>
        </a:solidFill>
        <a:ln w="12700" cap="flat" cmpd="sng" algn="ctr">
          <a:solidFill>
            <a:schemeClr val="accent2">
              <a:tint val="40000"/>
              <a:alpha val="90000"/>
              <a:hueOff val="533093"/>
              <a:satOff val="-9911"/>
              <a:lumOff val="-4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892" tIns="165100" rIns="158892" bIns="165100" numCol="1" spcCol="1270" anchor="t" anchorCtr="0">
          <a:noAutofit/>
        </a:bodyPr>
        <a:lstStyle/>
        <a:p>
          <a:pPr marL="0" lvl="0" indent="0" algn="l" defTabSz="488950">
            <a:lnSpc>
              <a:spcPct val="90000"/>
            </a:lnSpc>
            <a:spcBef>
              <a:spcPct val="0"/>
            </a:spcBef>
            <a:spcAft>
              <a:spcPct val="35000"/>
            </a:spcAft>
            <a:buNone/>
          </a:pPr>
          <a:r>
            <a:rPr lang="en-US" sz="1100" b="1" kern="1200"/>
            <a:t>Free Exercise Clause</a:t>
          </a:r>
          <a:r>
            <a:rPr lang="en-US" sz="1100" kern="1200"/>
            <a:t>: ‘Right to free exercise religion is not absolute’ however as in </a:t>
          </a:r>
          <a:r>
            <a:rPr lang="en-US" sz="1100" i="1" kern="1200"/>
            <a:t>Reynolds v. United States</a:t>
          </a:r>
          <a:r>
            <a:rPr lang="en-US" sz="1100" kern="1200"/>
            <a:t> where Chuch of Latter-Day Saints members were prohibited from polygamy. </a:t>
          </a:r>
        </a:p>
      </dsp:txBody>
      <dsp:txXfrm>
        <a:off x="2239495" y="1729795"/>
        <a:ext cx="2014316" cy="1931286"/>
      </dsp:txXfrm>
    </dsp:sp>
    <dsp:sp modelId="{B1FEB58D-2F5C-4CD5-8AC5-DCD00604166B}">
      <dsp:nvSpPr>
        <dsp:cNvPr id="0" name=""/>
        <dsp:cNvSpPr/>
      </dsp:nvSpPr>
      <dsp:spPr>
        <a:xfrm>
          <a:off x="4477624" y="706945"/>
          <a:ext cx="2014316" cy="72"/>
        </a:xfrm>
        <a:prstGeom prst="rect">
          <a:avLst/>
        </a:prstGeom>
        <a:solidFill>
          <a:schemeClr val="accent2">
            <a:tint val="40000"/>
            <a:alpha val="90000"/>
            <a:hueOff val="639711"/>
            <a:satOff val="-11893"/>
            <a:lumOff val="-553"/>
            <a:alphaOff val="0"/>
          </a:schemeClr>
        </a:solidFill>
        <a:ln w="12700" cap="flat" cmpd="sng" algn="ctr">
          <a:solidFill>
            <a:schemeClr val="accent2">
              <a:tint val="40000"/>
              <a:alpha val="90000"/>
              <a:hueOff val="639711"/>
              <a:satOff val="-11893"/>
              <a:lumOff val="-553"/>
              <a:alphaOff val="0"/>
            </a:schemeClr>
          </a:solidFill>
          <a:prstDash val="solid"/>
        </a:ln>
        <a:effectLst/>
      </dsp:spPr>
      <dsp:style>
        <a:lnRef idx="2">
          <a:scrgbClr r="0" g="0" b="0"/>
        </a:lnRef>
        <a:fillRef idx="1">
          <a:scrgbClr r="0" g="0" b="0"/>
        </a:fillRef>
        <a:effectRef idx="0">
          <a:scrgbClr r="0" g="0" b="0"/>
        </a:effectRef>
        <a:fontRef idx="minor"/>
      </dsp:style>
    </dsp:sp>
    <dsp:sp modelId="{6F511340-6693-44D2-A4E1-6D5CFACD1AF3}">
      <dsp:nvSpPr>
        <dsp:cNvPr id="0" name=""/>
        <dsp:cNvSpPr/>
      </dsp:nvSpPr>
      <dsp:spPr>
        <a:xfrm>
          <a:off x="6545656" y="631779"/>
          <a:ext cx="102953" cy="193374"/>
        </a:xfrm>
        <a:prstGeom prst="chevron">
          <a:avLst>
            <a:gd name="adj" fmla="val 90000"/>
          </a:avLst>
        </a:prstGeom>
        <a:solidFill>
          <a:schemeClr val="accent2">
            <a:tint val="40000"/>
            <a:alpha val="90000"/>
            <a:hueOff val="746329"/>
            <a:satOff val="-13875"/>
            <a:lumOff val="-645"/>
            <a:alphaOff val="0"/>
          </a:schemeClr>
        </a:solidFill>
        <a:ln w="12700" cap="flat" cmpd="sng" algn="ctr">
          <a:solidFill>
            <a:schemeClr val="accent2">
              <a:tint val="40000"/>
              <a:alpha val="90000"/>
              <a:hueOff val="746329"/>
              <a:satOff val="-13875"/>
              <a:lumOff val="-645"/>
              <a:alphaOff val="0"/>
            </a:schemeClr>
          </a:solidFill>
          <a:prstDash val="solid"/>
        </a:ln>
        <a:effectLst/>
      </dsp:spPr>
      <dsp:style>
        <a:lnRef idx="2">
          <a:scrgbClr r="0" g="0" b="0"/>
        </a:lnRef>
        <a:fillRef idx="1">
          <a:scrgbClr r="0" g="0" b="0"/>
        </a:fillRef>
        <a:effectRef idx="0">
          <a:scrgbClr r="0" g="0" b="0"/>
        </a:effectRef>
        <a:fontRef idx="minor"/>
      </dsp:style>
    </dsp:sp>
    <dsp:sp modelId="{5F9D5372-1302-4CB1-9B15-70C7EE7BA3AC}">
      <dsp:nvSpPr>
        <dsp:cNvPr id="0" name=""/>
        <dsp:cNvSpPr/>
      </dsp:nvSpPr>
      <dsp:spPr>
        <a:xfrm>
          <a:off x="5030432" y="252629"/>
          <a:ext cx="908702" cy="908702"/>
        </a:xfrm>
        <a:prstGeom prst="ellipse">
          <a:avLst/>
        </a:prstGeom>
        <a:solidFill>
          <a:schemeClr val="accent2">
            <a:hueOff val="574745"/>
            <a:satOff val="-9386"/>
            <a:lumOff val="588"/>
            <a:alphaOff val="0"/>
          </a:schemeClr>
        </a:solidFill>
        <a:ln w="12700" cap="flat" cmpd="sng" algn="ctr">
          <a:solidFill>
            <a:schemeClr val="accent2">
              <a:hueOff val="574745"/>
              <a:satOff val="-9386"/>
              <a:lumOff val="58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5263" tIns="35263" rIns="35263" bIns="35263" numCol="1" spcCol="1270" anchor="ctr" anchorCtr="0">
          <a:noAutofit/>
        </a:bodyPr>
        <a:lstStyle/>
        <a:p>
          <a:pPr marL="0" lvl="0" indent="0" algn="ctr" defTabSz="1778000">
            <a:lnSpc>
              <a:spcPct val="90000"/>
            </a:lnSpc>
            <a:spcBef>
              <a:spcPct val="0"/>
            </a:spcBef>
            <a:spcAft>
              <a:spcPct val="35000"/>
            </a:spcAft>
            <a:buNone/>
          </a:pPr>
          <a:r>
            <a:rPr lang="en-US" sz="4000" kern="1200"/>
            <a:t>3</a:t>
          </a:r>
        </a:p>
      </dsp:txBody>
      <dsp:txXfrm>
        <a:off x="5163508" y="385705"/>
        <a:ext cx="642550" cy="642550"/>
      </dsp:txXfrm>
    </dsp:sp>
    <dsp:sp modelId="{9EAF0014-C30F-4384-8250-34C2A44BB1AE}">
      <dsp:nvSpPr>
        <dsp:cNvPr id="0" name=""/>
        <dsp:cNvSpPr/>
      </dsp:nvSpPr>
      <dsp:spPr>
        <a:xfrm>
          <a:off x="4477624" y="1326932"/>
          <a:ext cx="2014316" cy="2334149"/>
        </a:xfrm>
        <a:prstGeom prst="upArrowCallout">
          <a:avLst>
            <a:gd name="adj1" fmla="val 50000"/>
            <a:gd name="adj2" fmla="val 20000"/>
            <a:gd name="adj3" fmla="val 20000"/>
            <a:gd name="adj4" fmla="val 100000"/>
          </a:avLst>
        </a:prstGeom>
        <a:solidFill>
          <a:schemeClr val="accent2">
            <a:tint val="40000"/>
            <a:alpha val="90000"/>
            <a:hueOff val="852948"/>
            <a:satOff val="-15857"/>
            <a:lumOff val="-737"/>
            <a:alphaOff val="0"/>
          </a:schemeClr>
        </a:solidFill>
        <a:ln w="12700" cap="flat" cmpd="sng" algn="ctr">
          <a:solidFill>
            <a:schemeClr val="accent2">
              <a:tint val="40000"/>
              <a:alpha val="90000"/>
              <a:hueOff val="852948"/>
              <a:satOff val="-15857"/>
              <a:lumOff val="-7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892" tIns="165100" rIns="158892" bIns="165100" numCol="1" spcCol="1270" anchor="t" anchorCtr="0">
          <a:noAutofit/>
        </a:bodyPr>
        <a:lstStyle/>
        <a:p>
          <a:pPr marL="0" lvl="0" indent="0" algn="l" defTabSz="488950">
            <a:lnSpc>
              <a:spcPct val="90000"/>
            </a:lnSpc>
            <a:spcBef>
              <a:spcPct val="0"/>
            </a:spcBef>
            <a:spcAft>
              <a:spcPct val="35000"/>
            </a:spcAft>
            <a:buNone/>
          </a:pPr>
          <a:r>
            <a:rPr lang="en-US" sz="1100" b="1" kern="1200"/>
            <a:t>Fourteenth Amendment: </a:t>
          </a:r>
          <a:r>
            <a:rPr lang="en-US" sz="1100" kern="1200"/>
            <a:t>Prohibits discrimination based on religion. </a:t>
          </a:r>
        </a:p>
      </dsp:txBody>
      <dsp:txXfrm>
        <a:off x="4477624" y="1729795"/>
        <a:ext cx="2014316" cy="1931286"/>
      </dsp:txXfrm>
    </dsp:sp>
    <dsp:sp modelId="{F8026113-1193-44C7-BA40-045A1A7D0973}">
      <dsp:nvSpPr>
        <dsp:cNvPr id="0" name=""/>
        <dsp:cNvSpPr/>
      </dsp:nvSpPr>
      <dsp:spPr>
        <a:xfrm>
          <a:off x="6715754" y="706945"/>
          <a:ext cx="2014316" cy="72"/>
        </a:xfrm>
        <a:prstGeom prst="rect">
          <a:avLst/>
        </a:prstGeom>
        <a:solidFill>
          <a:schemeClr val="accent2">
            <a:tint val="40000"/>
            <a:alpha val="90000"/>
            <a:hueOff val="959566"/>
            <a:satOff val="-17839"/>
            <a:lumOff val="-829"/>
            <a:alphaOff val="0"/>
          </a:schemeClr>
        </a:solidFill>
        <a:ln w="12700" cap="flat" cmpd="sng" algn="ctr">
          <a:solidFill>
            <a:schemeClr val="accent2">
              <a:tint val="40000"/>
              <a:alpha val="90000"/>
              <a:hueOff val="959566"/>
              <a:satOff val="-17839"/>
              <a:lumOff val="-829"/>
              <a:alphaOff val="0"/>
            </a:schemeClr>
          </a:solidFill>
          <a:prstDash val="solid"/>
        </a:ln>
        <a:effectLst/>
      </dsp:spPr>
      <dsp:style>
        <a:lnRef idx="2">
          <a:scrgbClr r="0" g="0" b="0"/>
        </a:lnRef>
        <a:fillRef idx="1">
          <a:scrgbClr r="0" g="0" b="0"/>
        </a:fillRef>
        <a:effectRef idx="0">
          <a:scrgbClr r="0" g="0" b="0"/>
        </a:effectRef>
        <a:fontRef idx="minor"/>
      </dsp:style>
    </dsp:sp>
    <dsp:sp modelId="{BEA62EE8-BC6E-4993-AF1F-349D3AA166DD}">
      <dsp:nvSpPr>
        <dsp:cNvPr id="0" name=""/>
        <dsp:cNvSpPr/>
      </dsp:nvSpPr>
      <dsp:spPr>
        <a:xfrm>
          <a:off x="8783785" y="631779"/>
          <a:ext cx="102953" cy="193374"/>
        </a:xfrm>
        <a:prstGeom prst="chevron">
          <a:avLst>
            <a:gd name="adj" fmla="val 90000"/>
          </a:avLst>
        </a:prstGeom>
        <a:solidFill>
          <a:schemeClr val="accent2">
            <a:tint val="40000"/>
            <a:alpha val="90000"/>
            <a:hueOff val="1066185"/>
            <a:satOff val="-19821"/>
            <a:lumOff val="-921"/>
            <a:alphaOff val="0"/>
          </a:schemeClr>
        </a:solidFill>
        <a:ln w="12700" cap="flat" cmpd="sng" algn="ctr">
          <a:solidFill>
            <a:schemeClr val="accent2">
              <a:tint val="40000"/>
              <a:alpha val="90000"/>
              <a:hueOff val="1066185"/>
              <a:satOff val="-19821"/>
              <a:lumOff val="-921"/>
              <a:alphaOff val="0"/>
            </a:schemeClr>
          </a:solidFill>
          <a:prstDash val="solid"/>
        </a:ln>
        <a:effectLst/>
      </dsp:spPr>
      <dsp:style>
        <a:lnRef idx="2">
          <a:scrgbClr r="0" g="0" b="0"/>
        </a:lnRef>
        <a:fillRef idx="1">
          <a:scrgbClr r="0" g="0" b="0"/>
        </a:fillRef>
        <a:effectRef idx="0">
          <a:scrgbClr r="0" g="0" b="0"/>
        </a:effectRef>
        <a:fontRef idx="minor"/>
      </dsp:style>
    </dsp:sp>
    <dsp:sp modelId="{E04E7298-FD45-4DCC-9859-FBFAB6D6E73F}">
      <dsp:nvSpPr>
        <dsp:cNvPr id="0" name=""/>
        <dsp:cNvSpPr/>
      </dsp:nvSpPr>
      <dsp:spPr>
        <a:xfrm>
          <a:off x="7268561" y="252629"/>
          <a:ext cx="908702" cy="908702"/>
        </a:xfrm>
        <a:prstGeom prst="ellipse">
          <a:avLst/>
        </a:prstGeom>
        <a:solidFill>
          <a:schemeClr val="accent2">
            <a:hueOff val="862118"/>
            <a:satOff val="-14079"/>
            <a:lumOff val="882"/>
            <a:alphaOff val="0"/>
          </a:schemeClr>
        </a:solidFill>
        <a:ln w="12700" cap="flat" cmpd="sng" algn="ctr">
          <a:solidFill>
            <a:schemeClr val="accent2">
              <a:hueOff val="862118"/>
              <a:satOff val="-14079"/>
              <a:lumOff val="882"/>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5263" tIns="35263" rIns="35263" bIns="35263" numCol="1" spcCol="1270" anchor="ctr" anchorCtr="0">
          <a:noAutofit/>
        </a:bodyPr>
        <a:lstStyle/>
        <a:p>
          <a:pPr marL="0" lvl="0" indent="0" algn="ctr" defTabSz="1778000">
            <a:lnSpc>
              <a:spcPct val="90000"/>
            </a:lnSpc>
            <a:spcBef>
              <a:spcPct val="0"/>
            </a:spcBef>
            <a:spcAft>
              <a:spcPct val="35000"/>
            </a:spcAft>
            <a:buNone/>
          </a:pPr>
          <a:r>
            <a:rPr lang="en-US" sz="4000" kern="1200"/>
            <a:t>4</a:t>
          </a:r>
        </a:p>
      </dsp:txBody>
      <dsp:txXfrm>
        <a:off x="7401637" y="385705"/>
        <a:ext cx="642550" cy="642550"/>
      </dsp:txXfrm>
    </dsp:sp>
    <dsp:sp modelId="{FDDAE79C-1E6F-4650-9F81-AA016374CE5B}">
      <dsp:nvSpPr>
        <dsp:cNvPr id="0" name=""/>
        <dsp:cNvSpPr/>
      </dsp:nvSpPr>
      <dsp:spPr>
        <a:xfrm>
          <a:off x="6715754" y="1326932"/>
          <a:ext cx="2014316" cy="2334149"/>
        </a:xfrm>
        <a:prstGeom prst="upArrowCallout">
          <a:avLst>
            <a:gd name="adj1" fmla="val 50000"/>
            <a:gd name="adj2" fmla="val 20000"/>
            <a:gd name="adj3" fmla="val 20000"/>
            <a:gd name="adj4" fmla="val 100000"/>
          </a:avLst>
        </a:prstGeom>
        <a:solidFill>
          <a:schemeClr val="accent2">
            <a:tint val="40000"/>
            <a:alpha val="90000"/>
            <a:hueOff val="1172803"/>
            <a:satOff val="-21804"/>
            <a:lumOff val="-1014"/>
            <a:alphaOff val="0"/>
          </a:schemeClr>
        </a:solidFill>
        <a:ln w="12700" cap="flat" cmpd="sng" algn="ctr">
          <a:solidFill>
            <a:schemeClr val="accent2">
              <a:tint val="40000"/>
              <a:alpha val="90000"/>
              <a:hueOff val="1172803"/>
              <a:satOff val="-21804"/>
              <a:lumOff val="-10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892" tIns="165100" rIns="158892" bIns="165100" numCol="1" spcCol="1270" anchor="t" anchorCtr="0">
          <a:noAutofit/>
        </a:bodyPr>
        <a:lstStyle/>
        <a:p>
          <a:pPr marL="0" lvl="0" indent="0" algn="l" defTabSz="488950">
            <a:lnSpc>
              <a:spcPct val="90000"/>
            </a:lnSpc>
            <a:spcBef>
              <a:spcPct val="0"/>
            </a:spcBef>
            <a:spcAft>
              <a:spcPct val="35000"/>
            </a:spcAft>
            <a:buNone/>
          </a:pPr>
          <a:r>
            <a:rPr lang="en-US" sz="1100" b="1" kern="1200"/>
            <a:t>Religious Freedom Restoration Act: </a:t>
          </a:r>
          <a:r>
            <a:rPr lang="en-US" sz="1100" kern="1200"/>
            <a:t>Prevents other federal laws from burdening one’s free exercise of religion (i.e., Native American use of peyote as part of one’s religion). </a:t>
          </a:r>
        </a:p>
      </dsp:txBody>
      <dsp:txXfrm>
        <a:off x="6715754" y="1729795"/>
        <a:ext cx="2014316" cy="1931286"/>
      </dsp:txXfrm>
    </dsp:sp>
    <dsp:sp modelId="{EF1CEA30-5152-4EAA-B1CE-E0E7385656A6}">
      <dsp:nvSpPr>
        <dsp:cNvPr id="0" name=""/>
        <dsp:cNvSpPr/>
      </dsp:nvSpPr>
      <dsp:spPr>
        <a:xfrm>
          <a:off x="8953883" y="706944"/>
          <a:ext cx="1007158" cy="72"/>
        </a:xfrm>
        <a:prstGeom prst="rect">
          <a:avLst/>
        </a:prstGeom>
        <a:solidFill>
          <a:schemeClr val="accent2">
            <a:tint val="40000"/>
            <a:alpha val="90000"/>
            <a:hueOff val="1279422"/>
            <a:satOff val="-23786"/>
            <a:lumOff val="-1106"/>
            <a:alphaOff val="0"/>
          </a:schemeClr>
        </a:solidFill>
        <a:ln w="12700" cap="flat" cmpd="sng" algn="ctr">
          <a:solidFill>
            <a:schemeClr val="accent2">
              <a:tint val="40000"/>
              <a:alpha val="90000"/>
              <a:hueOff val="1279422"/>
              <a:satOff val="-23786"/>
              <a:lumOff val="-1106"/>
              <a:alphaOff val="0"/>
            </a:schemeClr>
          </a:solidFill>
          <a:prstDash val="solid"/>
        </a:ln>
        <a:effectLst/>
      </dsp:spPr>
      <dsp:style>
        <a:lnRef idx="2">
          <a:scrgbClr r="0" g="0" b="0"/>
        </a:lnRef>
        <a:fillRef idx="1">
          <a:scrgbClr r="0" g="0" b="0"/>
        </a:fillRef>
        <a:effectRef idx="0">
          <a:scrgbClr r="0" g="0" b="0"/>
        </a:effectRef>
        <a:fontRef idx="minor"/>
      </dsp:style>
    </dsp:sp>
    <dsp:sp modelId="{8B53DF0A-8B91-48FB-8C60-60DDF1C223A6}">
      <dsp:nvSpPr>
        <dsp:cNvPr id="0" name=""/>
        <dsp:cNvSpPr/>
      </dsp:nvSpPr>
      <dsp:spPr>
        <a:xfrm>
          <a:off x="9506690" y="252629"/>
          <a:ext cx="908702" cy="908702"/>
        </a:xfrm>
        <a:prstGeom prst="ellipse">
          <a:avLst/>
        </a:prstGeom>
        <a:solidFill>
          <a:schemeClr val="accent2">
            <a:hueOff val="1149490"/>
            <a:satOff val="-18772"/>
            <a:lumOff val="1176"/>
            <a:alphaOff val="0"/>
          </a:schemeClr>
        </a:solidFill>
        <a:ln w="12700" cap="flat" cmpd="sng" algn="ctr">
          <a:solidFill>
            <a:schemeClr val="accent2">
              <a:hueOff val="1149490"/>
              <a:satOff val="-18772"/>
              <a:lumOff val="1176"/>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5263" tIns="35263" rIns="35263" bIns="35263" numCol="1" spcCol="1270" anchor="ctr" anchorCtr="0">
          <a:noAutofit/>
        </a:bodyPr>
        <a:lstStyle/>
        <a:p>
          <a:pPr marL="0" lvl="0" indent="0" algn="ctr" defTabSz="1778000">
            <a:lnSpc>
              <a:spcPct val="90000"/>
            </a:lnSpc>
            <a:spcBef>
              <a:spcPct val="0"/>
            </a:spcBef>
            <a:spcAft>
              <a:spcPct val="35000"/>
            </a:spcAft>
            <a:buNone/>
          </a:pPr>
          <a:r>
            <a:rPr lang="en-US" sz="4000" kern="1200"/>
            <a:t>5</a:t>
          </a:r>
        </a:p>
      </dsp:txBody>
      <dsp:txXfrm>
        <a:off x="9639766" y="385705"/>
        <a:ext cx="642550" cy="642550"/>
      </dsp:txXfrm>
    </dsp:sp>
    <dsp:sp modelId="{51B3E868-F6F9-473F-A690-F18DBDE2658F}">
      <dsp:nvSpPr>
        <dsp:cNvPr id="0" name=""/>
        <dsp:cNvSpPr/>
      </dsp:nvSpPr>
      <dsp:spPr>
        <a:xfrm>
          <a:off x="8953883" y="1326932"/>
          <a:ext cx="2014316" cy="2334149"/>
        </a:xfrm>
        <a:prstGeom prst="upArrowCallout">
          <a:avLst>
            <a:gd name="adj1" fmla="val 50000"/>
            <a:gd name="adj2" fmla="val 20000"/>
            <a:gd name="adj3" fmla="val 20000"/>
            <a:gd name="adj4" fmla="val 100000"/>
          </a:avLst>
        </a:prstGeom>
        <a:solidFill>
          <a:schemeClr val="accent2">
            <a:tint val="40000"/>
            <a:alpha val="90000"/>
            <a:hueOff val="1492659"/>
            <a:satOff val="-27750"/>
            <a:lumOff val="-1290"/>
            <a:alphaOff val="0"/>
          </a:schemeClr>
        </a:solidFill>
        <a:ln w="12700" cap="flat" cmpd="sng" algn="ctr">
          <a:solidFill>
            <a:schemeClr val="accent2">
              <a:tint val="40000"/>
              <a:alpha val="90000"/>
              <a:hueOff val="1492659"/>
              <a:satOff val="-27750"/>
              <a:lumOff val="-12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892" tIns="165100" rIns="158892" bIns="165100" numCol="1" spcCol="1270" anchor="t" anchorCtr="0">
          <a:noAutofit/>
        </a:bodyPr>
        <a:lstStyle/>
        <a:p>
          <a:pPr marL="0" lvl="0" indent="0" algn="l" defTabSz="488950">
            <a:lnSpc>
              <a:spcPct val="90000"/>
            </a:lnSpc>
            <a:spcBef>
              <a:spcPct val="0"/>
            </a:spcBef>
            <a:spcAft>
              <a:spcPct val="35000"/>
            </a:spcAft>
            <a:buNone/>
          </a:pPr>
          <a:r>
            <a:rPr lang="en-US" sz="1100" b="1" kern="1200"/>
            <a:t>Lemon Test: </a:t>
          </a:r>
          <a:r>
            <a:rPr lang="en-US" sz="1100" i="1" kern="1200"/>
            <a:t>Lemon vs. Kurtzman</a:t>
          </a:r>
          <a:r>
            <a:rPr lang="en-US" sz="1100" kern="1200"/>
            <a:t> established that laws dealing with religion had to (1) have a secular purpose, (2) neither advance nor inhibit religion and (3) do not foster an excessive govt. entanglement with religion</a:t>
          </a:r>
        </a:p>
      </dsp:txBody>
      <dsp:txXfrm>
        <a:off x="8953883" y="1729795"/>
        <a:ext cx="2014316" cy="19312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4D83C-C11B-4E95-986E-35583B4BBE03}">
      <dsp:nvSpPr>
        <dsp:cNvPr id="0" name=""/>
        <dsp:cNvSpPr/>
      </dsp:nvSpPr>
      <dsp:spPr>
        <a:xfrm>
          <a:off x="7305" y="559500"/>
          <a:ext cx="3745929" cy="1324165"/>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a:t>According to ADL; religion may be presented as part of a secular educational program but </a:t>
          </a:r>
          <a:r>
            <a:rPr lang="en-US" sz="1300" i="1" kern="1200"/>
            <a:t>must</a:t>
          </a:r>
          <a:r>
            <a:rPr lang="en-US" sz="1300" kern="1200"/>
            <a:t> be discussed in a neutral, objective and factual manner. </a:t>
          </a:r>
        </a:p>
      </dsp:txBody>
      <dsp:txXfrm>
        <a:off x="669388" y="559500"/>
        <a:ext cx="2421764" cy="1324165"/>
      </dsp:txXfrm>
    </dsp:sp>
    <dsp:sp modelId="{83425168-B123-42A1-8FAC-5B1ADE83AB3A}">
      <dsp:nvSpPr>
        <dsp:cNvPr id="0" name=""/>
        <dsp:cNvSpPr/>
      </dsp:nvSpPr>
      <dsp:spPr>
        <a:xfrm>
          <a:off x="3537235" y="559500"/>
          <a:ext cx="3745929" cy="1324165"/>
        </a:xfrm>
        <a:prstGeom prst="chevron">
          <a:avLst/>
        </a:prstGeom>
        <a:solidFill>
          <a:schemeClr val="accent2">
            <a:hueOff val="574745"/>
            <a:satOff val="-9386"/>
            <a:lumOff val="58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a:t>Teachers must not interject personal views and must be extremely sensitive to respect, and not interfere with, a student’s religious beliefs (ACLU). </a:t>
          </a:r>
        </a:p>
      </dsp:txBody>
      <dsp:txXfrm>
        <a:off x="4199318" y="559500"/>
        <a:ext cx="2421764" cy="1324165"/>
      </dsp:txXfrm>
    </dsp:sp>
    <dsp:sp modelId="{1FF9B70E-7CCA-456D-A09D-39EF7146FE80}">
      <dsp:nvSpPr>
        <dsp:cNvPr id="0" name=""/>
        <dsp:cNvSpPr/>
      </dsp:nvSpPr>
      <dsp:spPr>
        <a:xfrm>
          <a:off x="7067164" y="559500"/>
          <a:ext cx="3745929" cy="1324165"/>
        </a:xfrm>
        <a:prstGeom prst="chevron">
          <a:avLst/>
        </a:prstGeom>
        <a:solidFill>
          <a:schemeClr val="accent2">
            <a:hueOff val="1149490"/>
            <a:satOff val="-18772"/>
            <a:lumOff val="117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a:t>De Ruyter and Merry (2009) argue that </a:t>
          </a:r>
          <a:r>
            <a:rPr lang="en-US" sz="1300" i="1" kern="1200"/>
            <a:t>religious ideals</a:t>
          </a:r>
          <a:r>
            <a:rPr lang="en-US" sz="1300" kern="1200"/>
            <a:t> should be incorporated into public school curriculum. </a:t>
          </a:r>
        </a:p>
      </dsp:txBody>
      <dsp:txXfrm>
        <a:off x="7729247" y="559500"/>
        <a:ext cx="2421764" cy="1324165"/>
      </dsp:txXfrm>
    </dsp:sp>
    <dsp:sp modelId="{10DF3F8D-BA4D-4852-9AA9-6E2924832C0E}">
      <dsp:nvSpPr>
        <dsp:cNvPr id="0" name=""/>
        <dsp:cNvSpPr/>
      </dsp:nvSpPr>
      <dsp:spPr>
        <a:xfrm>
          <a:off x="7067164" y="2049186"/>
          <a:ext cx="2996743" cy="921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77850">
            <a:lnSpc>
              <a:spcPct val="90000"/>
            </a:lnSpc>
            <a:spcBef>
              <a:spcPct val="0"/>
            </a:spcBef>
            <a:spcAft>
              <a:spcPct val="15000"/>
            </a:spcAft>
            <a:buChar char="•"/>
          </a:pPr>
          <a:r>
            <a:rPr lang="en-US" sz="1300" kern="1200"/>
            <a:t>Differentiate between ideals and dogmas (i.e., ideals referring to excellences which people aspire to and dogmas being expectations that people have to pursue).</a:t>
          </a:r>
        </a:p>
      </dsp:txBody>
      <dsp:txXfrm>
        <a:off x="7067164" y="2049186"/>
        <a:ext cx="2996743" cy="92137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4933EE-773F-4248-8393-3F02A99AD71A}" type="datetimeFigureOut">
              <a:rPr lang="en-US" smtClean="0"/>
              <a:t>1/30/20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D8CCE9-D22E-4CC5-B1C3-D0895CB840F2}" type="slidenum">
              <a:rPr lang="en-US" smtClean="0"/>
              <a:t>‹#›</a:t>
            </a:fld>
            <a:endParaRPr lang="en-US"/>
          </a:p>
        </p:txBody>
      </p:sp>
    </p:spTree>
    <p:extLst>
      <p:ext uri="{BB962C8B-B14F-4D97-AF65-F5344CB8AC3E}">
        <p14:creationId xmlns:p14="http://schemas.microsoft.com/office/powerpoint/2010/main" val="3244543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Manhattan_Institute_for_Policy_Research"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en.wikipedia.org/wiki/CATO_Institut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Church_of_the_Lukumi_Babalu_Aye_v._City_of_Hialeah"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Vaughn (1991) stated that spirituality was more of an experience of something sacred. Vaughn also described spirituality as “a quality that goes beyond religious affiliation, that strives for</a:t>
            </a:r>
          </a:p>
          <a:p>
            <a:r>
              <a:rPr lang="en-US" sz="1200" b="0" i="0" u="none" strike="noStrike" kern="1200" baseline="0" dirty="0">
                <a:solidFill>
                  <a:schemeClr val="tx1"/>
                </a:solidFill>
                <a:latin typeface="+mn-lt"/>
                <a:ea typeface="+mn-ea"/>
                <a:cs typeface="+mn-cs"/>
              </a:rPr>
              <a:t>inspirations, reverence, awe, meaning and purpose, even in those who do not believe in any God” (Vaughn, 1991, p. 105 ).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Reed (1992) defined spirituality on the basis of conceptual, empirical, and clinical nursing literature as the propensity to make meaning through a sense of relatedness to dimensions that transcend the self in such a way that it empowers and does not devalue the individual. This relatedness can be experienced </a:t>
            </a:r>
            <a:r>
              <a:rPr lang="en-US" sz="1200" b="0" i="0" u="none" strike="noStrike" kern="1200" baseline="0" dirty="0" err="1">
                <a:solidFill>
                  <a:schemeClr val="tx1"/>
                </a:solidFill>
                <a:latin typeface="+mn-lt"/>
                <a:ea typeface="+mn-ea"/>
                <a:cs typeface="+mn-cs"/>
              </a:rPr>
              <a:t>intrapersonally</a:t>
            </a:r>
            <a:r>
              <a:rPr lang="en-US" sz="1200" b="0" i="0" u="none" strike="noStrike" kern="1200" baseline="0" dirty="0">
                <a:solidFill>
                  <a:schemeClr val="tx1"/>
                </a:solidFill>
                <a:latin typeface="+mn-lt"/>
                <a:ea typeface="+mn-ea"/>
                <a:cs typeface="+mn-cs"/>
              </a:rPr>
              <a:t> (as a connectedness within oneself), interpersonally</a:t>
            </a:r>
          </a:p>
          <a:p>
            <a:r>
              <a:rPr lang="en-US" sz="1200" b="0" i="0" u="none" strike="noStrike" kern="1200" baseline="0" dirty="0">
                <a:solidFill>
                  <a:schemeClr val="tx1"/>
                </a:solidFill>
                <a:latin typeface="+mn-lt"/>
                <a:ea typeface="+mn-ea"/>
                <a:cs typeface="+mn-cs"/>
              </a:rPr>
              <a:t>(in the context of others and the natural environment) and </a:t>
            </a:r>
            <a:r>
              <a:rPr lang="en-US" sz="1200" b="0" i="0" u="none" strike="noStrike" kern="1200" baseline="0" dirty="0" err="1">
                <a:solidFill>
                  <a:schemeClr val="tx1"/>
                </a:solidFill>
                <a:latin typeface="+mn-lt"/>
                <a:ea typeface="+mn-ea"/>
                <a:cs typeface="+mn-cs"/>
              </a:rPr>
              <a:t>transpersonally</a:t>
            </a:r>
            <a:r>
              <a:rPr lang="en-US" sz="1200" b="0" i="0" u="none" strike="noStrike" kern="1200" baseline="0" dirty="0">
                <a:solidFill>
                  <a:schemeClr val="tx1"/>
                </a:solidFill>
                <a:latin typeface="+mn-lt"/>
                <a:ea typeface="+mn-ea"/>
                <a:cs typeface="+mn-cs"/>
              </a:rPr>
              <a:t> (referring to a sense of relatedness to the unseen, God, or power greater than the self and ordinary source).</a:t>
            </a:r>
            <a:endParaRPr lang="en-US" dirty="0"/>
          </a:p>
        </p:txBody>
      </p:sp>
      <p:sp>
        <p:nvSpPr>
          <p:cNvPr id="4" name="Slide Number Placeholder 3"/>
          <p:cNvSpPr>
            <a:spLocks noGrp="1"/>
          </p:cNvSpPr>
          <p:nvPr>
            <p:ph type="sldNum" sz="quarter" idx="5"/>
          </p:nvPr>
        </p:nvSpPr>
        <p:spPr/>
        <p:txBody>
          <a:bodyPr/>
          <a:lstStyle/>
          <a:p>
            <a:fld id="{0CD8CCE9-D22E-4CC5-B1C3-D0895CB840F2}" type="slidenum">
              <a:rPr lang="en-US" smtClean="0"/>
              <a:t>2</a:t>
            </a:fld>
            <a:endParaRPr lang="en-US"/>
          </a:p>
        </p:txBody>
      </p:sp>
    </p:spTree>
    <p:extLst>
      <p:ext uri="{BB962C8B-B14F-4D97-AF65-F5344CB8AC3E}">
        <p14:creationId xmlns:p14="http://schemas.microsoft.com/office/powerpoint/2010/main" val="2559584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proponents argue it promotes free market competition (studies have shown that public schools are forced to compete for greater test-scores when situated close to eligible private schools), leads to greater private school sector growth with a much lower per-pupil cost than public schools but opponents argue that it erodes educational standards, difficult to get in for lower SES families and selects students from preferred groups (ethnicity, religion, etc.) and teaches anti-scientific material such as creationism.</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"When Schools Compete: The Effects of Vouchers on Florida Public School Achievement" (</a:t>
            </a:r>
            <a:r>
              <a:rPr lang="en-US" sz="1200" b="0" i="0" u="none" strike="noStrike" kern="1200" dirty="0">
                <a:solidFill>
                  <a:schemeClr val="tx1"/>
                </a:solidFill>
                <a:effectLst/>
                <a:latin typeface="+mn-lt"/>
                <a:ea typeface="+mn-ea"/>
                <a:cs typeface="+mn-cs"/>
                <a:hlinkClick r:id="rId3" tooltip="Manhattan Institute for Policy Research"/>
              </a:rPr>
              <a:t>Manhattan Institute for Policy Research</a:t>
            </a:r>
            <a:r>
              <a:rPr lang="en-US" sz="1200" b="0" i="0" kern="1200" dirty="0">
                <a:solidFill>
                  <a:schemeClr val="tx1"/>
                </a:solidFill>
                <a:effectLst/>
                <a:latin typeface="+mn-lt"/>
                <a:ea typeface="+mn-ea"/>
                <a:cs typeface="+mn-cs"/>
              </a:rPr>
              <a:t>, 2003), which concluded that public schools located near private schools that were eligible to accept voucher students made significantly more improvements than did similar schools not located near eligible private school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a:t>
            </a:r>
            <a:r>
              <a:rPr lang="en-US" sz="1200" b="0" i="0" u="none" strike="noStrike" kern="1200" dirty="0">
                <a:solidFill>
                  <a:schemeClr val="tx1"/>
                </a:solidFill>
                <a:effectLst/>
                <a:latin typeface="+mn-lt"/>
                <a:ea typeface="+mn-ea"/>
                <a:cs typeface="+mn-cs"/>
                <a:hlinkClick r:id="rId4" tooltip="CATO Institute"/>
              </a:rPr>
              <a:t>CATO Institute</a:t>
            </a:r>
            <a:r>
              <a:rPr lang="en-US" sz="1200" b="0" i="0" kern="1200" dirty="0">
                <a:solidFill>
                  <a:schemeClr val="tx1"/>
                </a:solidFill>
                <a:effectLst/>
                <a:latin typeface="+mn-lt"/>
                <a:ea typeface="+mn-ea"/>
                <a:cs typeface="+mn-cs"/>
              </a:rPr>
              <a:t> study of public and private school per pupil spending in Phoenix, Los Angeles, D.C., Chicago, New York City, and Houston found that public schools spend 93% more than estimated median private schools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Students have the right to pray individually or in groups, express their religious beliefs in homework and artwork where those beliefs are germane to the assignment, read religious literature during student activity times, form religious clubs in secondary school and have equal access to campus media to announce their meetings, and wear T-shirts with religious messages.</a:t>
            </a:r>
            <a:endParaRPr lang="en-US" dirty="0"/>
          </a:p>
        </p:txBody>
      </p:sp>
      <p:sp>
        <p:nvSpPr>
          <p:cNvPr id="4" name="Slide Number Placeholder 3"/>
          <p:cNvSpPr>
            <a:spLocks noGrp="1"/>
          </p:cNvSpPr>
          <p:nvPr>
            <p:ph type="sldNum" sz="quarter" idx="5"/>
          </p:nvPr>
        </p:nvSpPr>
        <p:spPr/>
        <p:txBody>
          <a:bodyPr/>
          <a:lstStyle/>
          <a:p>
            <a:fld id="{0CD8CCE9-D22E-4CC5-B1C3-D0895CB840F2}" type="slidenum">
              <a:rPr lang="en-US" smtClean="0"/>
              <a:t>17</a:t>
            </a:fld>
            <a:endParaRPr lang="en-US"/>
          </a:p>
        </p:txBody>
      </p:sp>
    </p:spTree>
    <p:extLst>
      <p:ext uri="{BB962C8B-B14F-4D97-AF65-F5344CB8AC3E}">
        <p14:creationId xmlns:p14="http://schemas.microsoft.com/office/powerpoint/2010/main" val="450416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promote psychological resiliency during stressful situations; related to positive affect and reduced dysphoria after traumatic events (Poulin, Silver &amp; Holman, 2011). </a:t>
            </a:r>
          </a:p>
          <a:p>
            <a:endParaRPr lang="en-US" dirty="0"/>
          </a:p>
        </p:txBody>
      </p:sp>
      <p:sp>
        <p:nvSpPr>
          <p:cNvPr id="4" name="Slide Number Placeholder 3"/>
          <p:cNvSpPr>
            <a:spLocks noGrp="1"/>
          </p:cNvSpPr>
          <p:nvPr>
            <p:ph type="sldNum" sz="quarter" idx="5"/>
          </p:nvPr>
        </p:nvSpPr>
        <p:spPr/>
        <p:txBody>
          <a:bodyPr/>
          <a:lstStyle/>
          <a:p>
            <a:fld id="{0CD8CCE9-D22E-4CC5-B1C3-D0895CB840F2}" type="slidenum">
              <a:rPr lang="en-US" smtClean="0"/>
              <a:t>3</a:t>
            </a:fld>
            <a:endParaRPr lang="en-US"/>
          </a:p>
        </p:txBody>
      </p:sp>
    </p:spTree>
    <p:extLst>
      <p:ext uri="{BB962C8B-B14F-4D97-AF65-F5344CB8AC3E}">
        <p14:creationId xmlns:p14="http://schemas.microsoft.com/office/powerpoint/2010/main" val="2182919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Through this framework, people structure their lives and assign meanings to specific experiences. </a:t>
            </a:r>
            <a:r>
              <a:rPr lang="en-US" sz="1200" b="0" i="1" u="none" strike="noStrike" kern="1200" baseline="0" dirty="0">
                <a:solidFill>
                  <a:schemeClr val="tx1"/>
                </a:solidFill>
                <a:latin typeface="+mn-lt"/>
                <a:ea typeface="+mn-ea"/>
                <a:cs typeface="+mn-cs"/>
              </a:rPr>
              <a:t>Global beliefs </a:t>
            </a:r>
            <a:r>
              <a:rPr lang="en-US" sz="1200" b="0" i="0" u="none" strike="noStrike" kern="1200" baseline="0" dirty="0">
                <a:solidFill>
                  <a:schemeClr val="tx1"/>
                </a:solidFill>
                <a:latin typeface="+mn-lt"/>
                <a:ea typeface="+mn-ea"/>
                <a:cs typeface="+mn-cs"/>
              </a:rPr>
              <a:t>are assumptions that people make regarding their own nature as well as their</a:t>
            </a:r>
          </a:p>
          <a:p>
            <a:r>
              <a:rPr lang="en-US" sz="1200" b="0" i="0" u="none" strike="noStrike" kern="1200" baseline="0" dirty="0">
                <a:solidFill>
                  <a:schemeClr val="tx1"/>
                </a:solidFill>
                <a:latin typeface="+mn-lt"/>
                <a:ea typeface="+mn-ea"/>
                <a:cs typeface="+mn-cs"/>
              </a:rPr>
              <a:t>understanding of other people, including beliefs regarding self-identity, control, and justice.</a:t>
            </a:r>
          </a:p>
          <a:p>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Global goals </a:t>
            </a:r>
            <a:r>
              <a:rPr lang="en-US" sz="1200" b="0" i="0" u="none" strike="noStrike" kern="1200" baseline="0" dirty="0">
                <a:solidFill>
                  <a:schemeClr val="tx1"/>
                </a:solidFill>
                <a:latin typeface="+mn-lt"/>
                <a:ea typeface="+mn-ea"/>
                <a:cs typeface="+mn-cs"/>
              </a:rPr>
              <a:t>are high level ideals, states, or objects toward which people work, or which they seek to maintain, such as health, relationships, or work. A </a:t>
            </a:r>
            <a:r>
              <a:rPr lang="en-US" sz="1200" b="0" i="1" u="none" strike="noStrike" kern="1200" baseline="0" dirty="0">
                <a:solidFill>
                  <a:schemeClr val="tx1"/>
                </a:solidFill>
                <a:latin typeface="+mn-lt"/>
                <a:ea typeface="+mn-ea"/>
                <a:cs typeface="+mn-cs"/>
              </a:rPr>
              <a:t>sense of meaning</a:t>
            </a:r>
          </a:p>
          <a:p>
            <a:r>
              <a:rPr lang="en-US" sz="1200" b="0" i="0" u="none" strike="noStrike" kern="1200" baseline="0" dirty="0">
                <a:solidFill>
                  <a:schemeClr val="tx1"/>
                </a:solidFill>
                <a:latin typeface="+mn-lt"/>
                <a:ea typeface="+mn-ea"/>
                <a:cs typeface="+mn-cs"/>
              </a:rPr>
              <a:t>refers to feelings of “meaningfulness,” which may be derived from seeing one’s action as oriented or making progress toward a desired future goal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types of meaning systems were named “omnipresent spirituality” (Type 1), “accompanying spirituality” (Type 2), “enclosed spirituality” (Type 3), and “absent spirituality” (Type 4) in an interview with cancer patients suffering: Type 1 spirituality appears as an overarching set of beliefs, attitudes, and experiences that seems to infuse all aspects of the person’s meaning system (omnipresent spirituality); Type 2 spirituality appears in the background of the meaning system portrayed by a personal and supporting God (accompanying spirituality); Type 3 spirituality is hidden within the general beliefs, attitudes, and experiences and is expressed by a transcendent image and experience of oneself (enclosed spirituality); Type 4 spirituality does not appear or only as a few isolated spiritual experiences and beliefs (absent spirituality). </a:t>
            </a:r>
            <a:endParaRPr lang="en-US" dirty="0"/>
          </a:p>
        </p:txBody>
      </p:sp>
      <p:sp>
        <p:nvSpPr>
          <p:cNvPr id="4" name="Slide Number Placeholder 3"/>
          <p:cNvSpPr>
            <a:spLocks noGrp="1"/>
          </p:cNvSpPr>
          <p:nvPr>
            <p:ph type="sldNum" sz="quarter" idx="5"/>
          </p:nvPr>
        </p:nvSpPr>
        <p:spPr/>
        <p:txBody>
          <a:bodyPr/>
          <a:lstStyle/>
          <a:p>
            <a:fld id="{0CD8CCE9-D22E-4CC5-B1C3-D0895CB840F2}" type="slidenum">
              <a:rPr lang="en-US" smtClean="0"/>
              <a:t>4</a:t>
            </a:fld>
            <a:endParaRPr lang="en-US"/>
          </a:p>
        </p:txBody>
      </p:sp>
    </p:spTree>
    <p:extLst>
      <p:ext uri="{BB962C8B-B14F-4D97-AF65-F5344CB8AC3E}">
        <p14:creationId xmlns:p14="http://schemas.microsoft.com/office/powerpoint/2010/main" val="128476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a:t>
            </a:r>
            <a:r>
              <a:rPr lang="en-US" baseline="30000" dirty="0"/>
              <a:t>th</a:t>
            </a:r>
            <a:r>
              <a:rPr lang="en-US" dirty="0"/>
              <a:t>: </a:t>
            </a:r>
            <a:r>
              <a:rPr lang="en-US" sz="1200" b="0" i="0" kern="1200" dirty="0">
                <a:solidFill>
                  <a:schemeClr val="tx1"/>
                </a:solidFill>
                <a:effectLst/>
                <a:latin typeface="+mn-lt"/>
                <a:ea typeface="+mn-ea"/>
                <a:cs typeface="+mn-cs"/>
              </a:rPr>
              <a:t>All persons born or naturalized in the United States, and subject to the jurisdiction there of, are citizens of the United States and of the State where in they reside. No state shall make or enforce any law which shall abridge the privileges or immunities of citizens of the United States; nor shall any State deprive any person of life, liberty, or property, without due process of law; nor deny to any person within its jurisdiction the equal protection of the laws.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3" tooltip="Church of the Lukumi Babalu Aye v. City of Hialeah"/>
              </a:rPr>
              <a:t>Church of the </a:t>
            </a:r>
            <a:r>
              <a:rPr lang="en-US" sz="1200" b="0" i="0" u="none" strike="noStrike" kern="1200" dirty="0" err="1">
                <a:solidFill>
                  <a:schemeClr val="tx1"/>
                </a:solidFill>
                <a:effectLst/>
                <a:latin typeface="+mn-lt"/>
                <a:ea typeface="+mn-ea"/>
                <a:cs typeface="+mn-cs"/>
                <a:hlinkClick r:id="rId3" tooltip="Church of the Lukumi Babalu Aye v. City of Hialeah"/>
              </a:rPr>
              <a:t>Lukumi</a:t>
            </a:r>
            <a:r>
              <a:rPr lang="en-US" sz="1200" b="0" i="0" u="none" strike="noStrike" kern="1200" dirty="0">
                <a:solidFill>
                  <a:schemeClr val="tx1"/>
                </a:solidFill>
                <a:effectLst/>
                <a:latin typeface="+mn-lt"/>
                <a:ea typeface="+mn-ea"/>
                <a:cs typeface="+mn-cs"/>
                <a:hlinkClick r:id="rId3" tooltip="Church of the Lukumi Babalu Aye v. City of Hialeah"/>
              </a:rPr>
              <a:t> </a:t>
            </a:r>
            <a:r>
              <a:rPr lang="en-US" sz="1200" b="0" i="0" u="none" strike="noStrike" kern="1200" dirty="0" err="1">
                <a:solidFill>
                  <a:schemeClr val="tx1"/>
                </a:solidFill>
                <a:effectLst/>
                <a:latin typeface="+mn-lt"/>
                <a:ea typeface="+mn-ea"/>
                <a:cs typeface="+mn-cs"/>
                <a:hlinkClick r:id="rId3" tooltip="Church of the Lukumi Babalu Aye v. City of Hialeah"/>
              </a:rPr>
              <a:t>Babalu</a:t>
            </a:r>
            <a:r>
              <a:rPr lang="en-US" sz="1200" b="0" i="0" u="none" strike="noStrike" kern="1200" dirty="0">
                <a:solidFill>
                  <a:schemeClr val="tx1"/>
                </a:solidFill>
                <a:effectLst/>
                <a:latin typeface="+mn-lt"/>
                <a:ea typeface="+mn-ea"/>
                <a:cs typeface="+mn-cs"/>
                <a:hlinkClick r:id="rId3" tooltip="Church of the Lukumi Babalu Aye v. City of Hialeah"/>
              </a:rPr>
              <a:t> Aye v. City of Hialeah</a:t>
            </a:r>
            <a:r>
              <a:rPr lang="en-US" sz="1200" b="0" i="0" kern="1200" dirty="0">
                <a:solidFill>
                  <a:schemeClr val="tx1"/>
                </a:solidFill>
                <a:effectLst/>
                <a:latin typeface="+mn-lt"/>
                <a:ea typeface="+mn-ea"/>
                <a:cs typeface="+mn-cs"/>
              </a:rPr>
              <a:t> in 1993 upheld the right of Santeria adherents to practice ritual animal sacrifice with Justice Anthony Kennedy stating in the decision, "religious beliefs need not be acceptable, logical, consistent or comprehensible to others in order to merit First Amendment protection".</a:t>
            </a:r>
            <a:endParaRPr lang="en-US" dirty="0"/>
          </a:p>
        </p:txBody>
      </p:sp>
      <p:sp>
        <p:nvSpPr>
          <p:cNvPr id="4" name="Slide Number Placeholder 3"/>
          <p:cNvSpPr>
            <a:spLocks noGrp="1"/>
          </p:cNvSpPr>
          <p:nvPr>
            <p:ph type="sldNum" sz="quarter" idx="5"/>
          </p:nvPr>
        </p:nvSpPr>
        <p:spPr/>
        <p:txBody>
          <a:bodyPr/>
          <a:lstStyle/>
          <a:p>
            <a:fld id="{0CD8CCE9-D22E-4CC5-B1C3-D0895CB840F2}" type="slidenum">
              <a:rPr lang="en-US" smtClean="0"/>
              <a:t>6</a:t>
            </a:fld>
            <a:endParaRPr lang="en-US"/>
          </a:p>
        </p:txBody>
      </p:sp>
    </p:spTree>
    <p:extLst>
      <p:ext uri="{BB962C8B-B14F-4D97-AF65-F5344CB8AC3E}">
        <p14:creationId xmlns:p14="http://schemas.microsoft.com/office/powerpoint/2010/main" val="879120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role of religion in the historical, cultural, literary and social development of the U.S. for example) but </a:t>
            </a:r>
            <a:r>
              <a:rPr lang="en-US" i="1" dirty="0"/>
              <a:t>must</a:t>
            </a:r>
            <a:r>
              <a:rPr lang="en-US" dirty="0"/>
              <a:t> be discussed in a neutral, objective and factual manner. </a:t>
            </a:r>
          </a:p>
          <a:p>
            <a:endParaRPr lang="en-US" sz="1200" b="0" i="0" u="none" strike="noStrike" kern="1200" baseline="0" dirty="0">
              <a:solidFill>
                <a:schemeClr val="tx1"/>
              </a:solidFill>
              <a:latin typeface="+mn-lt"/>
              <a:ea typeface="+mn-ea"/>
              <a:cs typeface="+mn-cs"/>
            </a:endParaRPr>
          </a:p>
          <a:p>
            <a:r>
              <a:rPr lang="en-US" sz="1200" kern="1200" dirty="0">
                <a:solidFill>
                  <a:schemeClr val="tx1"/>
                </a:solidFill>
                <a:effectLst/>
                <a:latin typeface="+mn-lt"/>
                <a:ea typeface="+mn-ea"/>
                <a:cs typeface="+mn-cs"/>
              </a:rPr>
              <a:t>On the contrary, we believe that they are essential ‘big ideas’ that everyone, including students in public schools, should be acquainted with for human beings to live a purposeful life. One of us has in fact argued elsewhere that students need to acquire religious literacy and spiritual values in schools.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is generally agreed is that spirituality is a distinctive capacity for the individual to make sense of oneself within a wider framework of meaning and see oneself as part of some larger whole. </a:t>
            </a:r>
          </a:p>
        </p:txBody>
      </p:sp>
      <p:sp>
        <p:nvSpPr>
          <p:cNvPr id="4" name="Slide Number Placeholder 3"/>
          <p:cNvSpPr>
            <a:spLocks noGrp="1"/>
          </p:cNvSpPr>
          <p:nvPr>
            <p:ph type="sldNum" sz="quarter" idx="5"/>
          </p:nvPr>
        </p:nvSpPr>
        <p:spPr/>
        <p:txBody>
          <a:bodyPr/>
          <a:lstStyle/>
          <a:p>
            <a:fld id="{0CD8CCE9-D22E-4CC5-B1C3-D0895CB840F2}" type="slidenum">
              <a:rPr lang="en-US" smtClean="0"/>
              <a:t>7</a:t>
            </a:fld>
            <a:endParaRPr lang="en-US"/>
          </a:p>
        </p:txBody>
      </p:sp>
    </p:spTree>
    <p:extLst>
      <p:ext uri="{BB962C8B-B14F-4D97-AF65-F5344CB8AC3E}">
        <p14:creationId xmlns:p14="http://schemas.microsoft.com/office/powerpoint/2010/main" val="3686531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Religion ,represented with this rectengal here is a structured and institutionalized experience of beliefs, rituals and behaviors. So different religions may have different beliefs, rituals and behaviors pertaining to being religious. It is more prescriptive and can be observed. Spirituality on the other represented by this </a:t>
            </a:r>
            <a:r>
              <a:rPr lang="en-US" dirty="0" err="1"/>
              <a:t>heartshape</a:t>
            </a:r>
            <a:r>
              <a:rPr lang="en-US" dirty="0"/>
              <a:t> is not observable, it is an inner experience of feelings, meaning and connection with ones self, with other or with the transcendent. The experience of spirituality as a process is similar across different religions. There are some people who are religious and spiritual at the same time, who only prefer to be religious but does not embrace </a:t>
            </a:r>
            <a:r>
              <a:rPr lang="en-US" dirty="0" err="1"/>
              <a:t>spituality</a:t>
            </a:r>
            <a:r>
              <a:rPr lang="en-US" dirty="0"/>
              <a:t> as much, and there </a:t>
            </a:r>
            <a:r>
              <a:rPr lang="en-US"/>
              <a:t>are</a:t>
            </a:r>
            <a:r>
              <a:rPr lang="en-US" dirty="0"/>
              <a:t> some people who are spiritual but do not feel connected to any religion. </a:t>
            </a:r>
          </a:p>
        </p:txBody>
      </p:sp>
      <p:sp>
        <p:nvSpPr>
          <p:cNvPr id="4" name="Slide Number Placeholder 3"/>
          <p:cNvSpPr>
            <a:spLocks noGrp="1"/>
          </p:cNvSpPr>
          <p:nvPr>
            <p:ph type="sldNum" sz="quarter" idx="5"/>
          </p:nvPr>
        </p:nvSpPr>
        <p:spPr/>
        <p:txBody>
          <a:bodyPr/>
          <a:lstStyle/>
          <a:p>
            <a:fld id="{F5823841-F13D-8A48-9EC2-24F39CC377C2}" type="slidenum">
              <a:rPr lang="en-US" smtClean="0"/>
              <a:t>8</a:t>
            </a:fld>
            <a:endParaRPr lang="en-US"/>
          </a:p>
        </p:txBody>
      </p:sp>
    </p:spTree>
    <p:extLst>
      <p:ext uri="{BB962C8B-B14F-4D97-AF65-F5344CB8AC3E}">
        <p14:creationId xmlns:p14="http://schemas.microsoft.com/office/powerpoint/2010/main" val="4280301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Spiriutality</a:t>
            </a:r>
            <a:r>
              <a:rPr lang="en-US" dirty="0"/>
              <a:t> has been studied in the field of medicine mainly as a protective factor. When we look at the </a:t>
            </a:r>
            <a:r>
              <a:rPr lang="en-US" dirty="0" err="1"/>
              <a:t>lietarture</a:t>
            </a:r>
            <a:r>
              <a:rPr lang="en-US" dirty="0"/>
              <a:t> mostly derived from </a:t>
            </a:r>
            <a:r>
              <a:rPr lang="en-US" dirty="0" err="1"/>
              <a:t>psychiatic</a:t>
            </a:r>
            <a:r>
              <a:rPr lang="en-US" dirty="0"/>
              <a:t> or nursing studies, spirituality can be something we can utilize in the field of school psychology. These are the moderating variables in the spirituality well-being link, </a:t>
            </a:r>
            <a:r>
              <a:rPr lang="en-US" dirty="0" err="1"/>
              <a:t>slf</a:t>
            </a:r>
            <a:r>
              <a:rPr lang="en-US" dirty="0"/>
              <a:t> awareness, mindfulness, </a:t>
            </a:r>
            <a:r>
              <a:rPr lang="en-US" dirty="0" err="1"/>
              <a:t>compassion,gratitude</a:t>
            </a:r>
            <a:r>
              <a:rPr lang="en-US" dirty="0"/>
              <a:t> which are the core constructs of mindfulness trainings. Also the direct outcomes of spirituality are increased </a:t>
            </a:r>
            <a:r>
              <a:rPr lang="en-US" dirty="0" err="1"/>
              <a:t>optimis</a:t>
            </a:r>
            <a:r>
              <a:rPr lang="en-US" dirty="0"/>
              <a:t>, self esteem, well-being and happiness. These are the qualities that we want to cultivate in out students. And coming from an ecological perspective, not only the students </a:t>
            </a:r>
            <a:r>
              <a:rPr lang="en-US" dirty="0" err="1"/>
              <a:t>bt</a:t>
            </a:r>
            <a:r>
              <a:rPr lang="en-US" dirty="0"/>
              <a:t> the teachers, administrative staff and also parents could be provided with universal preventive interventions to promote well-being.</a:t>
            </a:r>
          </a:p>
        </p:txBody>
      </p:sp>
      <p:sp>
        <p:nvSpPr>
          <p:cNvPr id="4" name="Slide Number Placeholder 3"/>
          <p:cNvSpPr>
            <a:spLocks noGrp="1"/>
          </p:cNvSpPr>
          <p:nvPr>
            <p:ph type="sldNum" sz="quarter" idx="5"/>
          </p:nvPr>
        </p:nvSpPr>
        <p:spPr/>
        <p:txBody>
          <a:bodyPr/>
          <a:lstStyle/>
          <a:p>
            <a:fld id="{F5823841-F13D-8A48-9EC2-24F39CC377C2}" type="slidenum">
              <a:rPr lang="en-US" smtClean="0"/>
              <a:t>9</a:t>
            </a:fld>
            <a:endParaRPr lang="en-US"/>
          </a:p>
        </p:txBody>
      </p:sp>
    </p:spTree>
    <p:extLst>
      <p:ext uri="{BB962C8B-B14F-4D97-AF65-F5344CB8AC3E}">
        <p14:creationId xmlns:p14="http://schemas.microsoft.com/office/powerpoint/2010/main" val="1064058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Students, especially adolescents, are already preoccupied with tackling the ‘large questions’: who am I? What’s my purpose? What sort of world do I want to help create? What is the meaning in life? These are essentially spiritual questions which our academic institutions can do a better job of incorporating.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Therefore the role of the teachers is to get their students to participate in a suitably designed design thinking project that will provide the students with the opportunities to not only sharpen and extend their disciplinary knowledge and skills through real-world application, but also appreciate in a deep and meaningful way the similarities and differences among people.</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CD8CCE9-D22E-4CC5-B1C3-D0895CB840F2}" type="slidenum">
              <a:rPr lang="en-US" smtClean="0"/>
              <a:t>15</a:t>
            </a:fld>
            <a:endParaRPr lang="en-US"/>
          </a:p>
        </p:txBody>
      </p:sp>
    </p:spTree>
    <p:extLst>
      <p:ext uri="{BB962C8B-B14F-4D97-AF65-F5344CB8AC3E}">
        <p14:creationId xmlns:p14="http://schemas.microsoft.com/office/powerpoint/2010/main" val="3238443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a:r>
            <a:r>
              <a:rPr lang="en-US" sz="1200" b="0" i="0" u="none" strike="noStrike" kern="1200" baseline="0" dirty="0">
                <a:solidFill>
                  <a:schemeClr val="tx1"/>
                </a:solidFill>
                <a:latin typeface="+mn-lt"/>
                <a:ea typeface="+mn-ea"/>
                <a:cs typeface="+mn-cs"/>
              </a:rPr>
              <a:t>e school should adopt a whole-school approach where its motto, vision, ethos and curriculum design converge on selected spiritual ideals such as the quest for knowing oneself</a:t>
            </a:r>
          </a:p>
          <a:p>
            <a:r>
              <a:rPr lang="en-US" sz="1200" b="0" i="0" u="none" strike="noStrike" kern="1200" baseline="0" dirty="0">
                <a:solidFill>
                  <a:schemeClr val="tx1"/>
                </a:solidFill>
                <a:latin typeface="+mn-lt"/>
                <a:ea typeface="+mn-ea"/>
                <a:cs typeface="+mn-cs"/>
              </a:rPr>
              <a:t>and serving others. These spiritual ideals can then be transmitted through the total curriculum, especially through subjects such as civics and moral education, and activities such as community involvement and service learning.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With appropriate facilitation from their teachers, students can then be guided to reflect upon more universal and transcendental aspects of the human experience – essentially what spiritual education is about. We should clarify that we are not prescribing or recommending design thinking as a template or blue-print for teachers and students to follow rigidly.</a:t>
            </a:r>
            <a:endParaRPr lang="en-US" dirty="0"/>
          </a:p>
          <a:p>
            <a:endParaRPr lang="en-US" dirty="0"/>
          </a:p>
        </p:txBody>
      </p:sp>
      <p:sp>
        <p:nvSpPr>
          <p:cNvPr id="4" name="Slide Number Placeholder 3"/>
          <p:cNvSpPr>
            <a:spLocks noGrp="1"/>
          </p:cNvSpPr>
          <p:nvPr>
            <p:ph type="sldNum" sz="quarter" idx="5"/>
          </p:nvPr>
        </p:nvSpPr>
        <p:spPr/>
        <p:txBody>
          <a:bodyPr/>
          <a:lstStyle/>
          <a:p>
            <a:fld id="{0CD8CCE9-D22E-4CC5-B1C3-D0895CB840F2}" type="slidenum">
              <a:rPr lang="en-US" smtClean="0"/>
              <a:t>16</a:t>
            </a:fld>
            <a:endParaRPr lang="en-US"/>
          </a:p>
        </p:txBody>
      </p:sp>
    </p:spTree>
    <p:extLst>
      <p:ext uri="{BB962C8B-B14F-4D97-AF65-F5344CB8AC3E}">
        <p14:creationId xmlns:p14="http://schemas.microsoft.com/office/powerpoint/2010/main" val="591396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1/30/20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1/30/20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1/30/20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1/30/20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1/30/20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1/30/20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1/30/20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1/30/20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1/30/20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1/30/20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1/30/20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1/30/20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1/30/20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dx.doi.org/10.1037/a003441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hade val="98000"/>
                <a:satMod val="150000"/>
                <a:lumMod val="102000"/>
              </a:schemeClr>
            </a:gs>
            <a:gs pos="50000">
              <a:schemeClr val="bg2">
                <a:tint val="98000"/>
                <a:shade val="90000"/>
                <a:satMod val="13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496C6C-A85F-426B-9ED1-3444166CE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D46E14-00C5-4F0E-B3ED-6E342EB6D264}"/>
              </a:ext>
            </a:extLst>
          </p:cNvPr>
          <p:cNvSpPr>
            <a:spLocks noGrp="1"/>
          </p:cNvSpPr>
          <p:nvPr>
            <p:ph type="ctrTitle"/>
          </p:nvPr>
        </p:nvSpPr>
        <p:spPr>
          <a:xfrm>
            <a:off x="792483" y="821265"/>
            <a:ext cx="6098705" cy="5222117"/>
          </a:xfrm>
        </p:spPr>
        <p:txBody>
          <a:bodyPr anchor="ctr">
            <a:normAutofit/>
          </a:bodyPr>
          <a:lstStyle/>
          <a:p>
            <a:pPr algn="r"/>
            <a:r>
              <a:rPr lang="en-US" sz="5400"/>
              <a:t>Spirituality, Mental health &amp; laws</a:t>
            </a:r>
          </a:p>
        </p:txBody>
      </p:sp>
      <p:cxnSp>
        <p:nvCxnSpPr>
          <p:cNvPr id="10" name="Straight Connector 9">
            <a:extLst>
              <a:ext uri="{FF2B5EF4-FFF2-40B4-BE49-F238E27FC236}">
                <a16:creationId xmlns:a16="http://schemas.microsoft.com/office/drawing/2014/main" id="{AD0EF22F-5D3C-4240-8C32-1B20803E5A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97108" y="1923563"/>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912EF34-0253-41FD-9940-D8FBB7DE74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7545075" y="2187578"/>
            <a:ext cx="6857999" cy="2482850"/>
          </a:xfrm>
          <a:prstGeom prst="rect">
            <a:avLst/>
          </a:prstGeom>
        </p:spPr>
      </p:pic>
      <p:sp>
        <p:nvSpPr>
          <p:cNvPr id="3" name="Subtitle 2">
            <a:extLst>
              <a:ext uri="{FF2B5EF4-FFF2-40B4-BE49-F238E27FC236}">
                <a16:creationId xmlns:a16="http://schemas.microsoft.com/office/drawing/2014/main" id="{A099EC19-3AE9-46D6-8AE0-757C53E81380}"/>
              </a:ext>
            </a:extLst>
          </p:cNvPr>
          <p:cNvSpPr>
            <a:spLocks noGrp="1"/>
          </p:cNvSpPr>
          <p:nvPr>
            <p:ph type="subTitle" idx="1"/>
          </p:nvPr>
        </p:nvSpPr>
        <p:spPr>
          <a:xfrm>
            <a:off x="7903028" y="821265"/>
            <a:ext cx="3265713" cy="5222117"/>
          </a:xfrm>
        </p:spPr>
        <p:txBody>
          <a:bodyPr anchor="ctr">
            <a:normAutofit/>
          </a:bodyPr>
          <a:lstStyle/>
          <a:p>
            <a:r>
              <a:rPr lang="en-US" dirty="0"/>
              <a:t>By: Syed Rizvi</a:t>
            </a:r>
          </a:p>
        </p:txBody>
      </p:sp>
    </p:spTree>
    <p:extLst>
      <p:ext uri="{BB962C8B-B14F-4D97-AF65-F5344CB8AC3E}">
        <p14:creationId xmlns:p14="http://schemas.microsoft.com/office/powerpoint/2010/main" val="167943271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is it worth promoting spiritual ideals in our education system? </a:t>
            </a:r>
          </a:p>
        </p:txBody>
      </p:sp>
      <p:sp>
        <p:nvSpPr>
          <p:cNvPr id="3" name="Content Placeholder 2"/>
          <p:cNvSpPr>
            <a:spLocks noGrp="1"/>
          </p:cNvSpPr>
          <p:nvPr>
            <p:ph idx="1"/>
          </p:nvPr>
        </p:nvSpPr>
        <p:spPr/>
        <p:txBody>
          <a:bodyPr/>
          <a:lstStyle/>
          <a:p>
            <a:r>
              <a:rPr lang="en-US" dirty="0"/>
              <a:t>Promotion of spiritual ideals is linked to greater self-reflection, attribution to meaning of daily experiences and emphasis of non-material dimensions of life (</a:t>
            </a:r>
            <a:r>
              <a:rPr lang="en-US" dirty="0" err="1"/>
              <a:t>Ofsted</a:t>
            </a:r>
            <a:r>
              <a:rPr lang="en-US" dirty="0"/>
              <a:t>, 1994). </a:t>
            </a:r>
          </a:p>
          <a:p>
            <a:r>
              <a:rPr lang="en-US" dirty="0"/>
              <a:t>Spirituality is one of the strongest protective risk-factors for adolescents and adults; one of the strongest links to well-being we have in science (Barnett &amp; Johnson, 2011). </a:t>
            </a:r>
          </a:p>
          <a:p>
            <a:r>
              <a:rPr lang="en-US" dirty="0"/>
              <a:t>Existential questions of self-knowledge, transcendence and higher meaning are fundamental markers of one’s worldview. </a:t>
            </a:r>
          </a:p>
          <a:p>
            <a:r>
              <a:rPr lang="en-US" dirty="0"/>
              <a:t>OUR OWN RESEARCH! Student’s are ALREADY perceiving our content as spiritual! </a:t>
            </a:r>
          </a:p>
        </p:txBody>
      </p:sp>
    </p:spTree>
    <p:extLst>
      <p:ext uri="{BB962C8B-B14F-4D97-AF65-F5344CB8AC3E}">
        <p14:creationId xmlns:p14="http://schemas.microsoft.com/office/powerpoint/2010/main" val="3722426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2936" y="275381"/>
            <a:ext cx="8610600" cy="1293028"/>
          </a:xfrm>
        </p:spPr>
        <p:txBody>
          <a:bodyPr/>
          <a:lstStyle/>
          <a:p>
            <a:r>
              <a:rPr lang="en-US" dirty="0"/>
              <a:t>Design thinking approach</a:t>
            </a:r>
          </a:p>
        </p:txBody>
      </p:sp>
      <p:sp>
        <p:nvSpPr>
          <p:cNvPr id="3" name="Content Placeholder 2"/>
          <p:cNvSpPr>
            <a:spLocks noGrp="1"/>
          </p:cNvSpPr>
          <p:nvPr>
            <p:ph sz="half" idx="1"/>
          </p:nvPr>
        </p:nvSpPr>
        <p:spPr>
          <a:xfrm>
            <a:off x="334847" y="1410839"/>
            <a:ext cx="5334000" cy="5201833"/>
          </a:xfrm>
        </p:spPr>
        <p:txBody>
          <a:bodyPr>
            <a:normAutofit/>
          </a:bodyPr>
          <a:lstStyle/>
          <a:p>
            <a:r>
              <a:rPr lang="en-US" dirty="0"/>
              <a:t>Whole-school approach –transmit spiritual ideals through civics and moral education. </a:t>
            </a:r>
          </a:p>
          <a:p>
            <a:pPr lvl="1"/>
            <a:r>
              <a:rPr lang="en-US" dirty="0"/>
              <a:t>Applying values such as brotherhood/sisterhood, compassion, interconnectedness. </a:t>
            </a:r>
          </a:p>
          <a:p>
            <a:r>
              <a:rPr lang="en-US" dirty="0"/>
              <a:t>Students take the 1</a:t>
            </a:r>
            <a:r>
              <a:rPr lang="en-US" baseline="30000" dirty="0"/>
              <a:t>st</a:t>
            </a:r>
            <a:r>
              <a:rPr lang="en-US" dirty="0"/>
              <a:t> step towards recognizing moral and spiritual values related to their existence. </a:t>
            </a:r>
          </a:p>
          <a:p>
            <a:pPr lvl="1"/>
            <a:r>
              <a:rPr lang="en-US" dirty="0"/>
              <a:t>Human-centered, active and collaborative manner. </a:t>
            </a:r>
          </a:p>
          <a:p>
            <a:r>
              <a:rPr lang="en-US" dirty="0"/>
              <a:t>Promoting religious understanding – “there are many ways that various spiritual traditions approach communal harmony, some examples are…” </a:t>
            </a:r>
          </a:p>
        </p:txBody>
      </p:sp>
      <p:sp>
        <p:nvSpPr>
          <p:cNvPr id="4" name="Content Placeholder 3"/>
          <p:cNvSpPr>
            <a:spLocks noGrp="1"/>
          </p:cNvSpPr>
          <p:nvPr>
            <p:ph sz="half" idx="2"/>
          </p:nvPr>
        </p:nvSpPr>
        <p:spPr/>
        <p:txBody>
          <a:bodyPr>
            <a:normAutofit/>
          </a:bodyPr>
          <a:lstStyle/>
          <a:p>
            <a:endParaRPr lang="en-US" dirty="0"/>
          </a:p>
        </p:txBody>
      </p:sp>
      <p:pic>
        <p:nvPicPr>
          <p:cNvPr id="1026" name="Picture 2" descr="Image result for martin luther king spiritua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410840"/>
            <a:ext cx="5399777" cy="25410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andhi spiritua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951912"/>
            <a:ext cx="5397658" cy="2540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557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approaches (tan &amp; Wong, 2012)</a:t>
            </a:r>
          </a:p>
        </p:txBody>
      </p:sp>
      <p:sp>
        <p:nvSpPr>
          <p:cNvPr id="3" name="Content Placeholder 2"/>
          <p:cNvSpPr>
            <a:spLocks noGrp="1"/>
          </p:cNvSpPr>
          <p:nvPr>
            <p:ph sz="half" idx="1"/>
          </p:nvPr>
        </p:nvSpPr>
        <p:spPr>
          <a:xfrm>
            <a:off x="490654" y="1750741"/>
            <a:ext cx="5495692" cy="4951142"/>
          </a:xfrm>
        </p:spPr>
        <p:txBody>
          <a:bodyPr>
            <a:normAutofit fontScale="92500" lnSpcReduction="10000"/>
          </a:bodyPr>
          <a:lstStyle/>
          <a:p>
            <a:r>
              <a:rPr lang="en-US" dirty="0"/>
              <a:t>Religiously tethered 	</a:t>
            </a:r>
          </a:p>
          <a:p>
            <a:endParaRPr lang="en-US" dirty="0"/>
          </a:p>
          <a:p>
            <a:pPr marL="457200" indent="-457200">
              <a:buAutoNum type="arabicPeriod"/>
            </a:pPr>
            <a:r>
              <a:rPr lang="en-US" dirty="0"/>
              <a:t>Tying in spiritual ideals with religious concepts to promote clarity and cultural understanding.</a:t>
            </a:r>
          </a:p>
          <a:p>
            <a:pPr marL="914400" lvl="1" indent="-457200">
              <a:buAutoNum type="arabicPeriod"/>
            </a:pPr>
            <a:r>
              <a:rPr lang="en-US" dirty="0"/>
              <a:t>Ex: explicitly mentioning prayer through various spiritual approaches when we speak about mindfulness. </a:t>
            </a:r>
          </a:p>
          <a:p>
            <a:pPr marL="457200" indent="-457200">
              <a:buAutoNum type="arabicPeriod"/>
            </a:pPr>
            <a:r>
              <a:rPr lang="en-US" dirty="0"/>
              <a:t>Creating safe-space for students to speak about their own attitudes towards spirituality and religion. </a:t>
            </a:r>
          </a:p>
          <a:p>
            <a:pPr marL="457200" indent="-457200">
              <a:buAutoNum type="arabicPeriod"/>
            </a:pPr>
            <a:r>
              <a:rPr lang="en-US" dirty="0"/>
              <a:t>Religious beliefs and practices are presented to develop empathetic awareness, self-reflection and contemplation. </a:t>
            </a:r>
          </a:p>
          <a:p>
            <a:pPr marL="914400" lvl="1" indent="-457200">
              <a:buAutoNum type="arabicPeriod"/>
            </a:pPr>
            <a:r>
              <a:rPr lang="en-US" dirty="0"/>
              <a:t>Top-down approach</a:t>
            </a:r>
          </a:p>
        </p:txBody>
      </p:sp>
      <p:sp>
        <p:nvSpPr>
          <p:cNvPr id="4" name="Content Placeholder 3"/>
          <p:cNvSpPr>
            <a:spLocks noGrp="1"/>
          </p:cNvSpPr>
          <p:nvPr>
            <p:ph sz="half" idx="2"/>
          </p:nvPr>
        </p:nvSpPr>
        <p:spPr/>
        <p:txBody>
          <a:bodyPr>
            <a:normAutofit fontScale="92500" lnSpcReduction="10000"/>
          </a:bodyPr>
          <a:lstStyle/>
          <a:p>
            <a:r>
              <a:rPr lang="en-US" dirty="0"/>
              <a:t>Religiously untethered</a:t>
            </a:r>
          </a:p>
          <a:p>
            <a:endParaRPr lang="en-US" dirty="0"/>
          </a:p>
          <a:p>
            <a:pPr marL="457200" indent="-457200">
              <a:buAutoNum type="arabicPeriod"/>
            </a:pPr>
            <a:r>
              <a:rPr lang="en-US" dirty="0"/>
              <a:t>Spiritual ideals are only </a:t>
            </a:r>
            <a:r>
              <a:rPr lang="en-US" i="1" dirty="0"/>
              <a:t>loosely</a:t>
            </a:r>
            <a:r>
              <a:rPr lang="en-US" dirty="0"/>
              <a:t> tied (if at all) with their religious affiliations.</a:t>
            </a:r>
          </a:p>
          <a:p>
            <a:pPr marL="457200" indent="-457200">
              <a:buAutoNum type="arabicPeriod"/>
            </a:pPr>
            <a:r>
              <a:rPr lang="en-US" dirty="0"/>
              <a:t>Ex: speaking about John-</a:t>
            </a:r>
            <a:r>
              <a:rPr lang="en-US" dirty="0" err="1"/>
              <a:t>Kabat</a:t>
            </a:r>
            <a:r>
              <a:rPr lang="en-US" dirty="0"/>
              <a:t> Zinn and other secular scientists when we introduce mindfulness with minimal references to Buddhist philosophy. </a:t>
            </a:r>
          </a:p>
          <a:p>
            <a:pPr marL="457200" indent="-457200">
              <a:buAutoNum type="arabicPeriod"/>
            </a:pPr>
            <a:r>
              <a:rPr lang="en-US" dirty="0"/>
              <a:t>Bottom-up approach; values and ideals are cultivated first, students are given space and time to explore their sense of self before its spiritual context is introduced.  </a:t>
            </a:r>
          </a:p>
        </p:txBody>
      </p:sp>
    </p:spTree>
    <p:extLst>
      <p:ext uri="{BB962C8B-B14F-4D97-AF65-F5344CB8AC3E}">
        <p14:creationId xmlns:p14="http://schemas.microsoft.com/office/powerpoint/2010/main" val="2032081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Mindfulness-spirituality approach</a:t>
            </a:r>
          </a:p>
        </p:txBody>
      </p:sp>
      <p:sp>
        <p:nvSpPr>
          <p:cNvPr id="3" name="Content Placeholder 2"/>
          <p:cNvSpPr>
            <a:spLocks noGrp="1"/>
          </p:cNvSpPr>
          <p:nvPr>
            <p:ph sz="half" idx="1"/>
          </p:nvPr>
        </p:nvSpPr>
        <p:spPr>
          <a:xfrm>
            <a:off x="685800" y="1379095"/>
            <a:ext cx="5334000" cy="5261548"/>
          </a:xfrm>
        </p:spPr>
        <p:txBody>
          <a:bodyPr>
            <a:normAutofit fontScale="92500"/>
          </a:bodyPr>
          <a:lstStyle/>
          <a:p>
            <a:r>
              <a:rPr lang="en-US" dirty="0"/>
              <a:t>How do we accomplish this? </a:t>
            </a:r>
          </a:p>
          <a:p>
            <a:pPr marL="0" indent="0">
              <a:buNone/>
            </a:pPr>
            <a:endParaRPr lang="en-US" dirty="0"/>
          </a:p>
          <a:p>
            <a:pPr marL="0" indent="0">
              <a:buNone/>
            </a:pPr>
            <a:r>
              <a:rPr lang="en-US" dirty="0"/>
              <a:t>Evidence-based techniques:</a:t>
            </a:r>
          </a:p>
          <a:p>
            <a:pPr marL="457200" indent="-457200">
              <a:buAutoNum type="arabicPeriod"/>
            </a:pPr>
            <a:r>
              <a:rPr lang="en-US" dirty="0"/>
              <a:t>Psychoeducation – basic principles of mindfulness are not only compatible with a spiritual worldview, but can be supplemental towards better overall health (citation). </a:t>
            </a:r>
          </a:p>
          <a:p>
            <a:pPr marL="457200" indent="-457200">
              <a:buAutoNum type="arabicPeriod"/>
            </a:pPr>
            <a:r>
              <a:rPr lang="en-US" dirty="0"/>
              <a:t>Tying in our lessons, meditations and activities with core spiritual values from students. </a:t>
            </a:r>
          </a:p>
          <a:p>
            <a:pPr marL="457200" indent="-457200">
              <a:buAutoNum type="arabicPeriod"/>
            </a:pPr>
            <a:r>
              <a:rPr lang="en-US" dirty="0"/>
              <a:t>Communal approach – first lesson can be a class-wide conversation on how to best approach spirituality (and religion secondary). </a:t>
            </a:r>
          </a:p>
        </p:txBody>
      </p:sp>
      <p:sp>
        <p:nvSpPr>
          <p:cNvPr id="4" name="Content Placeholder 3"/>
          <p:cNvSpPr>
            <a:spLocks noGrp="1"/>
          </p:cNvSpPr>
          <p:nvPr>
            <p:ph sz="half" idx="2"/>
          </p:nvPr>
        </p:nvSpPr>
        <p:spPr>
          <a:xfrm>
            <a:off x="6172200" y="2194559"/>
            <a:ext cx="5334000" cy="4446084"/>
          </a:xfrm>
        </p:spPr>
        <p:txBody>
          <a:bodyPr>
            <a:normAutofit fontScale="92500"/>
          </a:bodyPr>
          <a:lstStyle/>
          <a:p>
            <a:r>
              <a:rPr lang="en-US" dirty="0"/>
              <a:t>My thoughts: </a:t>
            </a:r>
          </a:p>
          <a:p>
            <a:r>
              <a:rPr lang="en-US" dirty="0"/>
              <a:t>Students preconceived ideas of spirituality (even if it is religious) can be spoken about in context with mindfulness (if they are comfortable)</a:t>
            </a:r>
          </a:p>
          <a:p>
            <a:r>
              <a:rPr lang="en-US" dirty="0"/>
              <a:t>Strong moral, ethics and communal foundation to a spiritual worldview. </a:t>
            </a:r>
          </a:p>
          <a:p>
            <a:r>
              <a:rPr lang="en-US" dirty="0"/>
              <a:t>Emic approach which helps students understand how various ancient traditions and wisdoms have approached ‘mindfulness’.</a:t>
            </a:r>
          </a:p>
        </p:txBody>
      </p:sp>
    </p:spTree>
    <p:extLst>
      <p:ext uri="{BB962C8B-B14F-4D97-AF65-F5344CB8AC3E}">
        <p14:creationId xmlns:p14="http://schemas.microsoft.com/office/powerpoint/2010/main" val="1646124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ed Rectangle 14">
            <a:extLst>
              <a:ext uri="{FF2B5EF4-FFF2-40B4-BE49-F238E27FC236}">
                <a16:creationId xmlns:a16="http://schemas.microsoft.com/office/drawing/2014/main" id="{637BD688-14A6-4B96-B8A2-3CD81C054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10" name="Rectangle 9">
            <a:extLst>
              <a:ext uri="{FF2B5EF4-FFF2-40B4-BE49-F238E27FC236}">
                <a16:creationId xmlns:a16="http://schemas.microsoft.com/office/drawing/2014/main" id="{B7B2544F-CA5E-40F6-9525-716A90C83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D2B93162-635C-46F5-97EC-E98C1659F1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20CC77AA-065F-465B-B9D8-F031F20F1198}"/>
              </a:ext>
            </a:extLst>
          </p:cNvPr>
          <p:cNvSpPr>
            <a:spLocks noGrp="1"/>
          </p:cNvSpPr>
          <p:nvPr>
            <p:ph type="title"/>
          </p:nvPr>
        </p:nvSpPr>
        <p:spPr>
          <a:xfrm>
            <a:off x="665922" y="987287"/>
            <a:ext cx="3548269" cy="4697896"/>
          </a:xfrm>
        </p:spPr>
        <p:txBody>
          <a:bodyPr>
            <a:normAutofit/>
          </a:bodyPr>
          <a:lstStyle/>
          <a:p>
            <a:r>
              <a:rPr lang="en-US" sz="3600"/>
              <a:t>Teaching spirituality</a:t>
            </a:r>
          </a:p>
        </p:txBody>
      </p:sp>
      <p:sp>
        <p:nvSpPr>
          <p:cNvPr id="3" name="Content Placeholder 2">
            <a:extLst>
              <a:ext uri="{FF2B5EF4-FFF2-40B4-BE49-F238E27FC236}">
                <a16:creationId xmlns:a16="http://schemas.microsoft.com/office/drawing/2014/main" id="{2154F021-0BD7-4180-8309-B6624408D8AF}"/>
              </a:ext>
            </a:extLst>
          </p:cNvPr>
          <p:cNvSpPr>
            <a:spLocks noGrp="1"/>
          </p:cNvSpPr>
          <p:nvPr>
            <p:ph idx="1"/>
          </p:nvPr>
        </p:nvSpPr>
        <p:spPr>
          <a:xfrm>
            <a:off x="5057825" y="987287"/>
            <a:ext cx="5755949" cy="4697895"/>
          </a:xfrm>
        </p:spPr>
        <p:txBody>
          <a:bodyPr anchor="ctr">
            <a:normAutofit/>
          </a:bodyPr>
          <a:lstStyle/>
          <a:p>
            <a:r>
              <a:rPr lang="en-US" sz="1800"/>
              <a:t>Tan and Wong (2012) advocate </a:t>
            </a:r>
            <a:r>
              <a:rPr lang="en-US" sz="1800" i="1"/>
              <a:t>spiritual </a:t>
            </a:r>
            <a:r>
              <a:rPr lang="en-US" sz="1800"/>
              <a:t>ideals and education as a counter-response to religious education. </a:t>
            </a:r>
          </a:p>
          <a:p>
            <a:r>
              <a:rPr lang="en-US" sz="1800"/>
              <a:t>Spirituality can function as either religiously-tethered (divinity, prayer, heaven) or religiously-untethered (self-knowledge, personal cultivation, quest for meaning and beauty). </a:t>
            </a:r>
          </a:p>
          <a:p>
            <a:r>
              <a:rPr lang="en-US" sz="1800"/>
              <a:t>Can include teaching religions in a less formal and structured way: aim is for students to develop empathetic awareness and self-reflection on various religions. </a:t>
            </a:r>
          </a:p>
          <a:p>
            <a:r>
              <a:rPr lang="en-US" sz="1800"/>
              <a:t>Spiritual education and development enables students to acquire insights into their existence, value life beyond materialism, and transcendent beyond utilitarian function of the world (Ofsted, 1994). </a:t>
            </a:r>
          </a:p>
        </p:txBody>
      </p:sp>
    </p:spTree>
    <p:extLst>
      <p:ext uri="{BB962C8B-B14F-4D97-AF65-F5344CB8AC3E}">
        <p14:creationId xmlns:p14="http://schemas.microsoft.com/office/powerpoint/2010/main" val="658967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86D2F3-980F-4C52-A19A-F29F85F47293}"/>
              </a:ext>
            </a:extLst>
          </p:cNvPr>
          <p:cNvSpPr>
            <a:spLocks noGrp="1"/>
          </p:cNvSpPr>
          <p:nvPr>
            <p:ph idx="1"/>
          </p:nvPr>
        </p:nvSpPr>
        <p:spPr>
          <a:xfrm>
            <a:off x="804334" y="630827"/>
            <a:ext cx="10042342" cy="4141080"/>
          </a:xfrm>
        </p:spPr>
        <p:txBody>
          <a:bodyPr anchor="ctr">
            <a:normAutofit/>
          </a:bodyPr>
          <a:lstStyle/>
          <a:p>
            <a:r>
              <a:rPr lang="en-US" sz="1900" dirty="0"/>
              <a:t>If incorporated; spiritual education can help students explore different spiritual ideals (i.e., exploring meaning through Hinduism and Confucianism) which promotes critique and discussion developing students reasoning and critical thinking skills. </a:t>
            </a:r>
          </a:p>
          <a:p>
            <a:r>
              <a:rPr lang="en-US" sz="1900" dirty="0"/>
              <a:t>Allows for nuanced, respectful and empathetic discussion of spiritual concepts without indoctrination and promotes the idea of ‘separation of church and state’.</a:t>
            </a:r>
          </a:p>
          <a:p>
            <a:r>
              <a:rPr lang="en-US" sz="1900" dirty="0"/>
              <a:t>Tan and Wong (2012) advocate design thinking approach which allows students to adopt a human-centered lens in working with individuals of different spiritual ideals and understand R/S on a more abstract level. </a:t>
            </a:r>
          </a:p>
          <a:p>
            <a:r>
              <a:rPr lang="en-US" sz="1900" dirty="0"/>
              <a:t>Can make for more profound implementation of mindfulness practices such as meditation which are stronger with a spiritual incorporation (Greeson et al., 2015)</a:t>
            </a:r>
          </a:p>
        </p:txBody>
      </p:sp>
      <p:pic>
        <p:nvPicPr>
          <p:cNvPr id="10" name="Picture 9">
            <a:extLst>
              <a:ext uri="{FF2B5EF4-FFF2-40B4-BE49-F238E27FC236}">
                <a16:creationId xmlns:a16="http://schemas.microsoft.com/office/drawing/2014/main" id="{287356FD-82C7-4E0B-9494-355CAE397DA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alphaModFix amt="75000"/>
            <a:extLst>
              <a:ext uri="{28A0092B-C50C-407E-A947-70E740481C1C}">
                <a14:useLocalDpi xmlns:a14="http://schemas.microsoft.com/office/drawing/2010/main" val="0"/>
              </a:ext>
            </a:extLst>
          </a:blip>
          <a:srcRect r="62946" b="15805"/>
          <a:stretch/>
        </p:blipFill>
        <p:spPr>
          <a:xfrm rot="5400000" flipH="1" flipV="1">
            <a:off x="8887991" y="3553991"/>
            <a:ext cx="4517571" cy="2090448"/>
          </a:xfrm>
          <a:prstGeom prst="rect">
            <a:avLst/>
          </a:prstGeom>
          <a:noFill/>
        </p:spPr>
      </p:pic>
      <p:sp>
        <p:nvSpPr>
          <p:cNvPr id="2" name="Title 1">
            <a:extLst>
              <a:ext uri="{FF2B5EF4-FFF2-40B4-BE49-F238E27FC236}">
                <a16:creationId xmlns:a16="http://schemas.microsoft.com/office/drawing/2014/main" id="{15EE9F17-AEF8-4370-AD26-C381A2B77F05}"/>
              </a:ext>
            </a:extLst>
          </p:cNvPr>
          <p:cNvSpPr>
            <a:spLocks noGrp="1"/>
          </p:cNvSpPr>
          <p:nvPr>
            <p:ph type="title"/>
          </p:nvPr>
        </p:nvSpPr>
        <p:spPr>
          <a:xfrm>
            <a:off x="1001486" y="4771908"/>
            <a:ext cx="9845190" cy="1293028"/>
          </a:xfrm>
        </p:spPr>
        <p:txBody>
          <a:bodyPr>
            <a:normAutofit/>
          </a:bodyPr>
          <a:lstStyle/>
          <a:p>
            <a:pPr algn="l"/>
            <a:r>
              <a:rPr lang="en-US" dirty="0"/>
              <a:t>Systematic shift</a:t>
            </a:r>
            <a:endParaRPr lang="en-US"/>
          </a:p>
        </p:txBody>
      </p:sp>
    </p:spTree>
    <p:extLst>
      <p:ext uri="{BB962C8B-B14F-4D97-AF65-F5344CB8AC3E}">
        <p14:creationId xmlns:p14="http://schemas.microsoft.com/office/powerpoint/2010/main" val="3677659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EFB40-E485-46C0-BD2D-7B2B1ED5DD28}"/>
              </a:ext>
            </a:extLst>
          </p:cNvPr>
          <p:cNvSpPr>
            <a:spLocks noGrp="1"/>
          </p:cNvSpPr>
          <p:nvPr>
            <p:ph type="title"/>
          </p:nvPr>
        </p:nvSpPr>
        <p:spPr>
          <a:xfrm>
            <a:off x="2895600" y="451552"/>
            <a:ext cx="8610600" cy="775669"/>
          </a:xfrm>
        </p:spPr>
        <p:txBody>
          <a:bodyPr/>
          <a:lstStyle/>
          <a:p>
            <a:r>
              <a:rPr lang="en-US" dirty="0"/>
              <a:t>How can we do this?</a:t>
            </a:r>
          </a:p>
        </p:txBody>
      </p:sp>
      <p:sp>
        <p:nvSpPr>
          <p:cNvPr id="3" name="Content Placeholder 2">
            <a:extLst>
              <a:ext uri="{FF2B5EF4-FFF2-40B4-BE49-F238E27FC236}">
                <a16:creationId xmlns:a16="http://schemas.microsoft.com/office/drawing/2014/main" id="{2564B551-EECA-4F1D-8308-17A3C851A493}"/>
              </a:ext>
            </a:extLst>
          </p:cNvPr>
          <p:cNvSpPr>
            <a:spLocks noGrp="1"/>
          </p:cNvSpPr>
          <p:nvPr>
            <p:ph idx="1"/>
          </p:nvPr>
        </p:nvSpPr>
        <p:spPr>
          <a:xfrm>
            <a:off x="685800" y="1227221"/>
            <a:ext cx="10820400" cy="4991465"/>
          </a:xfrm>
        </p:spPr>
        <p:txBody>
          <a:bodyPr>
            <a:normAutofit/>
          </a:bodyPr>
          <a:lstStyle/>
          <a:p>
            <a:r>
              <a:rPr lang="en-US" dirty="0"/>
              <a:t>Walsh (2016) lists a few suggestions for how public schools can integrate spiritual education: </a:t>
            </a:r>
          </a:p>
          <a:p>
            <a:pPr lvl="1"/>
            <a:r>
              <a:rPr lang="en-US" dirty="0"/>
              <a:t>Confusion of religion and spirituality in community members must be assuaged. </a:t>
            </a:r>
          </a:p>
          <a:p>
            <a:pPr lvl="1"/>
            <a:r>
              <a:rPr lang="en-US" dirty="0"/>
              <a:t>School systems must adopt a working definition of spiritual development, which consequently will lead to an integrative approach on what will lead to spiritual development. </a:t>
            </a:r>
          </a:p>
          <a:p>
            <a:pPr lvl="1"/>
            <a:r>
              <a:rPr lang="en-US" dirty="0"/>
              <a:t>Holistic educators must collaborate with secular educators in convergent strategies and goals (i.e., teaching students to foster a deeper connection to self, others, community, environment, etc.) </a:t>
            </a:r>
          </a:p>
          <a:p>
            <a:pPr lvl="2"/>
            <a:r>
              <a:rPr lang="en-US" dirty="0"/>
              <a:t>5 minute meditation time with the whole school participating vs. one or two classrooms. </a:t>
            </a:r>
          </a:p>
          <a:p>
            <a:pPr lvl="2"/>
            <a:r>
              <a:rPr lang="en-US" dirty="0"/>
              <a:t>Importance of educators to foster their own spiritual development. </a:t>
            </a:r>
          </a:p>
          <a:p>
            <a:pPr lvl="1"/>
            <a:r>
              <a:rPr lang="en-US" dirty="0"/>
              <a:t>Systems-wide approach and buy-in from power holders who value spiritual development; students who are fostered with deep connection with who they are and others will grow up to be compassionate, caring and community-centered citizens. </a:t>
            </a:r>
          </a:p>
        </p:txBody>
      </p:sp>
    </p:spTree>
    <p:extLst>
      <p:ext uri="{BB962C8B-B14F-4D97-AF65-F5344CB8AC3E}">
        <p14:creationId xmlns:p14="http://schemas.microsoft.com/office/powerpoint/2010/main" val="1930067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43162528-4243-418A-84C8-C9A1DDCAD986}"/>
              </a:ext>
            </a:extLst>
          </p:cNvPr>
          <p:cNvSpPr>
            <a:spLocks noGrp="1"/>
          </p:cNvSpPr>
          <p:nvPr>
            <p:ph type="title"/>
          </p:nvPr>
        </p:nvSpPr>
        <p:spPr>
          <a:xfrm>
            <a:off x="683609" y="764372"/>
            <a:ext cx="3173688" cy="5216013"/>
          </a:xfrm>
        </p:spPr>
        <p:txBody>
          <a:bodyPr>
            <a:normAutofit/>
          </a:bodyPr>
          <a:lstStyle/>
          <a:p>
            <a:r>
              <a:rPr lang="en-US" dirty="0"/>
              <a:t>Public school &amp; r/s</a:t>
            </a:r>
          </a:p>
        </p:txBody>
      </p:sp>
      <p:cxnSp>
        <p:nvCxnSpPr>
          <p:cNvPr id="10" name="Straight Connector 9">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1826CBB-3521-46C7-B33C-573021291F3E}"/>
              </a:ext>
            </a:extLst>
          </p:cNvPr>
          <p:cNvSpPr>
            <a:spLocks noGrp="1"/>
          </p:cNvSpPr>
          <p:nvPr>
            <p:ph idx="1"/>
          </p:nvPr>
        </p:nvSpPr>
        <p:spPr>
          <a:xfrm>
            <a:off x="4370138" y="764372"/>
            <a:ext cx="7086600" cy="5216013"/>
          </a:xfrm>
        </p:spPr>
        <p:txBody>
          <a:bodyPr anchor="ctr">
            <a:normAutofit/>
          </a:bodyPr>
          <a:lstStyle/>
          <a:p>
            <a:r>
              <a:rPr lang="en-US" sz="1900" b="1"/>
              <a:t>School Choice: </a:t>
            </a:r>
            <a:r>
              <a:rPr lang="en-US" sz="1900"/>
              <a:t>Enables parents more control over child’s education by enabling them to choose a school that provides religious instruction. </a:t>
            </a:r>
          </a:p>
          <a:p>
            <a:r>
              <a:rPr lang="en-US" sz="1900" b="1"/>
              <a:t>School Voucher: </a:t>
            </a:r>
          </a:p>
          <a:p>
            <a:pPr lvl="1"/>
            <a:r>
              <a:rPr lang="en-US" sz="1900"/>
              <a:t>Debates on whether school vouchers improve or denigrate school system. </a:t>
            </a:r>
          </a:p>
          <a:p>
            <a:pPr lvl="1"/>
            <a:r>
              <a:rPr lang="en-US" sz="1900"/>
              <a:t>Vouches shift millions of taxpayers dollars from public schools, which are open to all faiths, to private schools which are mostly religious (thus taxpayers are directly funding religious instruction)</a:t>
            </a:r>
          </a:p>
          <a:p>
            <a:r>
              <a:rPr lang="en-US" sz="1900"/>
              <a:t>Private religious schools are not required to comply with many academic standards and can discriminate based on religion (ACLU). </a:t>
            </a:r>
          </a:p>
          <a:p>
            <a:r>
              <a:rPr lang="en-US" sz="1900"/>
              <a:t>Religious liberty in public schools protects students voluntarily ability to pray and express religious viewpoints, provided they do not interfere with the education of other students (ALCU)</a:t>
            </a:r>
          </a:p>
        </p:txBody>
      </p:sp>
    </p:spTree>
    <p:extLst>
      <p:ext uri="{BB962C8B-B14F-4D97-AF65-F5344CB8AC3E}">
        <p14:creationId xmlns:p14="http://schemas.microsoft.com/office/powerpoint/2010/main" val="3379775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B234-DFAC-4A3A-974A-669E4D46CBE5}"/>
              </a:ext>
            </a:extLst>
          </p:cNvPr>
          <p:cNvSpPr>
            <a:spLocks noGrp="1"/>
          </p:cNvSpPr>
          <p:nvPr>
            <p:ph type="title"/>
          </p:nvPr>
        </p:nvSpPr>
        <p:spPr>
          <a:xfrm>
            <a:off x="2895600" y="457199"/>
            <a:ext cx="8610600" cy="982981"/>
          </a:xfrm>
        </p:spPr>
        <p:txBody>
          <a:bodyPr/>
          <a:lstStyle/>
          <a:p>
            <a:r>
              <a:rPr lang="en-US" dirty="0"/>
              <a:t>Lack of training</a:t>
            </a:r>
          </a:p>
        </p:txBody>
      </p:sp>
      <p:sp>
        <p:nvSpPr>
          <p:cNvPr id="3" name="Content Placeholder 2">
            <a:extLst>
              <a:ext uri="{FF2B5EF4-FFF2-40B4-BE49-F238E27FC236}">
                <a16:creationId xmlns:a16="http://schemas.microsoft.com/office/drawing/2014/main" id="{6B31E472-7459-445F-B3A8-B5838CFB93D2}"/>
              </a:ext>
            </a:extLst>
          </p:cNvPr>
          <p:cNvSpPr>
            <a:spLocks noGrp="1"/>
          </p:cNvSpPr>
          <p:nvPr>
            <p:ph idx="1"/>
          </p:nvPr>
        </p:nvSpPr>
        <p:spPr>
          <a:xfrm>
            <a:off x="685800" y="1576957"/>
            <a:ext cx="10820400" cy="4344165"/>
          </a:xfrm>
        </p:spPr>
        <p:txBody>
          <a:bodyPr>
            <a:normAutofit fontScale="92500" lnSpcReduction="10000"/>
          </a:bodyPr>
          <a:lstStyle/>
          <a:p>
            <a:r>
              <a:rPr lang="en-US" sz="2400" dirty="0"/>
              <a:t>The Joint Commission on the Accreditation of Healthcare Organizations (JCAHO), requires a spiritual assessment as a standard element of patient care (JCAHO, 2008). In contrast, the field of psychology has yet to establish a research-based consensus on spiritual/religious competencies and standards (Hathaway, 2008).</a:t>
            </a:r>
          </a:p>
          <a:p>
            <a:r>
              <a:rPr lang="en-US" sz="2400" dirty="0"/>
              <a:t>Vogel (2013): 84-90% of medical schools offer courses on spirituality and health; whereas recent analysis of 292 APA-accredited psychology training programs relied on ‘informal’ or ‘unsystematic’ training in religious diversity.</a:t>
            </a:r>
          </a:p>
          <a:p>
            <a:r>
              <a:rPr lang="en-US" sz="2400" dirty="0"/>
              <a:t>75% of the public agree that their approach to life is based on their religion, only 35% percent of psychologists surveyed agree with this statement (Delaney et al., 2007).</a:t>
            </a:r>
          </a:p>
          <a:p>
            <a:r>
              <a:rPr lang="en-US" sz="2400" dirty="0"/>
              <a:t>Evidence that psychologists hold explicit and implicit biases against perceived client religiosity. (O’Connor &amp; Vandenberg, 2005; Ruff, 2008).</a:t>
            </a:r>
          </a:p>
          <a:p>
            <a:endParaRPr lang="en-US" dirty="0"/>
          </a:p>
        </p:txBody>
      </p:sp>
      <p:sp>
        <p:nvSpPr>
          <p:cNvPr id="4" name="TextBox 3">
            <a:extLst>
              <a:ext uri="{FF2B5EF4-FFF2-40B4-BE49-F238E27FC236}">
                <a16:creationId xmlns:a16="http://schemas.microsoft.com/office/drawing/2014/main" id="{2CE5A135-79F4-4A2B-97F6-F3D24CCD1A36}"/>
              </a:ext>
            </a:extLst>
          </p:cNvPr>
          <p:cNvSpPr txBox="1"/>
          <p:nvPr/>
        </p:nvSpPr>
        <p:spPr>
          <a:xfrm>
            <a:off x="937260" y="6057900"/>
            <a:ext cx="10568940" cy="1107996"/>
          </a:xfrm>
          <a:prstGeom prst="rect">
            <a:avLst/>
          </a:prstGeom>
          <a:noFill/>
        </p:spPr>
        <p:txBody>
          <a:bodyPr wrap="square" rtlCol="0">
            <a:spAutoFit/>
          </a:bodyPr>
          <a:lstStyle/>
          <a:p>
            <a:r>
              <a:rPr lang="en-US" baseline="30000" dirty="0"/>
              <a:t>Delaney, H. D., Miller, W. R., &amp; </a:t>
            </a:r>
            <a:r>
              <a:rPr lang="en-US" baseline="30000" dirty="0" err="1"/>
              <a:t>Bisono</a:t>
            </a:r>
            <a:r>
              <a:rPr lang="en-US" baseline="30000" dirty="0"/>
              <a:t>, A. M. (2007). Religiosity and spirituality among psychologists: A survey of clinician members of the American Psychological Association. </a:t>
            </a:r>
            <a:r>
              <a:rPr lang="en-US" i="1" baseline="30000" dirty="0"/>
              <a:t>Professional Psychology: Re- search and Practice, 38, </a:t>
            </a:r>
            <a:r>
              <a:rPr lang="en-US" baseline="30000" dirty="0"/>
              <a:t>538–546. doi:10.1037/0735-7028.38.5.538; </a:t>
            </a:r>
          </a:p>
          <a:p>
            <a:r>
              <a:rPr lang="en-US" sz="1200" dirty="0"/>
              <a:t>Hathaway, W. L. (2008). Clinical practice with religious/spiritual issues: Niche, proficiency or specialty? </a:t>
            </a:r>
            <a:r>
              <a:rPr lang="en-US" sz="1200" i="1" dirty="0"/>
              <a:t>Journal of Psychology and Theology, 36, </a:t>
            </a:r>
            <a:r>
              <a:rPr lang="en-US" sz="1200" dirty="0"/>
              <a:t>16–25. </a:t>
            </a:r>
          </a:p>
          <a:p>
            <a:endParaRPr lang="en-US" dirty="0"/>
          </a:p>
        </p:txBody>
      </p:sp>
    </p:spTree>
    <p:extLst>
      <p:ext uri="{BB962C8B-B14F-4D97-AF65-F5344CB8AC3E}">
        <p14:creationId xmlns:p14="http://schemas.microsoft.com/office/powerpoint/2010/main" val="4158465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F1E97-9354-4899-A185-3C2ECA7A1943}"/>
              </a:ext>
            </a:extLst>
          </p:cNvPr>
          <p:cNvSpPr>
            <a:spLocks noGrp="1"/>
          </p:cNvSpPr>
          <p:nvPr>
            <p:ph type="title"/>
          </p:nvPr>
        </p:nvSpPr>
        <p:spPr>
          <a:xfrm>
            <a:off x="2895600" y="764373"/>
            <a:ext cx="8610600" cy="719870"/>
          </a:xfrm>
        </p:spPr>
        <p:txBody>
          <a:bodyPr/>
          <a:lstStyle/>
          <a:p>
            <a:r>
              <a:rPr lang="en-US" dirty="0"/>
              <a:t>Understanding R/s</a:t>
            </a:r>
          </a:p>
        </p:txBody>
      </p:sp>
      <p:sp>
        <p:nvSpPr>
          <p:cNvPr id="3" name="Content Placeholder 2">
            <a:extLst>
              <a:ext uri="{FF2B5EF4-FFF2-40B4-BE49-F238E27FC236}">
                <a16:creationId xmlns:a16="http://schemas.microsoft.com/office/drawing/2014/main" id="{44BA3CED-2CEE-43CE-BAA4-6B86D876EB11}"/>
              </a:ext>
            </a:extLst>
          </p:cNvPr>
          <p:cNvSpPr>
            <a:spLocks noGrp="1"/>
          </p:cNvSpPr>
          <p:nvPr>
            <p:ph idx="1"/>
          </p:nvPr>
        </p:nvSpPr>
        <p:spPr>
          <a:xfrm>
            <a:off x="685800" y="1696278"/>
            <a:ext cx="10820400" cy="4522408"/>
          </a:xfrm>
        </p:spPr>
        <p:txBody>
          <a:bodyPr>
            <a:normAutofit/>
          </a:bodyPr>
          <a:lstStyle/>
          <a:p>
            <a:r>
              <a:rPr lang="en-US" i="1" dirty="0"/>
              <a:t>Spiritual and religious competencies </a:t>
            </a:r>
            <a:r>
              <a:rPr lang="en-US" dirty="0"/>
              <a:t>are defined as a “set of attitudes, knowledge, and skills in the domains of spirituality and religion that every psychologist should have to effectively and ethically practice psychology, regardless of whether or not they conduct spiritually oriented psychotherapy or consider themselves spiritual or religious.” (</a:t>
            </a:r>
            <a:r>
              <a:rPr lang="en-US" dirty="0" err="1"/>
              <a:t>Vieten</a:t>
            </a:r>
            <a:r>
              <a:rPr lang="en-US" dirty="0"/>
              <a:t> et al., 2012). </a:t>
            </a:r>
          </a:p>
          <a:p>
            <a:r>
              <a:rPr lang="en-US" dirty="0"/>
              <a:t>“The current version of the APA Code asserts that psychologists have an ethical responsibility to consider religious issues as an aspect of multicultural diversity along with gender, race and others (Principle E).”</a:t>
            </a:r>
          </a:p>
          <a:p>
            <a:endParaRPr lang="en-US" dirty="0"/>
          </a:p>
          <a:p>
            <a:endParaRPr lang="en-US" dirty="0"/>
          </a:p>
          <a:p>
            <a:endParaRPr lang="en-US" sz="900" dirty="0"/>
          </a:p>
          <a:p>
            <a:r>
              <a:rPr lang="en-US" sz="900" baseline="30000" dirty="0"/>
              <a:t>American Psychological Association. (2009a). </a:t>
            </a:r>
            <a:r>
              <a:rPr lang="en-US" sz="900" i="1" baseline="30000" dirty="0"/>
              <a:t>Guidelines and principles for accreditation of programs in professional psychology</a:t>
            </a:r>
            <a:r>
              <a:rPr lang="en-US" sz="900" baseline="30000" dirty="0"/>
              <a:t>. Washington, DC: American Psychological Association.</a:t>
            </a:r>
          </a:p>
          <a:p>
            <a:r>
              <a:rPr lang="en-US" sz="800" dirty="0" err="1"/>
              <a:t>Vieten</a:t>
            </a:r>
            <a:r>
              <a:rPr lang="en-US" sz="800" dirty="0"/>
              <a:t>, C., Scammell, S., Pilato, R., </a:t>
            </a:r>
            <a:r>
              <a:rPr lang="en-US" sz="800" dirty="0" err="1"/>
              <a:t>Ammondson</a:t>
            </a:r>
            <a:r>
              <a:rPr lang="en-US" sz="800" dirty="0"/>
              <a:t>, I., Pargament, K. I., &amp; </a:t>
            </a:r>
            <a:r>
              <a:rPr lang="en-US" sz="800" dirty="0" err="1"/>
              <a:t>Lukoff</a:t>
            </a:r>
            <a:r>
              <a:rPr lang="en-US" sz="800" dirty="0"/>
              <a:t>, D. (2013). Spiritual and religious competencies for psychologists. </a:t>
            </a:r>
            <a:r>
              <a:rPr lang="en-US" sz="800" i="1" dirty="0"/>
              <a:t>Psychology of Religion and Spirituality</a:t>
            </a:r>
            <a:r>
              <a:rPr lang="en-US" sz="800" dirty="0"/>
              <a:t>, </a:t>
            </a:r>
            <a:r>
              <a:rPr lang="en-US" sz="800" i="1" dirty="0"/>
              <a:t>5</a:t>
            </a:r>
            <a:r>
              <a:rPr lang="en-US" sz="800" dirty="0"/>
              <a:t>(3), 129.</a:t>
            </a:r>
          </a:p>
          <a:p>
            <a:endParaRPr lang="en-US" dirty="0"/>
          </a:p>
        </p:txBody>
      </p:sp>
    </p:spTree>
    <p:extLst>
      <p:ext uri="{BB962C8B-B14F-4D97-AF65-F5344CB8AC3E}">
        <p14:creationId xmlns:p14="http://schemas.microsoft.com/office/powerpoint/2010/main" val="3006551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E78435-6674-4367-B3BF-18298B46B8F6}"/>
              </a:ext>
            </a:extLst>
          </p:cNvPr>
          <p:cNvSpPr>
            <a:spLocks noGrp="1"/>
          </p:cNvSpPr>
          <p:nvPr>
            <p:ph type="title"/>
          </p:nvPr>
        </p:nvSpPr>
        <p:spPr>
          <a:xfrm>
            <a:off x="4090507" y="764372"/>
            <a:ext cx="7434070" cy="1432289"/>
          </a:xfrm>
        </p:spPr>
        <p:txBody>
          <a:bodyPr>
            <a:normAutofit/>
          </a:bodyPr>
          <a:lstStyle/>
          <a:p>
            <a:r>
              <a:rPr lang="en-US" dirty="0"/>
              <a:t>What is spirituality?</a:t>
            </a:r>
          </a:p>
        </p:txBody>
      </p:sp>
      <p:sp>
        <p:nvSpPr>
          <p:cNvPr id="10" name="Rectangle 9">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3" name="Content Placeholder 2">
            <a:extLst>
              <a:ext uri="{FF2B5EF4-FFF2-40B4-BE49-F238E27FC236}">
                <a16:creationId xmlns:a16="http://schemas.microsoft.com/office/drawing/2014/main" id="{C8B54283-6F81-4B02-A6AB-8A959FF3BEFA}"/>
              </a:ext>
            </a:extLst>
          </p:cNvPr>
          <p:cNvSpPr>
            <a:spLocks noGrp="1"/>
          </p:cNvSpPr>
          <p:nvPr>
            <p:ph idx="1"/>
          </p:nvPr>
        </p:nvSpPr>
        <p:spPr>
          <a:xfrm>
            <a:off x="3781972" y="2071604"/>
            <a:ext cx="7742605" cy="4022024"/>
          </a:xfrm>
        </p:spPr>
        <p:txBody>
          <a:bodyPr>
            <a:noAutofit/>
          </a:bodyPr>
          <a:lstStyle/>
          <a:p>
            <a:r>
              <a:rPr lang="en-US" sz="2000" dirty="0"/>
              <a:t>Spirituality is an individualized approach to making sense and understanding a transcendental dimension of reality (Kapuscinski &amp; Masters, 2010). </a:t>
            </a:r>
          </a:p>
          <a:p>
            <a:r>
              <a:rPr lang="en-US" sz="2000" dirty="0"/>
              <a:t>Spirituality is having the capacity to experience sacred or transcendental dimensions which can provide meaning to one’s existence and further one’s pursuit in understanding life (</a:t>
            </a:r>
            <a:r>
              <a:rPr lang="en-US" sz="2000" dirty="0" err="1"/>
              <a:t>Dierendonck</a:t>
            </a:r>
            <a:r>
              <a:rPr lang="en-US" sz="2000" dirty="0"/>
              <a:t>, 2006). </a:t>
            </a:r>
          </a:p>
          <a:p>
            <a:r>
              <a:rPr lang="en-US" sz="2000" dirty="0"/>
              <a:t>Spirituality may be an experiential commitment to one’s belief system or a strive for a deeper connection with oneself, others, nature and/or with the Transcendent (God, the Universe, etc.) (</a:t>
            </a:r>
            <a:r>
              <a:rPr lang="en-US" sz="2000" dirty="0" err="1"/>
              <a:t>Meezenbroek</a:t>
            </a:r>
            <a:r>
              <a:rPr lang="en-US" sz="2000" dirty="0"/>
              <a:t> et al., 2012). </a:t>
            </a:r>
          </a:p>
          <a:p>
            <a:r>
              <a:rPr lang="en-US" sz="2000" dirty="0"/>
              <a:t>Spiritual experiences can happen beyond the scope of religion such as individual experiencing nature in a ‘spiritual’ manner and being deeply moved by the experience (</a:t>
            </a:r>
            <a:r>
              <a:rPr lang="en-US" sz="2000" dirty="0" err="1"/>
              <a:t>Meezenbroek</a:t>
            </a:r>
            <a:r>
              <a:rPr lang="en-US" sz="2000" dirty="0"/>
              <a:t> et al., 2012). </a:t>
            </a:r>
          </a:p>
        </p:txBody>
      </p:sp>
    </p:spTree>
    <p:extLst>
      <p:ext uri="{BB962C8B-B14F-4D97-AF65-F5344CB8AC3E}">
        <p14:creationId xmlns:p14="http://schemas.microsoft.com/office/powerpoint/2010/main" val="65208576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DB7D7-79F4-4AE1-9F2C-ECDFF68AF4F1}"/>
              </a:ext>
            </a:extLst>
          </p:cNvPr>
          <p:cNvSpPr>
            <a:spLocks noGrp="1"/>
          </p:cNvSpPr>
          <p:nvPr>
            <p:ph type="title"/>
          </p:nvPr>
        </p:nvSpPr>
        <p:spPr>
          <a:xfrm>
            <a:off x="2366211" y="283110"/>
            <a:ext cx="8610600" cy="823795"/>
          </a:xfrm>
        </p:spPr>
        <p:txBody>
          <a:bodyPr/>
          <a:lstStyle/>
          <a:p>
            <a:r>
              <a:rPr lang="en-US" dirty="0"/>
              <a:t>References</a:t>
            </a:r>
          </a:p>
        </p:txBody>
      </p:sp>
      <p:sp>
        <p:nvSpPr>
          <p:cNvPr id="3" name="Content Placeholder 2">
            <a:extLst>
              <a:ext uri="{FF2B5EF4-FFF2-40B4-BE49-F238E27FC236}">
                <a16:creationId xmlns:a16="http://schemas.microsoft.com/office/drawing/2014/main" id="{56A73DFB-031B-46FE-B9AE-36CF636327F5}"/>
              </a:ext>
            </a:extLst>
          </p:cNvPr>
          <p:cNvSpPr>
            <a:spLocks noGrp="1"/>
          </p:cNvSpPr>
          <p:nvPr>
            <p:ph idx="1"/>
          </p:nvPr>
        </p:nvSpPr>
        <p:spPr>
          <a:xfrm>
            <a:off x="685800" y="1106905"/>
            <a:ext cx="10820400" cy="5467985"/>
          </a:xfrm>
        </p:spPr>
        <p:txBody>
          <a:bodyPr>
            <a:normAutofit fontScale="77500" lnSpcReduction="20000"/>
          </a:bodyPr>
          <a:lstStyle/>
          <a:p>
            <a:r>
              <a:rPr lang="en-US" dirty="0" err="1"/>
              <a:t>Aldwin</a:t>
            </a:r>
            <a:r>
              <a:rPr lang="en-US" dirty="0"/>
              <a:t>, C. M., Park, C. L., </a:t>
            </a:r>
            <a:r>
              <a:rPr lang="en-US" dirty="0" err="1"/>
              <a:t>Jeong</a:t>
            </a:r>
            <a:r>
              <a:rPr lang="en-US" dirty="0"/>
              <a:t>, Y.-J., &amp; Nath, R. (2014). Differing pathways between religiousness, spirituality, and health: A </a:t>
            </a:r>
            <a:r>
              <a:rPr lang="en-US" dirty="0" err="1"/>
              <a:t>selfregulation</a:t>
            </a:r>
            <a:r>
              <a:rPr lang="en-US" dirty="0"/>
              <a:t> perspective. </a:t>
            </a:r>
            <a:r>
              <a:rPr lang="en-US" i="1" dirty="0"/>
              <a:t>Psychology of Religion and Spirituality, 6, </a:t>
            </a:r>
            <a:r>
              <a:rPr lang="en-US" dirty="0"/>
              <a:t>9–21. </a:t>
            </a:r>
            <a:r>
              <a:rPr lang="en-US" dirty="0">
                <a:hlinkClick r:id="rId2"/>
              </a:rPr>
              <a:t>http://dx.doi.org/10.1037/a0034416</a:t>
            </a:r>
            <a:endParaRPr lang="en-US" dirty="0"/>
          </a:p>
          <a:p>
            <a:r>
              <a:rPr lang="nl-NL" dirty="0"/>
              <a:t>de Jager Meezenbroek, E., Garssen, B., Van den Berg, M., Tuytel, G., Van </a:t>
            </a:r>
            <a:r>
              <a:rPr lang="sv-SE" dirty="0"/>
              <a:t>Dierendonck, D., Visser, A., &amp; Schaufeli, W. B. (2012). Measuring </a:t>
            </a:r>
            <a:r>
              <a:rPr lang="en-US" dirty="0"/>
              <a:t>spirituality as a universal human experience: Development of the Spiritual Attitude and Involvement List (SAIL). </a:t>
            </a:r>
            <a:r>
              <a:rPr lang="en-US" i="1" dirty="0"/>
              <a:t>Journal of Psychosocial Oncology, 30, </a:t>
            </a:r>
            <a:r>
              <a:rPr lang="en-US" dirty="0"/>
              <a:t>141–167. http://dx.doi.org/10.1080/07347332.2011.651258</a:t>
            </a:r>
          </a:p>
          <a:p>
            <a:r>
              <a:rPr lang="en-US" dirty="0"/>
              <a:t>De Ruyter, D.J., and M.S. Merry. 2009. Why education in public schools should include religious ideals. Studies in Philosophy and Education 28: 295–311.</a:t>
            </a:r>
          </a:p>
          <a:p>
            <a:r>
              <a:rPr lang="en-US" dirty="0" err="1"/>
              <a:t>Molzahn</a:t>
            </a:r>
            <a:r>
              <a:rPr lang="en-US" dirty="0"/>
              <a:t>, A., </a:t>
            </a:r>
            <a:r>
              <a:rPr lang="en-US" dirty="0" err="1"/>
              <a:t>Sheilds</a:t>
            </a:r>
            <a:r>
              <a:rPr lang="en-US" dirty="0"/>
              <a:t>, L., Bruce, A., </a:t>
            </a:r>
            <a:r>
              <a:rPr lang="en-US" dirty="0" err="1"/>
              <a:t>Stajduhar</a:t>
            </a:r>
            <a:r>
              <a:rPr lang="en-US" dirty="0"/>
              <a:t>, K., </a:t>
            </a:r>
            <a:r>
              <a:rPr lang="en-US" dirty="0" err="1"/>
              <a:t>Makaroff</a:t>
            </a:r>
            <a:r>
              <a:rPr lang="en-US" dirty="0"/>
              <a:t>, K. S., </a:t>
            </a:r>
            <a:r>
              <a:rPr lang="en-US" dirty="0" err="1"/>
              <a:t>Beuthin</a:t>
            </a:r>
            <a:r>
              <a:rPr lang="en-US" dirty="0"/>
              <a:t>, R., &amp; </a:t>
            </a:r>
            <a:r>
              <a:rPr lang="en-US" dirty="0" err="1"/>
              <a:t>Shermak</a:t>
            </a:r>
            <a:r>
              <a:rPr lang="en-US" dirty="0"/>
              <a:t>, S. (2012). People living with serious illness: Stories of spirituality. </a:t>
            </a:r>
            <a:r>
              <a:rPr lang="en-US" i="1" dirty="0"/>
              <a:t>Journal of Clinical Nursing, 21, </a:t>
            </a:r>
            <a:r>
              <a:rPr lang="en-US" dirty="0"/>
              <a:t>2347–2356. http://dx.doi.org/10.1111/j.1365-2702.2012.04196.x</a:t>
            </a:r>
          </a:p>
          <a:p>
            <a:r>
              <a:rPr lang="en-US" dirty="0" err="1"/>
              <a:t>Ofsted</a:t>
            </a:r>
            <a:r>
              <a:rPr lang="en-US" dirty="0"/>
              <a:t>. 1994. </a:t>
            </a:r>
            <a:r>
              <a:rPr lang="en-US" dirty="0" err="1"/>
              <a:t>Spiritual;moral;social</a:t>
            </a:r>
            <a:r>
              <a:rPr lang="en-US" dirty="0"/>
              <a:t> and cultural development. An </a:t>
            </a:r>
            <a:r>
              <a:rPr lang="en-US" dirty="0" err="1"/>
              <a:t>Ofsted</a:t>
            </a:r>
            <a:r>
              <a:rPr lang="en-US" dirty="0"/>
              <a:t> discussion paper. London: Office for Standards in Education.</a:t>
            </a:r>
          </a:p>
          <a:p>
            <a:r>
              <a:rPr lang="en-US" dirty="0"/>
              <a:t>Park, C. L. (2010). Making sense of the meaning literature: An integrative review of meaning making and its effects on adjustment to stressful life </a:t>
            </a:r>
            <a:r>
              <a:rPr lang="fr-FR" dirty="0" err="1"/>
              <a:t>events</a:t>
            </a:r>
            <a:r>
              <a:rPr lang="fr-FR" dirty="0"/>
              <a:t>. </a:t>
            </a:r>
            <a:r>
              <a:rPr lang="fr-FR" i="1" dirty="0" err="1"/>
              <a:t>Psychological</a:t>
            </a:r>
            <a:r>
              <a:rPr lang="fr-FR" i="1" dirty="0"/>
              <a:t> Bulletin, 136, </a:t>
            </a:r>
            <a:r>
              <a:rPr lang="fr-FR" dirty="0"/>
              <a:t>257–301. http://dx.doi.org/10.1037/</a:t>
            </a:r>
            <a:r>
              <a:rPr lang="en-US" dirty="0"/>
              <a:t>a0018301</a:t>
            </a:r>
          </a:p>
          <a:p>
            <a:r>
              <a:rPr lang="en-US" dirty="0"/>
              <a:t>Tan, C., &amp; Wong, Y. L. (2012). Promoting spiritual ideals through design thinking in public schools. </a:t>
            </a:r>
            <a:r>
              <a:rPr lang="en-US" i="1" dirty="0"/>
              <a:t>International Journal of Children's Spirituality</a:t>
            </a:r>
            <a:r>
              <a:rPr lang="en-US" dirty="0"/>
              <a:t>, </a:t>
            </a:r>
            <a:r>
              <a:rPr lang="en-US" i="1" dirty="0"/>
              <a:t>17</a:t>
            </a:r>
            <a:r>
              <a:rPr lang="en-US" dirty="0"/>
              <a:t>(1), 25-37.</a:t>
            </a:r>
          </a:p>
          <a:p>
            <a:r>
              <a:rPr lang="en-US" dirty="0" err="1"/>
              <a:t>Uwland-Sikkema</a:t>
            </a:r>
            <a:r>
              <a:rPr lang="en-US" dirty="0"/>
              <a:t>, N. F., Visser, A., </a:t>
            </a:r>
            <a:r>
              <a:rPr lang="en-US" dirty="0" err="1"/>
              <a:t>Westerhof</a:t>
            </a:r>
            <a:r>
              <a:rPr lang="en-US" dirty="0"/>
              <a:t>, G. J., &amp; </a:t>
            </a:r>
            <a:r>
              <a:rPr lang="en-US" dirty="0" err="1"/>
              <a:t>Garssen</a:t>
            </a:r>
            <a:r>
              <a:rPr lang="en-US" dirty="0"/>
              <a:t>, B. (2018). How is spirituality part of people's meaning system?. </a:t>
            </a:r>
            <a:r>
              <a:rPr lang="en-US" i="1" dirty="0"/>
              <a:t>Psychology of Religion and Spirituality (2018).</a:t>
            </a:r>
            <a:endParaRPr lang="en-US" dirty="0"/>
          </a:p>
          <a:p>
            <a:r>
              <a:rPr lang="en-US" dirty="0"/>
              <a:t>Walsh, S. (2016). Teaching The Whole Child: Fostering Spiritual Development in Public Education</a:t>
            </a:r>
          </a:p>
        </p:txBody>
      </p:sp>
    </p:spTree>
    <p:extLst>
      <p:ext uri="{BB962C8B-B14F-4D97-AF65-F5344CB8AC3E}">
        <p14:creationId xmlns:p14="http://schemas.microsoft.com/office/powerpoint/2010/main" val="226961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529CFB1-4A36-4A05-8D7A-948E22773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F3DF1E9-1F0A-4EDE-B739-6C76842AFF63}"/>
              </a:ext>
            </a:extLst>
          </p:cNvPr>
          <p:cNvSpPr>
            <a:spLocks noGrp="1"/>
          </p:cNvSpPr>
          <p:nvPr>
            <p:ph idx="1"/>
          </p:nvPr>
        </p:nvSpPr>
        <p:spPr>
          <a:xfrm>
            <a:off x="481264" y="529389"/>
            <a:ext cx="6729210" cy="5943600"/>
          </a:xfrm>
        </p:spPr>
        <p:txBody>
          <a:bodyPr anchor="ctr">
            <a:normAutofit/>
          </a:bodyPr>
          <a:lstStyle/>
          <a:p>
            <a:r>
              <a:rPr lang="en-US" sz="1700" dirty="0"/>
              <a:t>Many moderating variables in the Spirituality – Well-Being link including connectedness, self-knowledge, inner harmony, mindfulness, authenticity, compassion (towards self and others), gratitude, natural curiosity, openness to experience and search for meaning in life (</a:t>
            </a:r>
            <a:r>
              <a:rPr lang="en-US" sz="1700" dirty="0" err="1"/>
              <a:t>Meezenbroek</a:t>
            </a:r>
            <a:r>
              <a:rPr lang="en-US" sz="1700" dirty="0"/>
              <a:t> et al., 2012). </a:t>
            </a:r>
          </a:p>
          <a:p>
            <a:r>
              <a:rPr lang="en-US" sz="1700" dirty="0"/>
              <a:t>Also adjusts one’s worldview in that individuals are better able to assimilate traumatic or stressful events cognitively through mental appraisals and enhancing self-control (Poulin, Silver &amp; Holman, 2011). </a:t>
            </a:r>
          </a:p>
          <a:p>
            <a:pPr lvl="1"/>
            <a:r>
              <a:rPr lang="en-US" sz="1700" dirty="0"/>
              <a:t>Helped in patients adjustment to cancer diagnosis and treatment (</a:t>
            </a:r>
            <a:r>
              <a:rPr lang="en-US" sz="1700" dirty="0" err="1"/>
              <a:t>Aldwin</a:t>
            </a:r>
            <a:r>
              <a:rPr lang="en-US" sz="1700" dirty="0"/>
              <a:t> et al., 2014).</a:t>
            </a:r>
          </a:p>
          <a:p>
            <a:r>
              <a:rPr lang="en-US" sz="1700" dirty="0"/>
              <a:t>Spiritual beliefs, practices and commitments are linked with both psychological and physical well-being including marital satisfaction, better interpersonal functioning and improved QOL (Seybold &amp; Hill, 2001). </a:t>
            </a:r>
          </a:p>
          <a:p>
            <a:endParaRPr lang="en-US" sz="1700" dirty="0"/>
          </a:p>
        </p:txBody>
      </p:sp>
      <p:sp>
        <p:nvSpPr>
          <p:cNvPr id="10" name="Rectangle 9">
            <a:extLst>
              <a:ext uri="{FF2B5EF4-FFF2-40B4-BE49-F238E27FC236}">
                <a16:creationId xmlns:a16="http://schemas.microsoft.com/office/drawing/2014/main" id="{88783419-8188-4C50-BD8F-237B464B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788" y="1"/>
            <a:ext cx="4651212" cy="6858000"/>
          </a:xfrm>
          <a:prstGeom prst="rect">
            <a:avLst/>
          </a:prstGeom>
          <a:solidFill>
            <a:schemeClr val="accent1"/>
          </a:solidFill>
          <a:ln>
            <a:noFill/>
          </a:ln>
          <a:effectLst>
            <a:outerShdw blurRad="63500" dist="38100" dir="10800000" algn="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570D84C5-A105-4AB9-8C54-A26D13722D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1" r="43746" b="531"/>
          <a:stretch/>
        </p:blipFill>
        <p:spPr>
          <a:xfrm rot="5400000" flipH="1" flipV="1">
            <a:off x="7521575" y="2187579"/>
            <a:ext cx="6857999" cy="2482850"/>
          </a:xfrm>
          <a:prstGeom prst="rect">
            <a:avLst/>
          </a:prstGeom>
        </p:spPr>
      </p:pic>
      <p:sp>
        <p:nvSpPr>
          <p:cNvPr id="2" name="Title 1">
            <a:extLst>
              <a:ext uri="{FF2B5EF4-FFF2-40B4-BE49-F238E27FC236}">
                <a16:creationId xmlns:a16="http://schemas.microsoft.com/office/drawing/2014/main" id="{4EDD569D-20C1-43F6-B120-258501670805}"/>
              </a:ext>
            </a:extLst>
          </p:cNvPr>
          <p:cNvSpPr>
            <a:spLocks noGrp="1"/>
          </p:cNvSpPr>
          <p:nvPr>
            <p:ph type="title"/>
          </p:nvPr>
        </p:nvSpPr>
        <p:spPr>
          <a:xfrm>
            <a:off x="7877898" y="1327169"/>
            <a:ext cx="3646678" cy="4199513"/>
          </a:xfrm>
        </p:spPr>
        <p:txBody>
          <a:bodyPr>
            <a:normAutofit/>
          </a:bodyPr>
          <a:lstStyle/>
          <a:p>
            <a:pPr algn="l"/>
            <a:r>
              <a:rPr lang="en-US">
                <a:solidFill>
                  <a:srgbClr val="FFFFFF"/>
                </a:solidFill>
              </a:rPr>
              <a:t>How spirituality affects mental health</a:t>
            </a:r>
          </a:p>
        </p:txBody>
      </p:sp>
    </p:spTree>
    <p:extLst>
      <p:ext uri="{BB962C8B-B14F-4D97-AF65-F5344CB8AC3E}">
        <p14:creationId xmlns:p14="http://schemas.microsoft.com/office/powerpoint/2010/main" val="2542992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C43EF-B8D1-4523-9128-F20C109DF398}"/>
              </a:ext>
            </a:extLst>
          </p:cNvPr>
          <p:cNvSpPr>
            <a:spLocks noGrp="1"/>
          </p:cNvSpPr>
          <p:nvPr>
            <p:ph type="title"/>
          </p:nvPr>
        </p:nvSpPr>
        <p:spPr>
          <a:xfrm>
            <a:off x="2895600" y="250327"/>
            <a:ext cx="8610600" cy="698667"/>
          </a:xfrm>
        </p:spPr>
        <p:txBody>
          <a:bodyPr/>
          <a:lstStyle/>
          <a:p>
            <a:r>
              <a:rPr lang="en-US" dirty="0"/>
              <a:t>Part of one’s meaning system</a:t>
            </a:r>
          </a:p>
        </p:txBody>
      </p:sp>
      <p:sp>
        <p:nvSpPr>
          <p:cNvPr id="3" name="Content Placeholder 2">
            <a:extLst>
              <a:ext uri="{FF2B5EF4-FFF2-40B4-BE49-F238E27FC236}">
                <a16:creationId xmlns:a16="http://schemas.microsoft.com/office/drawing/2014/main" id="{DB6020FC-F968-4028-B75D-A667BE373532}"/>
              </a:ext>
            </a:extLst>
          </p:cNvPr>
          <p:cNvSpPr>
            <a:spLocks noGrp="1"/>
          </p:cNvSpPr>
          <p:nvPr>
            <p:ph idx="1"/>
          </p:nvPr>
        </p:nvSpPr>
        <p:spPr>
          <a:xfrm>
            <a:off x="685800" y="1222917"/>
            <a:ext cx="10820400" cy="5110833"/>
          </a:xfrm>
        </p:spPr>
        <p:txBody>
          <a:bodyPr/>
          <a:lstStyle/>
          <a:p>
            <a:r>
              <a:rPr lang="en-US" dirty="0"/>
              <a:t>Global meaning is described as an individual’s framework of beliefs, goals and the sense of meaning they derive from day-to-day functioning (Park, 2010). </a:t>
            </a:r>
          </a:p>
          <a:p>
            <a:pPr lvl="1"/>
            <a:r>
              <a:rPr lang="en-US" dirty="0"/>
              <a:t>Religious tradition is not good indicator of the importance of spirituality (</a:t>
            </a:r>
            <a:r>
              <a:rPr lang="en-US" dirty="0" err="1"/>
              <a:t>Molzahn</a:t>
            </a:r>
            <a:r>
              <a:rPr lang="en-US" dirty="0"/>
              <a:t> et al., 2012). </a:t>
            </a:r>
          </a:p>
          <a:p>
            <a:r>
              <a:rPr lang="en-US" dirty="0"/>
              <a:t>Shapes beliefs (nature of humanity, free will, destiny, karma), provides ultimate motivation towards goals (guidelines in how to achieve these goals as well), along with a profound sense of purpose in what we are doing (</a:t>
            </a:r>
            <a:r>
              <a:rPr lang="en-US" dirty="0" err="1"/>
              <a:t>Uwland-Sikkema</a:t>
            </a:r>
            <a:r>
              <a:rPr lang="en-US" dirty="0"/>
              <a:t>, Visser &amp; </a:t>
            </a:r>
            <a:r>
              <a:rPr lang="en-US" dirty="0" err="1"/>
              <a:t>Westerhof</a:t>
            </a:r>
            <a:r>
              <a:rPr lang="en-US" dirty="0"/>
              <a:t>, 2018). </a:t>
            </a:r>
          </a:p>
          <a:p>
            <a:endParaRPr lang="en-US" dirty="0"/>
          </a:p>
          <a:p>
            <a:endParaRPr lang="en-US" dirty="0"/>
          </a:p>
        </p:txBody>
      </p:sp>
      <p:graphicFrame>
        <p:nvGraphicFramePr>
          <p:cNvPr id="4" name="Diagram 3">
            <a:extLst>
              <a:ext uri="{FF2B5EF4-FFF2-40B4-BE49-F238E27FC236}">
                <a16:creationId xmlns:a16="http://schemas.microsoft.com/office/drawing/2014/main" id="{5129A7F0-C3A3-4599-8149-19FFE9DACEE0}"/>
              </a:ext>
            </a:extLst>
          </p:cNvPr>
          <p:cNvGraphicFramePr/>
          <p:nvPr>
            <p:extLst>
              <p:ext uri="{D42A27DB-BD31-4B8C-83A1-F6EECF244321}">
                <p14:modId xmlns:p14="http://schemas.microsoft.com/office/powerpoint/2010/main" val="4009471148"/>
              </p:ext>
            </p:extLst>
          </p:nvPr>
        </p:nvGraphicFramePr>
        <p:xfrm>
          <a:off x="1828800" y="3908295"/>
          <a:ext cx="743966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3857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B4B08-A7C8-49DD-ADF0-31AD3AA5A0A0}"/>
              </a:ext>
            </a:extLst>
          </p:cNvPr>
          <p:cNvSpPr>
            <a:spLocks noGrp="1"/>
          </p:cNvSpPr>
          <p:nvPr>
            <p:ph type="title"/>
          </p:nvPr>
        </p:nvSpPr>
        <p:spPr/>
        <p:txBody>
          <a:bodyPr/>
          <a:lstStyle/>
          <a:p>
            <a:r>
              <a:rPr lang="en-US" dirty="0"/>
              <a:t>Integrative work</a:t>
            </a:r>
          </a:p>
        </p:txBody>
      </p:sp>
      <p:sp>
        <p:nvSpPr>
          <p:cNvPr id="3" name="Content Placeholder 2">
            <a:extLst>
              <a:ext uri="{FF2B5EF4-FFF2-40B4-BE49-F238E27FC236}">
                <a16:creationId xmlns:a16="http://schemas.microsoft.com/office/drawing/2014/main" id="{20B4D1CA-30AF-4484-96E2-E62D99FFDE9A}"/>
              </a:ext>
            </a:extLst>
          </p:cNvPr>
          <p:cNvSpPr>
            <a:spLocks noGrp="1"/>
          </p:cNvSpPr>
          <p:nvPr>
            <p:ph idx="1"/>
          </p:nvPr>
        </p:nvSpPr>
        <p:spPr/>
        <p:txBody>
          <a:bodyPr/>
          <a:lstStyle/>
          <a:p>
            <a:r>
              <a:rPr lang="en-US" dirty="0"/>
              <a:t>What is a Psychologists role in understanding a patients R/S?</a:t>
            </a:r>
          </a:p>
          <a:p>
            <a:pPr lvl="1"/>
            <a:r>
              <a:rPr lang="en-US" dirty="0" err="1"/>
              <a:t>Vieten</a:t>
            </a:r>
            <a:r>
              <a:rPr lang="en-US" dirty="0"/>
              <a:t> et al., (2013)</a:t>
            </a:r>
          </a:p>
          <a:p>
            <a:pPr lvl="2"/>
            <a:r>
              <a:rPr lang="en-US" dirty="0"/>
              <a:t>View it as part of diversity and culture embedded in APA guidelines.</a:t>
            </a:r>
          </a:p>
          <a:p>
            <a:pPr lvl="2"/>
            <a:r>
              <a:rPr lang="en-US" dirty="0"/>
              <a:t>Should be aware of R/S resources and practices that may support psychological well-being. </a:t>
            </a:r>
          </a:p>
          <a:p>
            <a:pPr lvl="2"/>
            <a:r>
              <a:rPr lang="en-US" dirty="0"/>
              <a:t>Should be able to identify legal and ethical issues that may surface in relation to R/S that may surface. </a:t>
            </a:r>
          </a:p>
        </p:txBody>
      </p:sp>
    </p:spTree>
    <p:extLst>
      <p:ext uri="{BB962C8B-B14F-4D97-AF65-F5344CB8AC3E}">
        <p14:creationId xmlns:p14="http://schemas.microsoft.com/office/powerpoint/2010/main" val="3430942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9D66F-8DB1-4B5D-BDC7-BA2BF9847428}"/>
              </a:ext>
            </a:extLst>
          </p:cNvPr>
          <p:cNvSpPr>
            <a:spLocks noGrp="1"/>
          </p:cNvSpPr>
          <p:nvPr>
            <p:ph type="title"/>
          </p:nvPr>
        </p:nvSpPr>
        <p:spPr>
          <a:xfrm>
            <a:off x="2895600" y="764373"/>
            <a:ext cx="8610600" cy="1293028"/>
          </a:xfrm>
        </p:spPr>
        <p:txBody>
          <a:bodyPr>
            <a:normAutofit/>
          </a:bodyPr>
          <a:lstStyle/>
          <a:p>
            <a:r>
              <a:rPr lang="en-US" dirty="0"/>
              <a:t>Laws relating to r/s</a:t>
            </a:r>
          </a:p>
        </p:txBody>
      </p:sp>
      <p:graphicFrame>
        <p:nvGraphicFramePr>
          <p:cNvPr id="5" name="Content Placeholder 2">
            <a:extLst>
              <a:ext uri="{FF2B5EF4-FFF2-40B4-BE49-F238E27FC236}">
                <a16:creationId xmlns:a16="http://schemas.microsoft.com/office/drawing/2014/main" id="{45DA9F20-150A-4DB0-9966-8E8F3AE51E7B}"/>
              </a:ext>
            </a:extLst>
          </p:cNvPr>
          <p:cNvGraphicFramePr>
            <a:graphicFrameLocks noGrp="1"/>
          </p:cNvGraphicFramePr>
          <p:nvPr>
            <p:ph idx="1"/>
            <p:extLst>
              <p:ext uri="{D42A27DB-BD31-4B8C-83A1-F6EECF244321}">
                <p14:modId xmlns:p14="http://schemas.microsoft.com/office/powerpoint/2010/main" val="1829812379"/>
              </p:ext>
            </p:extLst>
          </p:nvPr>
        </p:nvGraphicFramePr>
        <p:xfrm>
          <a:off x="499310" y="2045370"/>
          <a:ext cx="11193379" cy="3913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4505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8A462-E3F8-4A7F-B5DA-4553C4B5263D}"/>
              </a:ext>
            </a:extLst>
          </p:cNvPr>
          <p:cNvSpPr>
            <a:spLocks noGrp="1"/>
          </p:cNvSpPr>
          <p:nvPr>
            <p:ph type="title"/>
          </p:nvPr>
        </p:nvSpPr>
        <p:spPr>
          <a:xfrm>
            <a:off x="2895600" y="764373"/>
            <a:ext cx="8610600" cy="1293028"/>
          </a:xfrm>
        </p:spPr>
        <p:txBody>
          <a:bodyPr>
            <a:normAutofit/>
          </a:bodyPr>
          <a:lstStyle/>
          <a:p>
            <a:r>
              <a:rPr lang="en-US" dirty="0"/>
              <a:t>Teaching religion</a:t>
            </a:r>
          </a:p>
        </p:txBody>
      </p:sp>
      <p:graphicFrame>
        <p:nvGraphicFramePr>
          <p:cNvPr id="5" name="Content Placeholder 2">
            <a:extLst>
              <a:ext uri="{FF2B5EF4-FFF2-40B4-BE49-F238E27FC236}">
                <a16:creationId xmlns:a16="http://schemas.microsoft.com/office/drawing/2014/main" id="{6FB2DD2C-A078-4DA7-82C9-A0382DB21093}"/>
              </a:ext>
            </a:extLst>
          </p:cNvPr>
          <p:cNvGraphicFramePr>
            <a:graphicFrameLocks noGrp="1"/>
          </p:cNvGraphicFramePr>
          <p:nvPr>
            <p:ph idx="1"/>
            <p:extLst>
              <p:ext uri="{D42A27DB-BD31-4B8C-83A1-F6EECF244321}">
                <p14:modId xmlns:p14="http://schemas.microsoft.com/office/powerpoint/2010/main" val="226867781"/>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9F65F45D-EDA6-4AA6-BC7C-A53674BB2C3C}"/>
              </a:ext>
            </a:extLst>
          </p:cNvPr>
          <p:cNvSpPr txBox="1"/>
          <p:nvPr/>
        </p:nvSpPr>
        <p:spPr>
          <a:xfrm>
            <a:off x="1280160" y="4754880"/>
            <a:ext cx="5692140" cy="1200329"/>
          </a:xfrm>
          <a:prstGeom prst="rect">
            <a:avLst/>
          </a:prstGeom>
          <a:noFill/>
        </p:spPr>
        <p:txBody>
          <a:bodyPr wrap="square" rtlCol="0">
            <a:spAutoFit/>
          </a:bodyPr>
          <a:lstStyle/>
          <a:p>
            <a:r>
              <a:rPr lang="en-US" dirty="0"/>
              <a:t>Encinitas vs. </a:t>
            </a:r>
            <a:r>
              <a:rPr lang="en-US" dirty="0" err="1"/>
              <a:t>Sonima</a:t>
            </a:r>
            <a:r>
              <a:rPr lang="en-US" dirty="0"/>
              <a:t> (2013) ruling on yoga program taught in schools found that is was ‘devoid of any religious, mystical or spiritual trappings’ but the case speaks on </a:t>
            </a:r>
            <a:r>
              <a:rPr lang="en-US"/>
              <a:t>wider issue..</a:t>
            </a:r>
            <a:endParaRPr lang="en-US" dirty="0"/>
          </a:p>
        </p:txBody>
      </p:sp>
    </p:spTree>
    <p:extLst>
      <p:ext uri="{BB962C8B-B14F-4D97-AF65-F5344CB8AC3E}">
        <p14:creationId xmlns:p14="http://schemas.microsoft.com/office/powerpoint/2010/main" val="1253035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7885-5594-45FE-9F31-870F1B7D47C5}"/>
              </a:ext>
            </a:extLst>
          </p:cNvPr>
          <p:cNvSpPr>
            <a:spLocks noGrp="1"/>
          </p:cNvSpPr>
          <p:nvPr>
            <p:ph type="title"/>
          </p:nvPr>
        </p:nvSpPr>
        <p:spPr>
          <a:xfrm>
            <a:off x="2820649" y="194747"/>
            <a:ext cx="8610600" cy="1293028"/>
          </a:xfrm>
        </p:spPr>
        <p:txBody>
          <a:bodyPr/>
          <a:lstStyle/>
          <a:p>
            <a:r>
              <a:rPr lang="en-US" dirty="0">
                <a:latin typeface="Impact"/>
              </a:rPr>
              <a:t>Spirituality and religiosity</a:t>
            </a:r>
            <a:endParaRPr lang="en-US" dirty="0"/>
          </a:p>
        </p:txBody>
      </p:sp>
      <p:sp>
        <p:nvSpPr>
          <p:cNvPr id="4" name="TextBox 3">
            <a:extLst>
              <a:ext uri="{FF2B5EF4-FFF2-40B4-BE49-F238E27FC236}">
                <a16:creationId xmlns:a16="http://schemas.microsoft.com/office/drawing/2014/main" id="{4FE0DA90-14A2-47DF-9F99-DFE4466B3503}"/>
              </a:ext>
            </a:extLst>
          </p:cNvPr>
          <p:cNvSpPr txBox="1"/>
          <p:nvPr/>
        </p:nvSpPr>
        <p:spPr>
          <a:xfrm>
            <a:off x="4724400" y="3200400"/>
            <a:ext cx="2743200" cy="393954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pPr algn="ctr"/>
            <a:r>
              <a:rPr lang="en-US" sz="1600" b="1"/>
              <a:t>Spirituality</a:t>
            </a:r>
          </a:p>
          <a:p>
            <a:pPr algn="ctr"/>
            <a:endParaRPr lang="en-US"/>
          </a:p>
          <a:p>
            <a:pPr algn="ctr"/>
            <a:r>
              <a:rPr lang="en-US"/>
              <a:t>Feeling</a:t>
            </a:r>
          </a:p>
          <a:p>
            <a:pPr algn="ctr"/>
            <a:r>
              <a:rPr lang="en-US"/>
              <a:t>Meaning</a:t>
            </a:r>
          </a:p>
          <a:p>
            <a:pPr algn="ctr"/>
            <a:r>
              <a:rPr lang="en-US"/>
              <a:t>Connection</a:t>
            </a:r>
          </a:p>
          <a:p>
            <a:endParaRPr lang="en-US"/>
          </a:p>
          <a:p>
            <a:pPr algn="ctr"/>
            <a:r>
              <a:rPr lang="en-US" b="1"/>
              <a:t>Religion</a:t>
            </a:r>
          </a:p>
          <a:p>
            <a:pPr algn="ctr"/>
            <a:endParaRPr lang="en-US"/>
          </a:p>
          <a:p>
            <a:pPr algn="ctr"/>
            <a:r>
              <a:rPr lang="en-US"/>
              <a:t>Beliefs</a:t>
            </a:r>
          </a:p>
          <a:p>
            <a:pPr algn="ctr"/>
            <a:r>
              <a:rPr lang="en-US"/>
              <a:t>Rituals</a:t>
            </a:r>
          </a:p>
          <a:p>
            <a:pPr algn="ctr"/>
            <a:r>
              <a:rPr lang="en-US"/>
              <a:t>Behaviors</a:t>
            </a:r>
          </a:p>
          <a:p>
            <a:endParaRPr lang="en-US"/>
          </a:p>
          <a:p>
            <a:r>
              <a:rPr lang="en-US"/>
              <a:t>  </a:t>
            </a:r>
          </a:p>
        </p:txBody>
      </p:sp>
      <p:pic>
        <p:nvPicPr>
          <p:cNvPr id="10" name="Picture 10" descr="A close up of a logo&#10;&#10;Description generated with high confidence">
            <a:extLst>
              <a:ext uri="{FF2B5EF4-FFF2-40B4-BE49-F238E27FC236}">
                <a16:creationId xmlns:a16="http://schemas.microsoft.com/office/drawing/2014/main" id="{5617CF50-90D8-4904-91B8-A7E8DEFD95FD}"/>
              </a:ext>
            </a:extLst>
          </p:cNvPr>
          <p:cNvPicPr>
            <a:picLocks noGrp="1" noChangeAspect="1"/>
          </p:cNvPicPr>
          <p:nvPr>
            <p:ph idx="1"/>
          </p:nvPr>
        </p:nvPicPr>
        <p:blipFill>
          <a:blip r:embed="rId3"/>
          <a:stretch>
            <a:fillRect/>
          </a:stretch>
        </p:blipFill>
        <p:spPr>
          <a:xfrm>
            <a:off x="2274514" y="1352344"/>
            <a:ext cx="7691992" cy="4824621"/>
          </a:xfrm>
          <a:prstGeom prst="rect">
            <a:avLst/>
          </a:prstGeom>
        </p:spPr>
      </p:pic>
    </p:spTree>
    <p:extLst>
      <p:ext uri="{BB962C8B-B14F-4D97-AF65-F5344CB8AC3E}">
        <p14:creationId xmlns:p14="http://schemas.microsoft.com/office/powerpoint/2010/main" val="128100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1C206-EC96-4F47-8CA0-76364BC8DFDA}"/>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a:solidFill>
                  <a:schemeClr val="bg1"/>
                </a:solidFill>
              </a:rPr>
              <a:t>Spirituality and mental-health</a:t>
            </a:r>
          </a:p>
        </p:txBody>
      </p:sp>
      <p:pic>
        <p:nvPicPr>
          <p:cNvPr id="4" name="Picture 4" descr="A screenshot of a cell phone&#10;&#10;Description generated with very high confidence">
            <a:extLst>
              <a:ext uri="{FF2B5EF4-FFF2-40B4-BE49-F238E27FC236}">
                <a16:creationId xmlns:a16="http://schemas.microsoft.com/office/drawing/2014/main" id="{AAE5A25A-2616-4FE2-A2EC-2FF8BA2738B0}"/>
              </a:ext>
            </a:extLst>
          </p:cNvPr>
          <p:cNvPicPr>
            <a:picLocks noGrp="1" noChangeAspect="1"/>
          </p:cNvPicPr>
          <p:nvPr>
            <p:ph idx="1"/>
          </p:nvPr>
        </p:nvPicPr>
        <p:blipFill>
          <a:blip r:embed="rId3"/>
          <a:stretch>
            <a:fillRect/>
          </a:stretch>
        </p:blipFill>
        <p:spPr>
          <a:xfrm>
            <a:off x="2923214" y="1675228"/>
            <a:ext cx="6345570" cy="4394199"/>
          </a:xfrm>
          <a:prstGeom prst="rect">
            <a:avLst/>
          </a:prstGeom>
        </p:spPr>
      </p:pic>
    </p:spTree>
    <p:extLst>
      <p:ext uri="{BB962C8B-B14F-4D97-AF65-F5344CB8AC3E}">
        <p14:creationId xmlns:p14="http://schemas.microsoft.com/office/powerpoint/2010/main" val="384349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4050</Words>
  <Application>Microsoft Macintosh PowerPoint</Application>
  <PresentationFormat>Widescreen</PresentationFormat>
  <Paragraphs>190</Paragraphs>
  <Slides>20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Impact</vt:lpstr>
      <vt:lpstr>Vapor Trail</vt:lpstr>
      <vt:lpstr>Spirituality, Mental health &amp; laws</vt:lpstr>
      <vt:lpstr>What is spirituality?</vt:lpstr>
      <vt:lpstr>How spirituality affects mental health</vt:lpstr>
      <vt:lpstr>Part of one’s meaning system</vt:lpstr>
      <vt:lpstr>Integrative work</vt:lpstr>
      <vt:lpstr>Laws relating to r/s</vt:lpstr>
      <vt:lpstr>Teaching religion</vt:lpstr>
      <vt:lpstr>Spirituality and religiosity</vt:lpstr>
      <vt:lpstr>Spirituality and mental-health</vt:lpstr>
      <vt:lpstr>Why is it worth promoting spiritual ideals in our education system? </vt:lpstr>
      <vt:lpstr>Design thinking approach</vt:lpstr>
      <vt:lpstr>Two approaches (tan &amp; Wong, 2012)</vt:lpstr>
      <vt:lpstr>Mindfulness-spirituality approach</vt:lpstr>
      <vt:lpstr>Teaching spirituality</vt:lpstr>
      <vt:lpstr>Systematic shift</vt:lpstr>
      <vt:lpstr>How can we do this?</vt:lpstr>
      <vt:lpstr>Public school &amp; r/s</vt:lpstr>
      <vt:lpstr>Lack of training</vt:lpstr>
      <vt:lpstr>Understanding R/s</vt:lpstr>
      <vt:lpstr>References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Spirituality, Mental health &amp; laws</dc:title>
  <dc:creator>syed rizvi</dc:creator>
  <cp:lastModifiedBy>Rizvi, Syed A</cp:lastModifiedBy>
  <cp:revision>13</cp:revision>
  <dcterms:created xsi:type="dcterms:W3CDTF">2019-02-03T23:16:30Z</dcterms:created>
  <dcterms:modified xsi:type="dcterms:W3CDTF">2020-01-30T16:26:15Z</dcterms:modified>
</cp:coreProperties>
</file>