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6" r:id="rId2"/>
    <p:sldId id="257" r:id="rId3"/>
    <p:sldId id="258" r:id="rId4"/>
    <p:sldId id="259" r:id="rId5"/>
    <p:sldId id="260" r:id="rId6"/>
    <p:sldId id="265" r:id="rId7"/>
    <p:sldId id="261" r:id="rId8"/>
    <p:sldId id="262" r:id="rId9"/>
    <p:sldId id="263" r:id="rId10"/>
    <p:sldId id="264" r:id="rId11"/>
    <p:sldId id="266" r:id="rId12"/>
    <p:sldId id="267"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5350" autoAdjust="0"/>
  </p:normalViewPr>
  <p:slideViewPr>
    <p:cSldViewPr snapToGrid="0" snapToObjects="1">
      <p:cViewPr varScale="1">
        <p:scale>
          <a:sx n="54" d="100"/>
          <a:sy n="54" d="100"/>
        </p:scale>
        <p:origin x="132"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744625-9BBD-FC4E-A1C0-C9574F0285C3}" type="datetimeFigureOut">
              <a:rPr lang="en-US" smtClean="0"/>
              <a:t>9/16/2018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3C88F7-669C-D347-9457-02D7DE650110}" type="slidenum">
              <a:rPr lang="en-US" smtClean="0"/>
              <a:t>‹#›</a:t>
            </a:fld>
            <a:endParaRPr lang="en-US"/>
          </a:p>
        </p:txBody>
      </p:sp>
    </p:spTree>
    <p:extLst>
      <p:ext uri="{BB962C8B-B14F-4D97-AF65-F5344CB8AC3E}">
        <p14:creationId xmlns:p14="http://schemas.microsoft.com/office/powerpoint/2010/main" val="141288657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which provides health care accreditation to more than 19,000 health care organizations in the United States, </a:t>
            </a:r>
          </a:p>
          <a:p>
            <a:endParaRPr lang="en-US" sz="1200" dirty="0"/>
          </a:p>
          <a:p>
            <a:r>
              <a:rPr lang="en-US" sz="1200" kern="1200" dirty="0">
                <a:solidFill>
                  <a:schemeClr val="tx1"/>
                </a:solidFill>
                <a:effectLst/>
                <a:latin typeface="+mn-lt"/>
                <a:ea typeface="+mn-ea"/>
                <a:cs typeface="+mn-cs"/>
              </a:rPr>
              <a:t> for</a:t>
            </a:r>
          </a:p>
          <a:p>
            <a:r>
              <a:rPr lang="en-US" sz="1200" kern="1200" dirty="0">
                <a:solidFill>
                  <a:schemeClr val="tx1"/>
                </a:solidFill>
                <a:effectLst/>
                <a:latin typeface="+mn-lt"/>
                <a:ea typeface="+mn-ea"/>
                <a:cs typeface="+mn-cs"/>
              </a:rPr>
              <a:t>example, appraising religious clients as more mentally ill or having</a:t>
            </a:r>
          </a:p>
          <a:p>
            <a:r>
              <a:rPr lang="en-US" sz="1200" kern="1200" dirty="0">
                <a:solidFill>
                  <a:schemeClr val="tx1"/>
                </a:solidFill>
                <a:effectLst/>
                <a:latin typeface="+mn-lt"/>
                <a:ea typeface="+mn-ea"/>
                <a:cs typeface="+mn-cs"/>
              </a:rPr>
              <a:t>a poorer prognosis </a:t>
            </a:r>
            <a:endParaRPr lang="en-US" dirty="0"/>
          </a:p>
        </p:txBody>
      </p:sp>
      <p:sp>
        <p:nvSpPr>
          <p:cNvPr id="4" name="Slide Number Placeholder 3"/>
          <p:cNvSpPr>
            <a:spLocks noGrp="1"/>
          </p:cNvSpPr>
          <p:nvPr>
            <p:ph type="sldNum" sz="quarter" idx="10"/>
          </p:nvPr>
        </p:nvSpPr>
        <p:spPr/>
        <p:txBody>
          <a:bodyPr/>
          <a:lstStyle/>
          <a:p>
            <a:fld id="{DB3C88F7-669C-D347-9457-02D7DE650110}" type="slidenum">
              <a:rPr lang="en-US" smtClean="0"/>
              <a:t>3</a:t>
            </a:fld>
            <a:endParaRPr lang="en-US"/>
          </a:p>
        </p:txBody>
      </p:sp>
    </p:spTree>
    <p:extLst>
      <p:ext uri="{BB962C8B-B14F-4D97-AF65-F5344CB8AC3E}">
        <p14:creationId xmlns:p14="http://schemas.microsoft.com/office/powerpoint/2010/main" val="38130594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This process (informed consent) should provide clients with that information that they would generally find relevant to deciding if they want to participate in the professional relationship </a:t>
            </a:r>
            <a:r>
              <a:rPr lang="en-US" sz="1200" b="1" i="0" u="none" strike="noStrike" kern="1200" baseline="0" dirty="0">
                <a:solidFill>
                  <a:schemeClr val="tx1"/>
                </a:solidFill>
                <a:latin typeface="+mn-lt"/>
                <a:ea typeface="+mn-ea"/>
                <a:cs typeface="+mn-cs"/>
              </a:rPr>
              <a:t>(self-disclosure).</a:t>
            </a:r>
            <a:r>
              <a:rPr lang="en-US" sz="1200" b="0" i="0" u="none" strike="noStrike" kern="1200" baseline="0" dirty="0">
                <a:solidFill>
                  <a:schemeClr val="tx1"/>
                </a:solidFill>
                <a:latin typeface="+mn-lt"/>
                <a:ea typeface="+mn-ea"/>
                <a:cs typeface="+mn-cs"/>
              </a:rPr>
              <a:t> For example; if you are completely secular and your client is religious, let your client be aware that your approach to treatment is non-religious and possible refer them to other psychotherapists who incorporate spirituality into psychotherapy.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But before embarking on any effort to challenge troubling or discordant aspects of religious belief, it is essential that the psychotherapist evaluate his or her competence in this area, provide appropriate informed consent, and consider</a:t>
            </a:r>
          </a:p>
          <a:p>
            <a:r>
              <a:rPr lang="en-US" sz="1200" b="0" i="0" u="none" strike="noStrike" kern="1200" baseline="0" dirty="0">
                <a:solidFill>
                  <a:schemeClr val="tx1"/>
                </a:solidFill>
                <a:latin typeface="+mn-lt"/>
                <a:ea typeface="+mn-ea"/>
                <a:cs typeface="+mn-cs"/>
              </a:rPr>
              <a:t>seeking consultation from clergy or other professionals with expertise in this area.</a:t>
            </a:r>
          </a:p>
          <a:p>
            <a:endParaRPr lang="en-US" sz="1200" b="0" i="0" u="none" strike="noStrike" kern="1200" baseline="0" dirty="0">
              <a:solidFill>
                <a:schemeClr val="tx1"/>
              </a:solidFill>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DB3C88F7-669C-D347-9457-02D7DE650110}" type="slidenum">
              <a:rPr lang="en-US" smtClean="0"/>
              <a:t>6</a:t>
            </a:fld>
            <a:endParaRPr lang="en-US"/>
          </a:p>
        </p:txBody>
      </p:sp>
    </p:spTree>
    <p:extLst>
      <p:ext uri="{BB962C8B-B14F-4D97-AF65-F5344CB8AC3E}">
        <p14:creationId xmlns:p14="http://schemas.microsoft.com/office/powerpoint/2010/main" val="6961393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Asking questions about a client’s religion and spirituality at the outset of the professional relationship conveys their relevance to the psychotherapy process; it may also encourage clients to give further attention and consideration to issues of faith and thereby bolster self-awareness about the role of religious issues in their lives and presenting problems. </a:t>
            </a:r>
          </a:p>
          <a:p>
            <a:endParaRPr lang="en-US" dirty="0"/>
          </a:p>
          <a:p>
            <a:r>
              <a:rPr lang="en-US" dirty="0"/>
              <a:t>It is also important to point out that being a member of a particular religion or faith group does not make one an expert in treating clients from that group or from others and as a result participation in formal education and study are recommended prior to engaging in this important work.</a:t>
            </a:r>
          </a:p>
          <a:p>
            <a:endParaRPr lang="en-US" dirty="0"/>
          </a:p>
          <a:p>
            <a:r>
              <a:rPr lang="en-US" dirty="0"/>
              <a:t>“psychologists appreciate the substantial role faith communities may play in the lives of their clients and consider appropriate ways to harness the resources of these communities to improve clients’ well-being” (p. 47) in APA Division 36 Code</a:t>
            </a:r>
          </a:p>
          <a:p>
            <a:endParaRPr lang="en-US" dirty="0"/>
          </a:p>
          <a:p>
            <a:endParaRPr lang="en-US" dirty="0"/>
          </a:p>
        </p:txBody>
      </p:sp>
      <p:sp>
        <p:nvSpPr>
          <p:cNvPr id="4" name="Slide Number Placeholder 3"/>
          <p:cNvSpPr>
            <a:spLocks noGrp="1"/>
          </p:cNvSpPr>
          <p:nvPr>
            <p:ph type="sldNum" sz="quarter" idx="5"/>
          </p:nvPr>
        </p:nvSpPr>
        <p:spPr/>
        <p:txBody>
          <a:bodyPr/>
          <a:lstStyle/>
          <a:p>
            <a:fld id="{DB3C88F7-669C-D347-9457-02D7DE650110}" type="slidenum">
              <a:rPr lang="en-US" smtClean="0"/>
              <a:t>11</a:t>
            </a:fld>
            <a:endParaRPr lang="en-US"/>
          </a:p>
        </p:txBody>
      </p:sp>
    </p:spTree>
    <p:extLst>
      <p:ext uri="{BB962C8B-B14F-4D97-AF65-F5344CB8AC3E}">
        <p14:creationId xmlns:p14="http://schemas.microsoft.com/office/powerpoint/2010/main" val="2537665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15AB1E4-C3DD-9145-AF9A-1855348BFDAB}" type="datetimeFigureOut">
              <a:rPr lang="en-US" smtClean="0"/>
              <a:t>9/16/2018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C3B427-8516-C847-964A-EAF20D24A4BF}" type="slidenum">
              <a:rPr lang="en-US" smtClean="0"/>
              <a:t>‹#›</a:t>
            </a:fld>
            <a:endParaRPr lang="en-US"/>
          </a:p>
        </p:txBody>
      </p:sp>
    </p:spTree>
    <p:extLst>
      <p:ext uri="{BB962C8B-B14F-4D97-AF65-F5344CB8AC3E}">
        <p14:creationId xmlns:p14="http://schemas.microsoft.com/office/powerpoint/2010/main" val="25397700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5AB1E4-C3DD-9145-AF9A-1855348BFDAB}" type="datetimeFigureOut">
              <a:rPr lang="en-US" smtClean="0"/>
              <a:t>9/16/2018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C3B427-8516-C847-964A-EAF20D24A4BF}" type="slidenum">
              <a:rPr lang="en-US" smtClean="0"/>
              <a:t>‹#›</a:t>
            </a:fld>
            <a:endParaRPr lang="en-US"/>
          </a:p>
        </p:txBody>
      </p:sp>
    </p:spTree>
    <p:extLst>
      <p:ext uri="{BB962C8B-B14F-4D97-AF65-F5344CB8AC3E}">
        <p14:creationId xmlns:p14="http://schemas.microsoft.com/office/powerpoint/2010/main" val="18742034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5AB1E4-C3DD-9145-AF9A-1855348BFDAB}" type="datetimeFigureOut">
              <a:rPr lang="en-US" smtClean="0"/>
              <a:t>9/16/2018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C3B427-8516-C847-964A-EAF20D24A4BF}" type="slidenum">
              <a:rPr lang="en-US" smtClean="0"/>
              <a:t>‹#›</a:t>
            </a:fld>
            <a:endParaRPr lang="en-US"/>
          </a:p>
        </p:txBody>
      </p:sp>
    </p:spTree>
    <p:extLst>
      <p:ext uri="{BB962C8B-B14F-4D97-AF65-F5344CB8AC3E}">
        <p14:creationId xmlns:p14="http://schemas.microsoft.com/office/powerpoint/2010/main" val="1890227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5AB1E4-C3DD-9145-AF9A-1855348BFDAB}" type="datetimeFigureOut">
              <a:rPr lang="en-US" smtClean="0"/>
              <a:t>9/16/2018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C3B427-8516-C847-964A-EAF20D24A4BF}" type="slidenum">
              <a:rPr lang="en-US" smtClean="0"/>
              <a:t>‹#›</a:t>
            </a:fld>
            <a:endParaRPr lang="en-US"/>
          </a:p>
        </p:txBody>
      </p:sp>
    </p:spTree>
    <p:extLst>
      <p:ext uri="{BB962C8B-B14F-4D97-AF65-F5344CB8AC3E}">
        <p14:creationId xmlns:p14="http://schemas.microsoft.com/office/powerpoint/2010/main" val="2370226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5AB1E4-C3DD-9145-AF9A-1855348BFDAB}" type="datetimeFigureOut">
              <a:rPr lang="en-US" smtClean="0"/>
              <a:t>9/16/2018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C3B427-8516-C847-964A-EAF20D24A4BF}" type="slidenum">
              <a:rPr lang="en-US" smtClean="0"/>
              <a:t>‹#›</a:t>
            </a:fld>
            <a:endParaRPr lang="en-US"/>
          </a:p>
        </p:txBody>
      </p:sp>
    </p:spTree>
    <p:extLst>
      <p:ext uri="{BB962C8B-B14F-4D97-AF65-F5344CB8AC3E}">
        <p14:creationId xmlns:p14="http://schemas.microsoft.com/office/powerpoint/2010/main" val="39783065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5AB1E4-C3DD-9145-AF9A-1855348BFDAB}" type="datetimeFigureOut">
              <a:rPr lang="en-US" smtClean="0"/>
              <a:t>9/16/2018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C3B427-8516-C847-964A-EAF20D24A4BF}" type="slidenum">
              <a:rPr lang="en-US" smtClean="0"/>
              <a:t>‹#›</a:t>
            </a:fld>
            <a:endParaRPr lang="en-US"/>
          </a:p>
        </p:txBody>
      </p:sp>
    </p:spTree>
    <p:extLst>
      <p:ext uri="{BB962C8B-B14F-4D97-AF65-F5344CB8AC3E}">
        <p14:creationId xmlns:p14="http://schemas.microsoft.com/office/powerpoint/2010/main" val="1347136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5AB1E4-C3DD-9145-AF9A-1855348BFDAB}" type="datetimeFigureOut">
              <a:rPr lang="en-US" smtClean="0"/>
              <a:t>9/16/2018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C3B427-8516-C847-964A-EAF20D24A4BF}" type="slidenum">
              <a:rPr lang="en-US" smtClean="0"/>
              <a:t>‹#›</a:t>
            </a:fld>
            <a:endParaRPr lang="en-US"/>
          </a:p>
        </p:txBody>
      </p:sp>
    </p:spTree>
    <p:extLst>
      <p:ext uri="{BB962C8B-B14F-4D97-AF65-F5344CB8AC3E}">
        <p14:creationId xmlns:p14="http://schemas.microsoft.com/office/powerpoint/2010/main" val="3478892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5AB1E4-C3DD-9145-AF9A-1855348BFDAB}" type="datetimeFigureOut">
              <a:rPr lang="en-US" smtClean="0"/>
              <a:t>9/16/2018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C3B427-8516-C847-964A-EAF20D24A4BF}" type="slidenum">
              <a:rPr lang="en-US" smtClean="0"/>
              <a:t>‹#›</a:t>
            </a:fld>
            <a:endParaRPr lang="en-US"/>
          </a:p>
        </p:txBody>
      </p:sp>
    </p:spTree>
    <p:extLst>
      <p:ext uri="{BB962C8B-B14F-4D97-AF65-F5344CB8AC3E}">
        <p14:creationId xmlns:p14="http://schemas.microsoft.com/office/powerpoint/2010/main" val="68775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5AB1E4-C3DD-9145-AF9A-1855348BFDAB}" type="datetimeFigureOut">
              <a:rPr lang="en-US" smtClean="0"/>
              <a:t>9/16/2018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C3B427-8516-C847-964A-EAF20D24A4BF}" type="slidenum">
              <a:rPr lang="en-US" smtClean="0"/>
              <a:t>‹#›</a:t>
            </a:fld>
            <a:endParaRPr lang="en-US"/>
          </a:p>
        </p:txBody>
      </p:sp>
    </p:spTree>
    <p:extLst>
      <p:ext uri="{BB962C8B-B14F-4D97-AF65-F5344CB8AC3E}">
        <p14:creationId xmlns:p14="http://schemas.microsoft.com/office/powerpoint/2010/main" val="3603838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15AB1E4-C3DD-9145-AF9A-1855348BFDAB}" type="datetimeFigureOut">
              <a:rPr lang="en-US" smtClean="0"/>
              <a:t>9/16/2018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C3B427-8516-C847-964A-EAF20D24A4BF}" type="slidenum">
              <a:rPr lang="en-US" smtClean="0"/>
              <a:t>‹#›</a:t>
            </a:fld>
            <a:endParaRPr lang="en-US"/>
          </a:p>
        </p:txBody>
      </p:sp>
    </p:spTree>
    <p:extLst>
      <p:ext uri="{BB962C8B-B14F-4D97-AF65-F5344CB8AC3E}">
        <p14:creationId xmlns:p14="http://schemas.microsoft.com/office/powerpoint/2010/main" val="2432781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15AB1E4-C3DD-9145-AF9A-1855348BFDAB}" type="datetimeFigureOut">
              <a:rPr lang="en-US" smtClean="0"/>
              <a:t>9/16/2018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C3B427-8516-C847-964A-EAF20D24A4BF}" type="slidenum">
              <a:rPr lang="en-US" smtClean="0"/>
              <a:t>‹#›</a:t>
            </a:fld>
            <a:endParaRPr lang="en-US"/>
          </a:p>
        </p:txBody>
      </p:sp>
    </p:spTree>
    <p:extLst>
      <p:ext uri="{BB962C8B-B14F-4D97-AF65-F5344CB8AC3E}">
        <p14:creationId xmlns:p14="http://schemas.microsoft.com/office/powerpoint/2010/main" val="2458062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42000"/>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5AB1E4-C3DD-9145-AF9A-1855348BFDAB}" type="datetimeFigureOut">
              <a:rPr lang="en-US" smtClean="0"/>
              <a:t>9/16/2018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C3B427-8516-C847-964A-EAF20D24A4BF}" type="slidenum">
              <a:rPr lang="en-US" smtClean="0"/>
              <a:t>‹#›</a:t>
            </a:fld>
            <a:endParaRPr lang="en-US"/>
          </a:p>
        </p:txBody>
      </p:sp>
    </p:spTree>
    <p:extLst>
      <p:ext uri="{BB962C8B-B14F-4D97-AF65-F5344CB8AC3E}">
        <p14:creationId xmlns:p14="http://schemas.microsoft.com/office/powerpoint/2010/main" val="9993062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1596" y="1768831"/>
            <a:ext cx="7936604" cy="1831619"/>
          </a:xfrm>
        </p:spPr>
        <p:txBody>
          <a:bodyPr>
            <a:normAutofit fontScale="90000"/>
          </a:bodyPr>
          <a:lstStyle/>
          <a:p>
            <a:r>
              <a:rPr lang="en-US" dirty="0"/>
              <a:t>Spirituality/Religion Psycho-education: Implications and Guidelines</a:t>
            </a:r>
          </a:p>
        </p:txBody>
      </p:sp>
      <p:sp>
        <p:nvSpPr>
          <p:cNvPr id="3" name="Subtitle 2"/>
          <p:cNvSpPr>
            <a:spLocks noGrp="1"/>
          </p:cNvSpPr>
          <p:nvPr>
            <p:ph type="subTitle" idx="1"/>
          </p:nvPr>
        </p:nvSpPr>
        <p:spPr/>
        <p:txBody>
          <a:bodyPr/>
          <a:lstStyle/>
          <a:p>
            <a:r>
              <a:rPr lang="en-US" dirty="0"/>
              <a:t>By: Syed </a:t>
            </a:r>
            <a:r>
              <a:rPr lang="en-US" dirty="0" err="1"/>
              <a:t>Rizvi</a:t>
            </a:r>
            <a:endParaRPr lang="en-US" dirty="0"/>
          </a:p>
        </p:txBody>
      </p:sp>
    </p:spTree>
    <p:extLst>
      <p:ext uri="{BB962C8B-B14F-4D97-AF65-F5344CB8AC3E}">
        <p14:creationId xmlns:p14="http://schemas.microsoft.com/office/powerpoint/2010/main" val="26004625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2D481-4045-4B96-9AF6-B4AB67919DD6}"/>
              </a:ext>
            </a:extLst>
          </p:cNvPr>
          <p:cNvSpPr>
            <a:spLocks noGrp="1"/>
          </p:cNvSpPr>
          <p:nvPr>
            <p:ph type="title"/>
          </p:nvPr>
        </p:nvSpPr>
        <p:spPr/>
        <p:txBody>
          <a:bodyPr/>
          <a:lstStyle/>
          <a:p>
            <a:r>
              <a:rPr lang="en-US" dirty="0"/>
              <a:t>Vignette </a:t>
            </a:r>
          </a:p>
        </p:txBody>
      </p:sp>
      <p:sp>
        <p:nvSpPr>
          <p:cNvPr id="3" name="Content Placeholder 2">
            <a:extLst>
              <a:ext uri="{FF2B5EF4-FFF2-40B4-BE49-F238E27FC236}">
                <a16:creationId xmlns:a16="http://schemas.microsoft.com/office/drawing/2014/main" id="{B33F361B-5101-4F10-87B8-807F556CCB14}"/>
              </a:ext>
            </a:extLst>
          </p:cNvPr>
          <p:cNvSpPr>
            <a:spLocks noGrp="1"/>
          </p:cNvSpPr>
          <p:nvPr>
            <p:ph idx="1"/>
          </p:nvPr>
        </p:nvSpPr>
        <p:spPr/>
        <p:txBody>
          <a:bodyPr>
            <a:normAutofit fontScale="70000" lnSpcReduction="20000"/>
          </a:bodyPr>
          <a:lstStyle/>
          <a:p>
            <a:r>
              <a:rPr lang="en-US" dirty="0"/>
              <a:t>A nonreligious psychotherapist experiences distress when 2 months into psychotherapy with a depressed 23-year-old who has recently had an abortion, the client begins making hostile comments about the Catholic Church and Christianity in general. She feels condemned by the Church, fearful of going to hell, and these concerns appear pivotal in understanding her depression. Although the psychotherapist did not inquire about the client’s religious beliefs or concerns at the outset of treatment, he now sees her religious concerns as central to psychotherapy and wonders whether it is appropriate for him to continue treating the client; he knows very little about Catholicism or its theology. In retrospect, the psychotherapist can see that many of the client’s comments during the intake suggested strong religious concerns.</a:t>
            </a:r>
          </a:p>
        </p:txBody>
      </p:sp>
    </p:spTree>
    <p:extLst>
      <p:ext uri="{BB962C8B-B14F-4D97-AF65-F5344CB8AC3E}">
        <p14:creationId xmlns:p14="http://schemas.microsoft.com/office/powerpoint/2010/main" val="22821826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59057-315B-414E-A154-7C292E8A6AE3}"/>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5A2A7C34-BF72-49D4-98A4-6AF5F775AB9E}"/>
              </a:ext>
            </a:extLst>
          </p:cNvPr>
          <p:cNvSpPr>
            <a:spLocks noGrp="1"/>
          </p:cNvSpPr>
          <p:nvPr>
            <p:ph idx="1"/>
          </p:nvPr>
        </p:nvSpPr>
        <p:spPr/>
        <p:txBody>
          <a:bodyPr/>
          <a:lstStyle/>
          <a:p>
            <a:r>
              <a:rPr lang="en-US" dirty="0"/>
              <a:t>Is the psychotherapist within his/her competency to continue treatment? </a:t>
            </a:r>
          </a:p>
          <a:p>
            <a:r>
              <a:rPr lang="en-US" dirty="0"/>
              <a:t>What can they do to better help their client in a religiously-sensitive manner?</a:t>
            </a:r>
          </a:p>
          <a:p>
            <a:r>
              <a:rPr lang="en-US" dirty="0"/>
              <a:t>What can the psychotherapist do, going forward, to better understand the spiritual/religious dimension(s) of his/her client? </a:t>
            </a:r>
          </a:p>
        </p:txBody>
      </p:sp>
    </p:spTree>
    <p:extLst>
      <p:ext uri="{BB962C8B-B14F-4D97-AF65-F5344CB8AC3E}">
        <p14:creationId xmlns:p14="http://schemas.microsoft.com/office/powerpoint/2010/main" val="33960371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676DC-68CE-4E45-9F16-97794210FDF8}"/>
              </a:ext>
            </a:extLst>
          </p:cNvPr>
          <p:cNvSpPr>
            <a:spLocks noGrp="1"/>
          </p:cNvSpPr>
          <p:nvPr>
            <p:ph type="title"/>
          </p:nvPr>
        </p:nvSpPr>
        <p:spPr>
          <a:xfrm>
            <a:off x="457200" y="147079"/>
            <a:ext cx="8229600" cy="1143000"/>
          </a:xfrm>
        </p:spPr>
        <p:txBody>
          <a:bodyPr/>
          <a:lstStyle/>
          <a:p>
            <a:r>
              <a:rPr lang="en-US" dirty="0"/>
              <a:t>When to know to ask for help? </a:t>
            </a:r>
          </a:p>
        </p:txBody>
      </p:sp>
      <p:sp>
        <p:nvSpPr>
          <p:cNvPr id="3" name="Content Placeholder 2">
            <a:extLst>
              <a:ext uri="{FF2B5EF4-FFF2-40B4-BE49-F238E27FC236}">
                <a16:creationId xmlns:a16="http://schemas.microsoft.com/office/drawing/2014/main" id="{E136B20E-6283-4F87-8360-C553DDCB798C}"/>
              </a:ext>
            </a:extLst>
          </p:cNvPr>
          <p:cNvSpPr>
            <a:spLocks noGrp="1"/>
          </p:cNvSpPr>
          <p:nvPr>
            <p:ph idx="1"/>
          </p:nvPr>
        </p:nvSpPr>
        <p:spPr>
          <a:xfrm>
            <a:off x="457200" y="1166018"/>
            <a:ext cx="8229600" cy="4525963"/>
          </a:xfrm>
        </p:spPr>
        <p:txBody>
          <a:bodyPr>
            <a:normAutofit fontScale="85000" lnSpcReduction="10000"/>
          </a:bodyPr>
          <a:lstStyle/>
          <a:p>
            <a:r>
              <a:rPr lang="en-US" dirty="0"/>
              <a:t>The need for clinical referral based on religious/spiritual factors is suggested when </a:t>
            </a:r>
          </a:p>
          <a:p>
            <a:pPr lvl="1"/>
            <a:r>
              <a:rPr lang="en-US" dirty="0"/>
              <a:t>a. the client expresses a strong preference for a therapist with a different religious/spiritual background and this preference persists after reasonable attempts are made to establish rapport with the client, </a:t>
            </a:r>
          </a:p>
          <a:p>
            <a:pPr lvl="1"/>
            <a:r>
              <a:rPr lang="en-US" dirty="0"/>
              <a:t>b. the presenting problem requires an understanding of the client’s religious/spiritual background that exceeds the psychologist’s competence regardless of relevant consultation or supervision</a:t>
            </a:r>
          </a:p>
          <a:p>
            <a:pPr lvl="1"/>
            <a:r>
              <a:rPr lang="en-US" dirty="0"/>
              <a:t>c. a religious/spiritual difference between the client and the psychologist impedes treatment. (p. 49)</a:t>
            </a:r>
          </a:p>
        </p:txBody>
      </p:sp>
      <p:sp>
        <p:nvSpPr>
          <p:cNvPr id="4" name="TextBox 3">
            <a:extLst>
              <a:ext uri="{FF2B5EF4-FFF2-40B4-BE49-F238E27FC236}">
                <a16:creationId xmlns:a16="http://schemas.microsoft.com/office/drawing/2014/main" id="{07891282-1774-4F31-85D4-589013440EF8}"/>
              </a:ext>
            </a:extLst>
          </p:cNvPr>
          <p:cNvSpPr txBox="1"/>
          <p:nvPr/>
        </p:nvSpPr>
        <p:spPr>
          <a:xfrm>
            <a:off x="457200" y="5657671"/>
            <a:ext cx="8229600" cy="738664"/>
          </a:xfrm>
          <a:prstGeom prst="rect">
            <a:avLst/>
          </a:prstGeom>
          <a:noFill/>
        </p:spPr>
        <p:txBody>
          <a:bodyPr wrap="square" rtlCol="0">
            <a:spAutoFit/>
          </a:bodyPr>
          <a:lstStyle/>
          <a:p>
            <a:r>
              <a:rPr lang="en-US" sz="1400" dirty="0"/>
              <a:t>Hathaway, W. L., &amp; Ripley, J. S. (2009). Ethical concerns around spirituality and religion in clinical practice. In J. D. Aten &amp; M. M. Leach (Eds.), Spirituality and the therapeutic process: A comprehensive resource from intake to termination (pp. 25–52). Washington, DC: American Psychological Association</a:t>
            </a:r>
          </a:p>
        </p:txBody>
      </p:sp>
    </p:spTree>
    <p:extLst>
      <p:ext uri="{BB962C8B-B14F-4D97-AF65-F5344CB8AC3E}">
        <p14:creationId xmlns:p14="http://schemas.microsoft.com/office/powerpoint/2010/main" val="692013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38282"/>
          </a:xfrm>
        </p:spPr>
        <p:txBody>
          <a:bodyPr>
            <a:normAutofit fontScale="90000"/>
          </a:bodyPr>
          <a:lstStyle/>
          <a:p>
            <a:r>
              <a:rPr lang="en-US" dirty="0"/>
              <a:t>Embedded in our Guidelines</a:t>
            </a:r>
          </a:p>
        </p:txBody>
      </p:sp>
      <p:sp>
        <p:nvSpPr>
          <p:cNvPr id="3" name="Content Placeholder 2"/>
          <p:cNvSpPr>
            <a:spLocks noGrp="1"/>
          </p:cNvSpPr>
          <p:nvPr>
            <p:ph idx="1"/>
          </p:nvPr>
        </p:nvSpPr>
        <p:spPr>
          <a:xfrm>
            <a:off x="457200" y="1217016"/>
            <a:ext cx="8229600" cy="4909147"/>
          </a:xfrm>
        </p:spPr>
        <p:txBody>
          <a:bodyPr>
            <a:normAutofit fontScale="85000" lnSpcReduction="10000"/>
          </a:bodyPr>
          <a:lstStyle/>
          <a:p>
            <a:r>
              <a:rPr lang="en-US" i="1" dirty="0"/>
              <a:t>Spiritual and religious competencies </a:t>
            </a:r>
            <a:r>
              <a:rPr lang="en-US" dirty="0"/>
              <a:t>are defined as a “set of attitudes, knowledge, and skills in the domains of spirituality and religion that every psychologist should have to effectively and ethically practice psychology, regardless of whether or not they conduct spiritually oriented psychotherapy or consider themselves spiritual or religious.” (</a:t>
            </a:r>
            <a:r>
              <a:rPr lang="en-US" dirty="0" err="1"/>
              <a:t>Vieten</a:t>
            </a:r>
            <a:r>
              <a:rPr lang="en-US" dirty="0"/>
              <a:t> et al., 2012). </a:t>
            </a:r>
          </a:p>
          <a:p>
            <a:r>
              <a:rPr lang="en-US" dirty="0"/>
              <a:t>“The current version of the APA Code asserts that psychologists have an ethical responsibility to consider religious issues as an aspect of multicultural diversity along with gender, race and others (Principle E).”</a:t>
            </a:r>
          </a:p>
        </p:txBody>
      </p:sp>
      <p:sp>
        <p:nvSpPr>
          <p:cNvPr id="4" name="TextBox 3"/>
          <p:cNvSpPr txBox="1"/>
          <p:nvPr/>
        </p:nvSpPr>
        <p:spPr>
          <a:xfrm>
            <a:off x="714318" y="5456656"/>
            <a:ext cx="7784662" cy="1015663"/>
          </a:xfrm>
          <a:prstGeom prst="rect">
            <a:avLst/>
          </a:prstGeom>
          <a:noFill/>
        </p:spPr>
        <p:txBody>
          <a:bodyPr wrap="square" rtlCol="0">
            <a:spAutoFit/>
          </a:bodyPr>
          <a:lstStyle/>
          <a:p>
            <a:endParaRPr lang="en-US" baseline="30000" dirty="0"/>
          </a:p>
          <a:p>
            <a:r>
              <a:rPr lang="en-US" baseline="30000" dirty="0"/>
              <a:t>American Psychological Association. (2009a). </a:t>
            </a:r>
            <a:r>
              <a:rPr lang="en-US" i="1" baseline="30000" dirty="0"/>
              <a:t>Guidelines and principles for accreditation of programs in professional psychology</a:t>
            </a:r>
            <a:r>
              <a:rPr lang="en-US" baseline="30000" dirty="0"/>
              <a:t>. Washington, DC: American Psychological Association.</a:t>
            </a:r>
          </a:p>
          <a:p>
            <a:r>
              <a:rPr lang="en-US" sz="1200" dirty="0" err="1"/>
              <a:t>Vieten</a:t>
            </a:r>
            <a:r>
              <a:rPr lang="en-US" sz="1200" dirty="0"/>
              <a:t>, C., </a:t>
            </a:r>
            <a:r>
              <a:rPr lang="en-US" sz="1200" dirty="0" err="1"/>
              <a:t>Scammell</a:t>
            </a:r>
            <a:r>
              <a:rPr lang="en-US" sz="1200" dirty="0"/>
              <a:t>, S., </a:t>
            </a:r>
            <a:r>
              <a:rPr lang="en-US" sz="1200" dirty="0" err="1"/>
              <a:t>Pilato</a:t>
            </a:r>
            <a:r>
              <a:rPr lang="en-US" sz="1200" dirty="0"/>
              <a:t>, R., </a:t>
            </a:r>
            <a:r>
              <a:rPr lang="en-US" sz="1200" dirty="0" err="1"/>
              <a:t>Ammondson</a:t>
            </a:r>
            <a:r>
              <a:rPr lang="en-US" sz="1200" dirty="0"/>
              <a:t>, I., </a:t>
            </a:r>
            <a:r>
              <a:rPr lang="en-US" sz="1200" dirty="0" err="1"/>
              <a:t>Pargament</a:t>
            </a:r>
            <a:r>
              <a:rPr lang="en-US" sz="1200" dirty="0"/>
              <a:t>, K. I., &amp; </a:t>
            </a:r>
            <a:r>
              <a:rPr lang="en-US" sz="1200" dirty="0" err="1"/>
              <a:t>Lukoff</a:t>
            </a:r>
            <a:r>
              <a:rPr lang="en-US" sz="1200" dirty="0"/>
              <a:t>, D. (2013). Spiritual and religious competencies for psychologists. </a:t>
            </a:r>
            <a:r>
              <a:rPr lang="en-US" sz="1200" i="1" dirty="0"/>
              <a:t>Psychology of Religion and Spirituality</a:t>
            </a:r>
            <a:r>
              <a:rPr lang="en-US" sz="1200" dirty="0"/>
              <a:t>, </a:t>
            </a:r>
            <a:r>
              <a:rPr lang="en-US" sz="1200" i="1" dirty="0"/>
              <a:t>5</a:t>
            </a:r>
            <a:r>
              <a:rPr lang="en-US" sz="1200" dirty="0"/>
              <a:t>(3), 129.</a:t>
            </a:r>
          </a:p>
        </p:txBody>
      </p:sp>
    </p:spTree>
    <p:extLst>
      <p:ext uri="{BB962C8B-B14F-4D97-AF65-F5344CB8AC3E}">
        <p14:creationId xmlns:p14="http://schemas.microsoft.com/office/powerpoint/2010/main" val="2365691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68519"/>
          </a:xfrm>
        </p:spPr>
        <p:txBody>
          <a:bodyPr/>
          <a:lstStyle/>
          <a:p>
            <a:r>
              <a:rPr lang="en-US" dirty="0"/>
              <a:t>What is the problem? </a:t>
            </a:r>
          </a:p>
        </p:txBody>
      </p:sp>
      <p:sp>
        <p:nvSpPr>
          <p:cNvPr id="3" name="Content Placeholder 2"/>
          <p:cNvSpPr>
            <a:spLocks noGrp="1"/>
          </p:cNvSpPr>
          <p:nvPr>
            <p:ph idx="1"/>
          </p:nvPr>
        </p:nvSpPr>
        <p:spPr>
          <a:xfrm>
            <a:off x="457200" y="1111190"/>
            <a:ext cx="8229600" cy="5014974"/>
          </a:xfrm>
        </p:spPr>
        <p:txBody>
          <a:bodyPr>
            <a:normAutofit/>
          </a:bodyPr>
          <a:lstStyle/>
          <a:p>
            <a:r>
              <a:rPr lang="en-US" sz="2000" dirty="0"/>
              <a:t>The Joint Commission on the Accreditation of Healthcare Organizations (JCAHO), requires a spiritual assessment as a standard element of patient care (JCAHO, 2008). In contrast, the field of psychology has yet to establish a research-based consensus on spiritual/religious competencies and standards (Hathaway, 2008).</a:t>
            </a:r>
          </a:p>
          <a:p>
            <a:r>
              <a:rPr lang="en-US" sz="2000" dirty="0"/>
              <a:t>Vogel (2013): 84-90% of medical schools offer courses on spirituality and health; whereas recent analysis of 292 APA-accredited psychology training programs relied on ‘informal’ or ‘unsystematic’ training in religious diversity.</a:t>
            </a:r>
          </a:p>
          <a:p>
            <a:r>
              <a:rPr lang="en-US" sz="2000" dirty="0"/>
              <a:t>75% of the public agree that their approach to life is based on their religion, only 35% percent of psychologists surveyed agree with this statement (Delaney et al., 2007).</a:t>
            </a:r>
          </a:p>
          <a:p>
            <a:r>
              <a:rPr lang="en-US" sz="2000" dirty="0"/>
              <a:t>Evidence that psychologists hold explicit and implicit biases against perceived client religiosity. (O’Connor &amp; Vandenberg, 2005; Ruff, 2008).</a:t>
            </a:r>
          </a:p>
          <a:p>
            <a:pPr marL="0" indent="0">
              <a:buNone/>
            </a:pPr>
            <a:endParaRPr lang="en-US" sz="2000" dirty="0"/>
          </a:p>
          <a:p>
            <a:endParaRPr lang="en-US" dirty="0"/>
          </a:p>
        </p:txBody>
      </p:sp>
      <p:sp>
        <p:nvSpPr>
          <p:cNvPr id="4" name="TextBox 3"/>
          <p:cNvSpPr txBox="1"/>
          <p:nvPr/>
        </p:nvSpPr>
        <p:spPr>
          <a:xfrm>
            <a:off x="457200" y="5890084"/>
            <a:ext cx="8428510" cy="1477328"/>
          </a:xfrm>
          <a:prstGeom prst="rect">
            <a:avLst/>
          </a:prstGeom>
          <a:noFill/>
        </p:spPr>
        <p:txBody>
          <a:bodyPr wrap="square" rtlCol="0">
            <a:spAutoFit/>
          </a:bodyPr>
          <a:lstStyle/>
          <a:p>
            <a:r>
              <a:rPr lang="en-US" baseline="30000" dirty="0"/>
              <a:t>Delaney, H. D., Miller, W. R., &amp; </a:t>
            </a:r>
            <a:r>
              <a:rPr lang="en-US" baseline="30000" dirty="0" err="1"/>
              <a:t>Bisono</a:t>
            </a:r>
            <a:r>
              <a:rPr lang="en-US" baseline="30000" dirty="0"/>
              <a:t>, A. M. (2007). Religiosity and spirituality among psychologists: A survey of clinician members of the American Psychological Association. </a:t>
            </a:r>
            <a:r>
              <a:rPr lang="en-US" i="1" baseline="30000" dirty="0"/>
              <a:t>Professional Psychology: Re- search and Practice, 38, </a:t>
            </a:r>
            <a:r>
              <a:rPr lang="en-US" baseline="30000" dirty="0"/>
              <a:t>538–546. doi:10.1037/0735-7028.38.5.538; </a:t>
            </a:r>
          </a:p>
          <a:p>
            <a:r>
              <a:rPr lang="en-US" sz="1200" dirty="0"/>
              <a:t>Hathaway, W. L. (2008). Clinical practice with religious/spiritual issues: Niche, proficiency or specialty? </a:t>
            </a:r>
            <a:r>
              <a:rPr lang="en-US" sz="1200" i="1" dirty="0"/>
              <a:t>Journal of Psychology and Theology, 36, </a:t>
            </a:r>
            <a:r>
              <a:rPr lang="en-US" sz="1200" dirty="0"/>
              <a:t>16–25. </a:t>
            </a:r>
          </a:p>
          <a:p>
            <a:endParaRPr lang="en-US" baseline="30000" dirty="0"/>
          </a:p>
          <a:p>
            <a:endParaRPr lang="en-US" dirty="0"/>
          </a:p>
        </p:txBody>
      </p:sp>
    </p:spTree>
    <p:extLst>
      <p:ext uri="{BB962C8B-B14F-4D97-AF65-F5344CB8AC3E}">
        <p14:creationId xmlns:p14="http://schemas.microsoft.com/office/powerpoint/2010/main" val="3087738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32603"/>
          </a:xfrm>
        </p:spPr>
        <p:txBody>
          <a:bodyPr>
            <a:normAutofit fontScale="90000"/>
          </a:bodyPr>
          <a:lstStyle/>
          <a:p>
            <a:r>
              <a:rPr lang="en-US" dirty="0"/>
              <a:t>Evidence to the contrary</a:t>
            </a:r>
          </a:p>
        </p:txBody>
      </p:sp>
      <p:sp>
        <p:nvSpPr>
          <p:cNvPr id="3" name="Content Placeholder 2"/>
          <p:cNvSpPr>
            <a:spLocks noGrp="1"/>
          </p:cNvSpPr>
          <p:nvPr>
            <p:ph idx="1"/>
          </p:nvPr>
        </p:nvSpPr>
        <p:spPr>
          <a:xfrm>
            <a:off x="457200" y="1138622"/>
            <a:ext cx="8229600" cy="4987542"/>
          </a:xfrm>
        </p:spPr>
        <p:txBody>
          <a:bodyPr/>
          <a:lstStyle/>
          <a:p>
            <a:r>
              <a:rPr lang="en-US" sz="2400" dirty="0"/>
              <a:t>Various forms of spiritually informed cognitive– behavioral therapies have demonstrated success, in particular with clients to whom religion is important (Waller, </a:t>
            </a:r>
            <a:r>
              <a:rPr lang="en-US" sz="2400" dirty="0" err="1"/>
              <a:t>Trepka</a:t>
            </a:r>
            <a:r>
              <a:rPr lang="en-US" sz="2400" dirty="0"/>
              <a:t>, </a:t>
            </a:r>
            <a:r>
              <a:rPr lang="en-US" sz="2400" dirty="0" err="1"/>
              <a:t>Collerton</a:t>
            </a:r>
            <a:r>
              <a:rPr lang="en-US" sz="2400" dirty="0"/>
              <a:t>, &amp; Hawkins, 2010).</a:t>
            </a:r>
          </a:p>
          <a:p>
            <a:r>
              <a:rPr lang="en-US" sz="2400" dirty="0"/>
              <a:t>Today, 72% of </a:t>
            </a:r>
            <a:r>
              <a:rPr lang="en-US" sz="2400" dirty="0" err="1"/>
              <a:t>millennials</a:t>
            </a:r>
            <a:r>
              <a:rPr lang="en-US" sz="2400" dirty="0"/>
              <a:t> (18–29 year olds) describe themselves as ‘spiritual’ (Phillips, 2010).</a:t>
            </a:r>
          </a:p>
          <a:p>
            <a:r>
              <a:rPr lang="en-US" sz="2400" dirty="0"/>
              <a:t>Clients </a:t>
            </a:r>
            <a:r>
              <a:rPr lang="en-US" sz="2400" i="1" dirty="0"/>
              <a:t>want</a:t>
            </a:r>
            <a:r>
              <a:rPr lang="en-US" sz="2400" dirty="0"/>
              <a:t> to have open discussions on spiritual and religious issues, yet only 30% of psychologists reported addressing this issue with about 50% not discussing it at all. (Saunders, Miller, &amp; Bright, 2010). </a:t>
            </a:r>
          </a:p>
          <a:p>
            <a:endParaRPr lang="en-US" dirty="0"/>
          </a:p>
        </p:txBody>
      </p:sp>
      <p:sp>
        <p:nvSpPr>
          <p:cNvPr id="4" name="TextBox 3"/>
          <p:cNvSpPr txBox="1"/>
          <p:nvPr/>
        </p:nvSpPr>
        <p:spPr>
          <a:xfrm>
            <a:off x="304796" y="5267814"/>
            <a:ext cx="7756155" cy="1938992"/>
          </a:xfrm>
          <a:prstGeom prst="rect">
            <a:avLst/>
          </a:prstGeom>
          <a:noFill/>
        </p:spPr>
        <p:txBody>
          <a:bodyPr wrap="square" rtlCol="0">
            <a:spAutoFit/>
          </a:bodyPr>
          <a:lstStyle/>
          <a:p>
            <a:r>
              <a:rPr lang="en-US" baseline="30000" dirty="0"/>
              <a:t>Saunders, S. M., Miller, M. L., &amp; Bright, M. M. (2010). Spiritually conscious psychological care. </a:t>
            </a:r>
            <a:r>
              <a:rPr lang="en-US" i="1" baseline="30000" dirty="0"/>
              <a:t>Professional Psychology: Research and Practice, 41, </a:t>
            </a:r>
            <a:r>
              <a:rPr lang="en-US" baseline="30000" dirty="0"/>
              <a:t>355–362. doi:10.1037/a0020953</a:t>
            </a:r>
          </a:p>
          <a:p>
            <a:r>
              <a:rPr lang="en-US" sz="1200" dirty="0"/>
              <a:t>Phillips, R. (2010). </a:t>
            </a:r>
            <a:r>
              <a:rPr lang="en-US" sz="1200" dirty="0" err="1"/>
              <a:t>LifeWay</a:t>
            </a:r>
            <a:r>
              <a:rPr lang="en-US" sz="1200" dirty="0"/>
              <a:t> research finds American ‘</a:t>
            </a:r>
            <a:r>
              <a:rPr lang="en-US" sz="1200" dirty="0" err="1"/>
              <a:t>millennials</a:t>
            </a:r>
            <a:r>
              <a:rPr lang="en-US" sz="1200" dirty="0"/>
              <a:t>’ are spiritually diverse. Retrieved 11/20/12 from http://</a:t>
            </a:r>
            <a:r>
              <a:rPr lang="en-US" sz="1200" dirty="0" err="1"/>
              <a:t>www.lifeway.com</a:t>
            </a:r>
            <a:r>
              <a:rPr lang="en-US" sz="1200" dirty="0"/>
              <a:t>/ Article/</a:t>
            </a:r>
            <a:r>
              <a:rPr lang="en-US" sz="1200" dirty="0" err="1"/>
              <a:t>LifeWay</a:t>
            </a:r>
            <a:r>
              <a:rPr lang="en-US" sz="1200" dirty="0"/>
              <a:t>-Research-finds-American-</a:t>
            </a:r>
            <a:r>
              <a:rPr lang="en-US" sz="1200" dirty="0" err="1"/>
              <a:t>millennials</a:t>
            </a:r>
            <a:r>
              <a:rPr lang="en-US" sz="1200" dirty="0"/>
              <a:t>-are-spiritually- diverse </a:t>
            </a:r>
          </a:p>
          <a:p>
            <a:endParaRPr lang="en-US" sz="1200" dirty="0"/>
          </a:p>
          <a:p>
            <a:r>
              <a:rPr lang="en-US" sz="1200" dirty="0"/>
              <a:t>Waller, R., </a:t>
            </a:r>
            <a:r>
              <a:rPr lang="en-US" sz="1200" dirty="0" err="1"/>
              <a:t>Trepka</a:t>
            </a:r>
            <a:r>
              <a:rPr lang="en-US" sz="1200" dirty="0"/>
              <a:t>, C., </a:t>
            </a:r>
            <a:r>
              <a:rPr lang="en-US" sz="1200" dirty="0" err="1"/>
              <a:t>Collerton</a:t>
            </a:r>
            <a:r>
              <a:rPr lang="en-US" sz="1200" dirty="0"/>
              <a:t>, D., &amp; Hawkins, J. (2010). Addressing spirituality in CBT. </a:t>
            </a:r>
            <a:r>
              <a:rPr lang="en-US" sz="1200" i="1" dirty="0"/>
              <a:t>The Cognitive </a:t>
            </a:r>
            <a:r>
              <a:rPr lang="en-US" sz="1200" i="1" dirty="0" err="1"/>
              <a:t>Behaviour</a:t>
            </a:r>
            <a:r>
              <a:rPr lang="en-US" sz="1200" i="1" dirty="0"/>
              <a:t> Therapist, 3, </a:t>
            </a:r>
            <a:r>
              <a:rPr lang="en-US" sz="1200" dirty="0"/>
              <a:t>95–106. </a:t>
            </a:r>
            <a:r>
              <a:rPr lang="en-US" sz="1200" dirty="0" err="1"/>
              <a:t>doi:http</a:t>
            </a:r>
            <a:r>
              <a:rPr lang="en-US" sz="1200" dirty="0"/>
              <a:t>://</a:t>
            </a:r>
            <a:r>
              <a:rPr lang="en-US" sz="1200" dirty="0" err="1"/>
              <a:t>dx.doi.org</a:t>
            </a:r>
            <a:r>
              <a:rPr lang="en-US" sz="1200" dirty="0"/>
              <a:t>/10.1017/S1754470X10000073. </a:t>
            </a:r>
          </a:p>
          <a:p>
            <a:endParaRPr lang="en-US" dirty="0"/>
          </a:p>
          <a:p>
            <a:endParaRPr lang="en-US" dirty="0"/>
          </a:p>
        </p:txBody>
      </p:sp>
    </p:spTree>
    <p:extLst>
      <p:ext uri="{BB962C8B-B14F-4D97-AF65-F5344CB8AC3E}">
        <p14:creationId xmlns:p14="http://schemas.microsoft.com/office/powerpoint/2010/main" val="35075385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274638"/>
            <a:ext cx="8326013" cy="1143000"/>
          </a:xfrm>
        </p:spPr>
        <p:txBody>
          <a:bodyPr>
            <a:noAutofit/>
          </a:bodyPr>
          <a:lstStyle/>
          <a:p>
            <a:r>
              <a:rPr lang="en-US" sz="3200" dirty="0">
                <a:cs typeface="Futura Book" charset="0"/>
              </a:rPr>
              <a:t>Potential benefits and opportunities of including an religious and spiritual issues in psychotherapy</a:t>
            </a:r>
            <a:endParaRPr lang="en-US" sz="3200" dirty="0"/>
          </a:p>
        </p:txBody>
      </p:sp>
      <p:sp>
        <p:nvSpPr>
          <p:cNvPr id="3" name="Content Placeholder 2"/>
          <p:cNvSpPr>
            <a:spLocks noGrp="1"/>
          </p:cNvSpPr>
          <p:nvPr>
            <p:ph idx="1"/>
          </p:nvPr>
        </p:nvSpPr>
        <p:spPr>
          <a:xfrm>
            <a:off x="457200" y="1734207"/>
            <a:ext cx="8229600" cy="4391956"/>
          </a:xfrm>
        </p:spPr>
        <p:txBody>
          <a:bodyPr>
            <a:normAutofit fontScale="92500" lnSpcReduction="20000"/>
          </a:bodyPr>
          <a:lstStyle/>
          <a:p>
            <a:pPr marL="859536" lvl="2">
              <a:buFont typeface="Wingdings 2"/>
              <a:buChar char=""/>
              <a:defRPr/>
            </a:pPr>
            <a:r>
              <a:rPr lang="en-US" sz="3200" dirty="0">
                <a:latin typeface="Futura Book" charset="0"/>
                <a:cs typeface="Futura Book" charset="0"/>
              </a:rPr>
              <a:t>Research shows:</a:t>
            </a:r>
          </a:p>
          <a:p>
            <a:pPr lvl="3">
              <a:buFont typeface="Wingdings 2"/>
              <a:buChar char=""/>
              <a:defRPr/>
            </a:pPr>
            <a:r>
              <a:rPr lang="en-US" sz="3200" dirty="0">
                <a:latin typeface="Futura Book" charset="0"/>
                <a:cs typeface="Futura Book" charset="0"/>
              </a:rPr>
              <a:t>Positive associations between religious commitment and overall </a:t>
            </a:r>
          </a:p>
          <a:p>
            <a:pPr lvl="3">
              <a:buNone/>
              <a:defRPr/>
            </a:pPr>
            <a:r>
              <a:rPr lang="en-US" sz="3200" dirty="0">
                <a:latin typeface="Futura Book" charset="0"/>
                <a:cs typeface="Futura Book" charset="0"/>
              </a:rPr>
              <a:t>  well-being.</a:t>
            </a:r>
          </a:p>
          <a:p>
            <a:pPr lvl="3">
              <a:buFont typeface="Wingdings 2"/>
              <a:buChar char=""/>
              <a:defRPr/>
            </a:pPr>
            <a:r>
              <a:rPr lang="en-US" sz="3200" dirty="0">
                <a:latin typeface="Futura Book" charset="0"/>
                <a:cs typeface="Futura Book" charset="0"/>
              </a:rPr>
              <a:t>Negative associations between religious commitment and psychopathology.</a:t>
            </a:r>
          </a:p>
          <a:p>
            <a:pPr lvl="3">
              <a:buFont typeface="Wingdings 2"/>
              <a:buChar char=""/>
              <a:defRPr/>
            </a:pPr>
            <a:r>
              <a:rPr lang="en-US" sz="3200" dirty="0">
                <a:latin typeface="Futura Book" charset="0"/>
              </a:rPr>
              <a:t>May increase client</a:t>
            </a:r>
            <a:r>
              <a:rPr lang="ja-JP" altLang="en-US" sz="3200" dirty="0">
                <a:latin typeface="Futura Book" charset="0"/>
              </a:rPr>
              <a:t>’</a:t>
            </a:r>
            <a:r>
              <a:rPr lang="en-US" altLang="ja-JP" sz="3200" dirty="0">
                <a:latin typeface="Futura Book" charset="0"/>
              </a:rPr>
              <a:t>s comfort in sharing other aspects of the personal life with clinician.</a:t>
            </a:r>
          </a:p>
          <a:p>
            <a:pPr lvl="3">
              <a:buFont typeface="Wingdings 2"/>
              <a:buChar char=""/>
              <a:defRPr/>
            </a:pPr>
            <a:endParaRPr lang="en-US" sz="3200" dirty="0">
              <a:latin typeface="Futura Book" charset="0"/>
              <a:cs typeface="Futura Book" charset="0"/>
            </a:endParaRPr>
          </a:p>
          <a:p>
            <a:endParaRPr lang="en-US" dirty="0"/>
          </a:p>
        </p:txBody>
      </p:sp>
      <p:sp>
        <p:nvSpPr>
          <p:cNvPr id="4" name="TextBox 3"/>
          <p:cNvSpPr txBox="1"/>
          <p:nvPr/>
        </p:nvSpPr>
        <p:spPr>
          <a:xfrm>
            <a:off x="457200" y="6027003"/>
            <a:ext cx="8229600" cy="830997"/>
          </a:xfrm>
          <a:prstGeom prst="rect">
            <a:avLst/>
          </a:prstGeom>
          <a:noFill/>
        </p:spPr>
        <p:txBody>
          <a:bodyPr wrap="square" rtlCol="0">
            <a:spAutoFit/>
          </a:bodyPr>
          <a:lstStyle/>
          <a:p>
            <a:r>
              <a:rPr lang="en-US" sz="1600" dirty="0"/>
              <a:t>Barnett, J. E., &amp; Johnson, W. B. (2011). Integrating spirituality and religion into psychotherapy: Persistent dilemmas, ethical issues, and a proposed decision-making process. </a:t>
            </a:r>
            <a:r>
              <a:rPr lang="en-US" sz="1600" i="1" dirty="0"/>
              <a:t>Ethics &amp; Behavior, 21(2), </a:t>
            </a:r>
            <a:r>
              <a:rPr lang="en-US" sz="1600" dirty="0"/>
              <a:t>147-164.</a:t>
            </a:r>
          </a:p>
        </p:txBody>
      </p:sp>
    </p:spTree>
    <p:extLst>
      <p:ext uri="{BB962C8B-B14F-4D97-AF65-F5344CB8AC3E}">
        <p14:creationId xmlns:p14="http://schemas.microsoft.com/office/powerpoint/2010/main" val="286082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CE732-30D7-4096-B1E4-05100C5D6115}"/>
              </a:ext>
            </a:extLst>
          </p:cNvPr>
          <p:cNvSpPr>
            <a:spLocks noGrp="1"/>
          </p:cNvSpPr>
          <p:nvPr>
            <p:ph type="title"/>
          </p:nvPr>
        </p:nvSpPr>
        <p:spPr/>
        <p:txBody>
          <a:bodyPr/>
          <a:lstStyle/>
          <a:p>
            <a:r>
              <a:rPr lang="en-US" dirty="0"/>
              <a:t>Clinical Competence</a:t>
            </a:r>
          </a:p>
        </p:txBody>
      </p:sp>
      <p:sp>
        <p:nvSpPr>
          <p:cNvPr id="3" name="Content Placeholder 2">
            <a:extLst>
              <a:ext uri="{FF2B5EF4-FFF2-40B4-BE49-F238E27FC236}">
                <a16:creationId xmlns:a16="http://schemas.microsoft.com/office/drawing/2014/main" id="{FACB8796-8A4A-4C0A-9405-DA1B9AD67CA9}"/>
              </a:ext>
            </a:extLst>
          </p:cNvPr>
          <p:cNvSpPr>
            <a:spLocks noGrp="1"/>
          </p:cNvSpPr>
          <p:nvPr>
            <p:ph idx="1"/>
          </p:nvPr>
        </p:nvSpPr>
        <p:spPr/>
        <p:txBody>
          <a:bodyPr>
            <a:normAutofit lnSpcReduction="10000"/>
          </a:bodyPr>
          <a:lstStyle/>
          <a:p>
            <a:r>
              <a:rPr lang="en-US" dirty="0"/>
              <a:t>Informed consent. </a:t>
            </a:r>
          </a:p>
          <a:p>
            <a:r>
              <a:rPr lang="en-US" dirty="0"/>
              <a:t>Awareness of client factors and knowledge of faith traditions. </a:t>
            </a:r>
          </a:p>
          <a:p>
            <a:r>
              <a:rPr lang="en-US" dirty="0"/>
              <a:t>Knowledge about healthy and unhealthy beliefs and behaviors. </a:t>
            </a:r>
          </a:p>
          <a:p>
            <a:r>
              <a:rPr lang="en-US" dirty="0"/>
              <a:t>Familiarity with community resources (local churches, parishes, temples, </a:t>
            </a:r>
            <a:r>
              <a:rPr lang="en-US" dirty="0" err="1"/>
              <a:t>etc</a:t>
            </a:r>
            <a:r>
              <a:rPr lang="en-US" dirty="0"/>
              <a:t>).</a:t>
            </a:r>
          </a:p>
          <a:p>
            <a:r>
              <a:rPr lang="en-US" dirty="0"/>
              <a:t>Consultation with spiritual leader, as appropriate. </a:t>
            </a:r>
          </a:p>
        </p:txBody>
      </p:sp>
    </p:spTree>
    <p:extLst>
      <p:ext uri="{BB962C8B-B14F-4D97-AF65-F5344CB8AC3E}">
        <p14:creationId xmlns:p14="http://schemas.microsoft.com/office/powerpoint/2010/main" val="11103311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Religious/Spiritual Assessment Questions (Barnett., 2012)</a:t>
            </a:r>
          </a:p>
        </p:txBody>
      </p:sp>
      <p:sp>
        <p:nvSpPr>
          <p:cNvPr id="3" name="Content Placeholder 2"/>
          <p:cNvSpPr>
            <a:spLocks noGrp="1"/>
          </p:cNvSpPr>
          <p:nvPr>
            <p:ph idx="1"/>
          </p:nvPr>
        </p:nvSpPr>
        <p:spPr/>
        <p:txBody>
          <a:bodyPr>
            <a:normAutofit fontScale="85000" lnSpcReduction="10000"/>
          </a:bodyPr>
          <a:lstStyle/>
          <a:p>
            <a:r>
              <a:rPr lang="en-US" dirty="0">
                <a:latin typeface="Lucida Sans Unicode" charset="0"/>
              </a:rPr>
              <a:t>Are religious issues important in your life?</a:t>
            </a:r>
          </a:p>
          <a:p>
            <a:r>
              <a:rPr lang="en-US" dirty="0">
                <a:latin typeface="Lucida Sans Unicode" charset="0"/>
              </a:rPr>
              <a:t>Are spiritual issues important in your life?</a:t>
            </a:r>
          </a:p>
          <a:p>
            <a:r>
              <a:rPr lang="en-US" dirty="0">
                <a:latin typeface="Lucida Sans Unicode" charset="0"/>
              </a:rPr>
              <a:t>Do you wish to discuss them in counseling when relevant?</a:t>
            </a:r>
          </a:p>
          <a:p>
            <a:r>
              <a:rPr lang="en-US" dirty="0">
                <a:latin typeface="Lucida Sans Unicode" charset="0"/>
              </a:rPr>
              <a:t>Do you believe in God or a Supreme Being?</a:t>
            </a:r>
          </a:p>
          <a:p>
            <a:r>
              <a:rPr lang="en-US" dirty="0">
                <a:latin typeface="Lucida Sans Unicode" charset="0"/>
              </a:rPr>
              <a:t>Do you believe you can experience spiritual guidance?</a:t>
            </a:r>
          </a:p>
          <a:p>
            <a:r>
              <a:rPr lang="en-US" dirty="0">
                <a:latin typeface="Lucida Sans Unicode" charset="0"/>
              </a:rPr>
              <a:t>What is your current religious affiliation (if any)?</a:t>
            </a:r>
          </a:p>
          <a:p>
            <a:endParaRPr lang="en-US" dirty="0"/>
          </a:p>
        </p:txBody>
      </p:sp>
    </p:spTree>
    <p:extLst>
      <p:ext uri="{BB962C8B-B14F-4D97-AF65-F5344CB8AC3E}">
        <p14:creationId xmlns:p14="http://schemas.microsoft.com/office/powerpoint/2010/main" val="7467333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Religious/Spiritual Assessment Questions (</a:t>
            </a:r>
            <a:r>
              <a:rPr lang="en-US" dirty="0" err="1"/>
              <a:t>cont</a:t>
            </a:r>
            <a:r>
              <a:rPr lang="en-US" dirty="0"/>
              <a:t>). </a:t>
            </a:r>
          </a:p>
        </p:txBody>
      </p:sp>
      <p:sp>
        <p:nvSpPr>
          <p:cNvPr id="3" name="Content Placeholder 2"/>
          <p:cNvSpPr>
            <a:spLocks noGrp="1"/>
          </p:cNvSpPr>
          <p:nvPr>
            <p:ph idx="1"/>
          </p:nvPr>
        </p:nvSpPr>
        <p:spPr/>
        <p:txBody>
          <a:bodyPr>
            <a:normAutofit fontScale="92500" lnSpcReduction="10000"/>
          </a:bodyPr>
          <a:lstStyle/>
          <a:p>
            <a:r>
              <a:rPr lang="en-US" dirty="0">
                <a:latin typeface="Lucida Sans Unicode" charset="0"/>
              </a:rPr>
              <a:t>Are you committed to it and actively involved?</a:t>
            </a:r>
          </a:p>
          <a:p>
            <a:r>
              <a:rPr lang="en-US" dirty="0">
                <a:latin typeface="Lucida Sans Unicode" charset="0"/>
              </a:rPr>
              <a:t>What was your childhood religious affiliation (if any)?</a:t>
            </a:r>
          </a:p>
          <a:p>
            <a:r>
              <a:rPr lang="en-US" dirty="0">
                <a:latin typeface="Lucida Sans Unicode" charset="0"/>
              </a:rPr>
              <a:t>How important was religion or spiritual beliefs to you as a child and adolescent?</a:t>
            </a:r>
          </a:p>
          <a:p>
            <a:r>
              <a:rPr lang="en-US" dirty="0">
                <a:latin typeface="Lucida Sans Unicode" charset="0"/>
              </a:rPr>
              <a:t>Are you aware of any religious or spiritual resources in your life that could be used to help you overcome your problems?</a:t>
            </a:r>
          </a:p>
          <a:p>
            <a:endParaRPr lang="en-US" dirty="0"/>
          </a:p>
        </p:txBody>
      </p:sp>
    </p:spTree>
    <p:extLst>
      <p:ext uri="{BB962C8B-B14F-4D97-AF65-F5344CB8AC3E}">
        <p14:creationId xmlns:p14="http://schemas.microsoft.com/office/powerpoint/2010/main" val="20183500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Guidelines Handout (</a:t>
            </a:r>
            <a:r>
              <a:rPr lang="en-US" dirty="0" err="1"/>
              <a:t>Vieten</a:t>
            </a:r>
            <a:r>
              <a:rPr lang="en-US" dirty="0"/>
              <a:t> et al., 2013)</a:t>
            </a:r>
          </a:p>
        </p:txBody>
      </p:sp>
      <p:sp>
        <p:nvSpPr>
          <p:cNvPr id="3" name="Content Placeholder 2"/>
          <p:cNvSpPr>
            <a:spLocks noGrp="1"/>
          </p:cNvSpPr>
          <p:nvPr>
            <p:ph idx="1"/>
          </p:nvPr>
        </p:nvSpPr>
        <p:spPr/>
        <p:txBody>
          <a:bodyPr>
            <a:normAutofit fontScale="85000" lnSpcReduction="10000"/>
          </a:bodyPr>
          <a:lstStyle/>
          <a:p>
            <a:r>
              <a:rPr lang="en-US" b="1" dirty="0"/>
              <a:t>2) Psychologists view spirituality and religion as important</a:t>
            </a:r>
            <a:r>
              <a:rPr lang="en-US" dirty="0"/>
              <a:t> </a:t>
            </a:r>
            <a:r>
              <a:rPr lang="en-US" b="1" dirty="0"/>
              <a:t>aspects of human diversity, along with factors such as race,</a:t>
            </a:r>
            <a:r>
              <a:rPr lang="en-US" dirty="0"/>
              <a:t> </a:t>
            </a:r>
            <a:r>
              <a:rPr lang="en-US" b="1" dirty="0"/>
              <a:t>ethnicity, sexual orientation, socioeconomic status, disability,</a:t>
            </a:r>
            <a:r>
              <a:rPr lang="en-US" dirty="0"/>
              <a:t> </a:t>
            </a:r>
            <a:r>
              <a:rPr lang="en-US" b="1" dirty="0"/>
              <a:t>gender, and age. </a:t>
            </a:r>
          </a:p>
          <a:p>
            <a:r>
              <a:rPr lang="en-US" b="1" dirty="0"/>
              <a:t>8) Psychologists are aware of internal and external spiritual and/or religious resources and practices that research indicates</a:t>
            </a:r>
            <a:r>
              <a:rPr lang="en-US" dirty="0"/>
              <a:t> </a:t>
            </a:r>
            <a:r>
              <a:rPr lang="en-US" b="1" dirty="0"/>
              <a:t>may support psychological well-being, and recovery from</a:t>
            </a:r>
            <a:r>
              <a:rPr lang="en-US" dirty="0"/>
              <a:t> </a:t>
            </a:r>
            <a:r>
              <a:rPr lang="en-US" b="1" dirty="0"/>
              <a:t>psychological disorders. </a:t>
            </a:r>
          </a:p>
          <a:p>
            <a:r>
              <a:rPr lang="en-US" b="1" dirty="0"/>
              <a:t>10) Psychologists can identify legal and ethical issues related</a:t>
            </a:r>
            <a:r>
              <a:rPr lang="en-US" dirty="0"/>
              <a:t> </a:t>
            </a:r>
            <a:r>
              <a:rPr lang="en-US" b="1" dirty="0"/>
              <a:t>to spirituality and/or religion that may surface when working</a:t>
            </a:r>
            <a:r>
              <a:rPr lang="en-US" dirty="0"/>
              <a:t> </a:t>
            </a:r>
            <a:r>
              <a:rPr lang="en-US" b="1" dirty="0"/>
              <a:t>with clients. </a:t>
            </a:r>
          </a:p>
          <a:p>
            <a:endParaRPr lang="en-US" dirty="0"/>
          </a:p>
        </p:txBody>
      </p:sp>
      <p:sp>
        <p:nvSpPr>
          <p:cNvPr id="4" name="TextBox 3"/>
          <p:cNvSpPr txBox="1"/>
          <p:nvPr/>
        </p:nvSpPr>
        <p:spPr>
          <a:xfrm>
            <a:off x="258290" y="6103972"/>
            <a:ext cx="8428510" cy="523220"/>
          </a:xfrm>
          <a:prstGeom prst="rect">
            <a:avLst/>
          </a:prstGeom>
          <a:noFill/>
        </p:spPr>
        <p:txBody>
          <a:bodyPr wrap="square" rtlCol="0">
            <a:spAutoFit/>
          </a:bodyPr>
          <a:lstStyle/>
          <a:p>
            <a:r>
              <a:rPr lang="en-US" sz="1400" dirty="0" err="1"/>
              <a:t>Vieten</a:t>
            </a:r>
            <a:r>
              <a:rPr lang="en-US" sz="1400" dirty="0"/>
              <a:t>, C., </a:t>
            </a:r>
            <a:r>
              <a:rPr lang="en-US" sz="1400" dirty="0" err="1"/>
              <a:t>Scammell</a:t>
            </a:r>
            <a:r>
              <a:rPr lang="en-US" sz="1400" dirty="0"/>
              <a:t>, S., </a:t>
            </a:r>
            <a:r>
              <a:rPr lang="en-US" sz="1400" dirty="0" err="1"/>
              <a:t>Pilato</a:t>
            </a:r>
            <a:r>
              <a:rPr lang="en-US" sz="1400" dirty="0"/>
              <a:t>, R., </a:t>
            </a:r>
            <a:r>
              <a:rPr lang="en-US" sz="1400" dirty="0" err="1"/>
              <a:t>Ammondson</a:t>
            </a:r>
            <a:r>
              <a:rPr lang="en-US" sz="1400" dirty="0"/>
              <a:t>, I., </a:t>
            </a:r>
            <a:r>
              <a:rPr lang="en-US" sz="1400" dirty="0" err="1"/>
              <a:t>Pargament</a:t>
            </a:r>
            <a:r>
              <a:rPr lang="en-US" sz="1400" dirty="0"/>
              <a:t>, K. I., &amp; </a:t>
            </a:r>
            <a:r>
              <a:rPr lang="en-US" sz="1400" dirty="0" err="1"/>
              <a:t>Lukoff</a:t>
            </a:r>
            <a:r>
              <a:rPr lang="en-US" sz="1400" dirty="0"/>
              <a:t>, D. (2013). Spiritual and religious competencies for psychologists. </a:t>
            </a:r>
            <a:r>
              <a:rPr lang="en-US" sz="1400" i="1" dirty="0"/>
              <a:t>Psychology of Religion and Spirituality</a:t>
            </a:r>
            <a:r>
              <a:rPr lang="en-US" sz="1400" dirty="0"/>
              <a:t>, </a:t>
            </a:r>
            <a:r>
              <a:rPr lang="en-US" sz="1400" i="1" dirty="0"/>
              <a:t>5</a:t>
            </a:r>
            <a:r>
              <a:rPr lang="en-US" sz="1400" dirty="0"/>
              <a:t>(3), 129.</a:t>
            </a:r>
          </a:p>
        </p:txBody>
      </p:sp>
    </p:spTree>
    <p:extLst>
      <p:ext uri="{BB962C8B-B14F-4D97-AF65-F5344CB8AC3E}">
        <p14:creationId xmlns:p14="http://schemas.microsoft.com/office/powerpoint/2010/main" val="26252414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127</TotalTime>
  <Words>1739</Words>
  <Application>Microsoft Office PowerPoint</Application>
  <PresentationFormat>On-screen Show (4:3)</PresentationFormat>
  <Paragraphs>82</Paragraphs>
  <Slides>12</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ＭＳ Ｐゴシック</vt:lpstr>
      <vt:lpstr>Arial</vt:lpstr>
      <vt:lpstr>Calibri</vt:lpstr>
      <vt:lpstr>Futura Book</vt:lpstr>
      <vt:lpstr>Lucida Sans Unicode</vt:lpstr>
      <vt:lpstr>Wingdings 2</vt:lpstr>
      <vt:lpstr>Office Theme</vt:lpstr>
      <vt:lpstr>Spirituality/Religion Psycho-education: Implications and Guidelines</vt:lpstr>
      <vt:lpstr>Embedded in our Guidelines</vt:lpstr>
      <vt:lpstr>What is the problem? </vt:lpstr>
      <vt:lpstr>Evidence to the contrary</vt:lpstr>
      <vt:lpstr>Potential benefits and opportunities of including an religious and spiritual issues in psychotherapy</vt:lpstr>
      <vt:lpstr>Clinical Competence</vt:lpstr>
      <vt:lpstr>Religious/Spiritual Assessment Questions (Barnett., 2012)</vt:lpstr>
      <vt:lpstr>Religious/Spiritual Assessment Questions (cont). </vt:lpstr>
      <vt:lpstr>Guidelines Handout (Vieten et al., 2013)</vt:lpstr>
      <vt:lpstr>Vignette </vt:lpstr>
      <vt:lpstr>Questions</vt:lpstr>
      <vt:lpstr>When to know to ask for help? </vt:lpstr>
    </vt:vector>
  </TitlesOfParts>
  <Company>University of Houston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Spirituality/Religion Psycho-education: Implications and Guidelines</dc:title>
  <dc:creator>Bradley Smith</dc:creator>
  <cp:lastModifiedBy>syed rizvi</cp:lastModifiedBy>
  <cp:revision>14</cp:revision>
  <dcterms:created xsi:type="dcterms:W3CDTF">2018-09-13T13:53:00Z</dcterms:created>
  <dcterms:modified xsi:type="dcterms:W3CDTF">2018-09-16T16:02:39Z</dcterms:modified>
</cp:coreProperties>
</file>