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583" autoAdjust="0"/>
  </p:normalViewPr>
  <p:slideViewPr>
    <p:cSldViewPr snapToGrid="0">
      <p:cViewPr varScale="1">
        <p:scale>
          <a:sx n="54" d="100"/>
          <a:sy n="54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Prayer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0E-4A30-A272-F04A36EC0315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0E-4A30-A272-F04A36EC0315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0E-4A30-A272-F04A36EC0315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0E-4A30-A272-F04A36EC0315}"/>
              </c:ext>
            </c:extLst>
          </c:dPt>
          <c:cat>
            <c:strRef>
              <c:f>Sheet1!$A$2:$A$36</c:f>
              <c:strCache>
                <c:ptCount val="35"/>
                <c:pt idx="0">
                  <c:v>(10/22)</c:v>
                </c:pt>
                <c:pt idx="1">
                  <c:v>(10/23)</c:v>
                </c:pt>
                <c:pt idx="2">
                  <c:v>(10/24)</c:v>
                </c:pt>
                <c:pt idx="3">
                  <c:v>(10/25)</c:v>
                </c:pt>
                <c:pt idx="4">
                  <c:v>(10/26)</c:v>
                </c:pt>
                <c:pt idx="5">
                  <c:v>(10/27)</c:v>
                </c:pt>
                <c:pt idx="6">
                  <c:v>(10/28)</c:v>
                </c:pt>
                <c:pt idx="7">
                  <c:v>(10/29)</c:v>
                </c:pt>
                <c:pt idx="8">
                  <c:v>(10/30)</c:v>
                </c:pt>
                <c:pt idx="9">
                  <c:v>(10/31)</c:v>
                </c:pt>
                <c:pt idx="10">
                  <c:v>(11/01)</c:v>
                </c:pt>
                <c:pt idx="11">
                  <c:v>(11/02)</c:v>
                </c:pt>
                <c:pt idx="12">
                  <c:v>(11/03)</c:v>
                </c:pt>
                <c:pt idx="13">
                  <c:v>(11/04)</c:v>
                </c:pt>
                <c:pt idx="14">
                  <c:v>(11/05)</c:v>
                </c:pt>
                <c:pt idx="15">
                  <c:v>(11/06)</c:v>
                </c:pt>
                <c:pt idx="16">
                  <c:v>(11/07)</c:v>
                </c:pt>
                <c:pt idx="17">
                  <c:v>(11/08)</c:v>
                </c:pt>
                <c:pt idx="18">
                  <c:v>(11/09)</c:v>
                </c:pt>
                <c:pt idx="19">
                  <c:v>(11/10)</c:v>
                </c:pt>
                <c:pt idx="20">
                  <c:v>(11/11)</c:v>
                </c:pt>
                <c:pt idx="21">
                  <c:v>(11/12)</c:v>
                </c:pt>
                <c:pt idx="22">
                  <c:v>(11/13)</c:v>
                </c:pt>
                <c:pt idx="23">
                  <c:v>(11/14)</c:v>
                </c:pt>
                <c:pt idx="24">
                  <c:v>(11/15)</c:v>
                </c:pt>
                <c:pt idx="25">
                  <c:v>(11/16)</c:v>
                </c:pt>
                <c:pt idx="26">
                  <c:v>(11/17)</c:v>
                </c:pt>
                <c:pt idx="27">
                  <c:v>(11/18)</c:v>
                </c:pt>
                <c:pt idx="28">
                  <c:v>(11/19)</c:v>
                </c:pt>
                <c:pt idx="29">
                  <c:v>(11/20)</c:v>
                </c:pt>
                <c:pt idx="30">
                  <c:v>(11/21)</c:v>
                </c:pt>
                <c:pt idx="31">
                  <c:v>(11/22)</c:v>
                </c:pt>
                <c:pt idx="32">
                  <c:v>(11/23)</c:v>
                </c:pt>
                <c:pt idx="33">
                  <c:v>(11/24)</c:v>
                </c:pt>
                <c:pt idx="34">
                  <c:v>(11/25)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80E-4A30-A272-F04A36EC0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611504"/>
        <c:axId val="377614128"/>
      </c:lineChart>
      <c:catAx>
        <c:axId val="37761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14128"/>
        <c:crosses val="autoZero"/>
        <c:auto val="1"/>
        <c:lblAlgn val="ctr"/>
        <c:lblOffset val="100"/>
        <c:noMultiLvlLbl val="0"/>
      </c:catAx>
      <c:valAx>
        <c:axId val="3776141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61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0.23567</cdr:x>
      <cdr:y>0.00279</cdr:y>
    </cdr:from>
    <cdr:to>
      <cdr:x>0.23885</cdr:x>
      <cdr:y>0.76045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9697F4E-8AD7-427F-8E81-4A821A6794E3}"/>
            </a:ext>
          </a:extLst>
        </cdr:cNvPr>
        <cdr:cNvCxnSpPr/>
      </cdr:nvCxnSpPr>
      <cdr:spPr>
        <a:xfrm xmlns:a="http://schemas.openxmlformats.org/drawingml/2006/main">
          <a:off x="1409700" y="9526"/>
          <a:ext cx="19050" cy="259080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0.42197</cdr:x>
      <cdr:y>0.00279</cdr:y>
    </cdr:from>
    <cdr:to>
      <cdr:x>0.42994</cdr:x>
      <cdr:y>0.76602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25CED5B1-C4C8-40EB-83B8-6AED15B02155}"/>
            </a:ext>
          </a:extLst>
        </cdr:cNvPr>
        <cdr:cNvCxnSpPr/>
      </cdr:nvCxnSpPr>
      <cdr:spPr>
        <a:xfrm xmlns:a="http://schemas.openxmlformats.org/drawingml/2006/main">
          <a:off x="2524125" y="9526"/>
          <a:ext cx="47625" cy="260985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0.61147</cdr:x>
      <cdr:y>0.00279</cdr:y>
    </cdr:from>
    <cdr:to>
      <cdr:x>0.61306</cdr:x>
      <cdr:y>0.75209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FD849AFA-A641-4556-89D3-02EE11FAE56C}"/>
            </a:ext>
          </a:extLst>
        </cdr:cNvPr>
        <cdr:cNvCxnSpPr/>
      </cdr:nvCxnSpPr>
      <cdr:spPr>
        <a:xfrm xmlns:a="http://schemas.openxmlformats.org/drawingml/2006/main">
          <a:off x="3657600" y="9526"/>
          <a:ext cx="9525" cy="256222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0.76752</cdr:x>
      <cdr:y>0.00836</cdr:y>
    </cdr:from>
    <cdr:to>
      <cdr:x>0.77229</cdr:x>
      <cdr:y>0.75209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BD7CE604-11C9-4041-A943-924AE143D5D7}"/>
            </a:ext>
          </a:extLst>
        </cdr:cNvPr>
        <cdr:cNvCxnSpPr/>
      </cdr:nvCxnSpPr>
      <cdr:spPr>
        <a:xfrm xmlns:a="http://schemas.openxmlformats.org/drawingml/2006/main">
          <a:off x="4591050" y="28576"/>
          <a:ext cx="28575" cy="254317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0.07643</cdr:x>
      <cdr:y>0.16713</cdr:y>
    </cdr:from>
    <cdr:to>
      <cdr:x>0.22293</cdr:x>
      <cdr:y>0.28412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1E033255-A84F-4F07-B533-DAF76987E386}"/>
            </a:ext>
          </a:extLst>
        </cdr:cNvPr>
        <cdr:cNvSpPr txBox="1"/>
      </cdr:nvSpPr>
      <cdr:spPr>
        <a:xfrm xmlns:a="http://schemas.openxmlformats.org/drawingml/2006/main">
          <a:off x="457200" y="571501"/>
          <a:ext cx="8763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Baseline</a:t>
          </a:r>
        </a:p>
      </cdr:txBody>
    </cdr:sp>
  </cdr:relSizeAnchor>
  <cdr:relSizeAnchor xmlns:cdr="http://schemas.openxmlformats.org/drawingml/2006/chartDrawing">
    <cdr:from>
      <cdr:x>0.2707</cdr:x>
      <cdr:y>0.1727</cdr:y>
    </cdr:from>
    <cdr:to>
      <cdr:x>0.42357</cdr:x>
      <cdr:y>0.44011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D8BD709D-8E25-4C14-B7EB-7F0F9C09AF77}"/>
            </a:ext>
          </a:extLst>
        </cdr:cNvPr>
        <cdr:cNvSpPr txBox="1"/>
      </cdr:nvSpPr>
      <cdr:spPr>
        <a:xfrm xmlns:a="http://schemas.openxmlformats.org/drawingml/2006/main">
          <a:off x="1619250" y="590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Week</a:t>
          </a:r>
          <a:r>
            <a:rPr lang="en-US" sz="1100" baseline="0"/>
            <a:t> 1</a:t>
          </a:r>
          <a:endParaRPr lang="en-US" sz="1100"/>
        </a:p>
      </cdr:txBody>
    </cdr:sp>
  </cdr:relSizeAnchor>
  <cdr:relSizeAnchor xmlns:cdr="http://schemas.openxmlformats.org/drawingml/2006/chartDrawing">
    <cdr:from>
      <cdr:x>0.46019</cdr:x>
      <cdr:y>0.16156</cdr:y>
    </cdr:from>
    <cdr:to>
      <cdr:x>0.61624</cdr:x>
      <cdr:y>0.4234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FDC4EAD0-F7EC-4329-BBE4-4FE0AE745A3A}"/>
            </a:ext>
          </a:extLst>
        </cdr:cNvPr>
        <cdr:cNvSpPr txBox="1"/>
      </cdr:nvSpPr>
      <cdr:spPr>
        <a:xfrm xmlns:a="http://schemas.openxmlformats.org/drawingml/2006/main">
          <a:off x="2752725" y="552451"/>
          <a:ext cx="933450" cy="895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Week 2</a:t>
          </a:r>
        </a:p>
      </cdr:txBody>
    </cdr:sp>
  </cdr:relSizeAnchor>
  <cdr:relSizeAnchor xmlns:cdr="http://schemas.openxmlformats.org/drawingml/2006/chartDrawing">
    <cdr:from>
      <cdr:x>0.63535</cdr:x>
      <cdr:y>0.1532</cdr:y>
    </cdr:from>
    <cdr:to>
      <cdr:x>0.78822</cdr:x>
      <cdr:y>0.42061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601A932F-90FE-4019-AC86-3F9E9C7D568F}"/>
            </a:ext>
          </a:extLst>
        </cdr:cNvPr>
        <cdr:cNvSpPr txBox="1"/>
      </cdr:nvSpPr>
      <cdr:spPr>
        <a:xfrm xmlns:a="http://schemas.openxmlformats.org/drawingml/2006/main">
          <a:off x="3800475" y="52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Week 3</a:t>
          </a:r>
        </a:p>
      </cdr:txBody>
    </cdr:sp>
  </cdr:relSizeAnchor>
  <cdr:relSizeAnchor xmlns:cdr="http://schemas.openxmlformats.org/drawingml/2006/chartDrawing">
    <cdr:from>
      <cdr:x>0.80255</cdr:x>
      <cdr:y>0.15042</cdr:y>
    </cdr:from>
    <cdr:to>
      <cdr:x>0.95541</cdr:x>
      <cdr:y>0.41783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id="{363A7445-1660-49D5-BC5A-3E69833E9B8F}"/>
            </a:ext>
          </a:extLst>
        </cdr:cNvPr>
        <cdr:cNvSpPr txBox="1"/>
      </cdr:nvSpPr>
      <cdr:spPr>
        <a:xfrm xmlns:a="http://schemas.openxmlformats.org/drawingml/2006/main">
          <a:off x="4800600" y="5143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Week 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F55A-D336-4493-85EA-6F7D85A24AAE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5143B-7BE5-45B6-A145-943609434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 is to better themselves (self-regulation) and engage in healthy practices (better eating, better social skills, better family communication, etc.), then there will be a positive correlation with life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143B-7BE5-45B6-A145-943609434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651A-451C-465E-93AD-556E162E2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improvement plan: A case study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F7917-3773-4C8F-928A-CFF826123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Syed Rizvi</a:t>
            </a:r>
          </a:p>
        </p:txBody>
      </p:sp>
    </p:spTree>
    <p:extLst>
      <p:ext uri="{BB962C8B-B14F-4D97-AF65-F5344CB8AC3E}">
        <p14:creationId xmlns:p14="http://schemas.microsoft.com/office/powerpoint/2010/main" val="382331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D8E0-576E-467F-8C21-CEB80B84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1F4DE-E1E6-422D-B8C6-DA13CA1F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4. Devise and describe an intervention</a:t>
            </a:r>
          </a:p>
          <a:p>
            <a:pPr lvl="1"/>
            <a:r>
              <a:rPr lang="en-US" dirty="0"/>
              <a:t>Use of positive reinforcers, ‘challenge’ of waiting through the week, establishing conditions and response priming. </a:t>
            </a:r>
          </a:p>
          <a:p>
            <a:pPr lvl="2"/>
            <a:r>
              <a:rPr lang="en-US" dirty="0"/>
              <a:t>Since experiencing early steps in a behavior chain increases the likelihood of the desirable behavior; I used meditation at times to bring myself to a ‘peaceful’ mentality, prayer app to remind me and a quiet place to engage in a more spiritually powerful level of prayer. </a:t>
            </a:r>
          </a:p>
          <a:p>
            <a:pPr lvl="2"/>
            <a:r>
              <a:rPr lang="en-US" dirty="0"/>
              <a:t>Identified new reinforcing consequences: avoidance from awkwardness (bathroom)</a:t>
            </a:r>
          </a:p>
          <a:p>
            <a:pPr lvl="1"/>
            <a:r>
              <a:rPr lang="en-US" dirty="0"/>
              <a:t>Expanding stimulus control; Instead of relying on singular reinforcer, </a:t>
            </a:r>
            <a:r>
              <a:rPr lang="en-US" b="1" dirty="0"/>
              <a:t>stimulus generalization</a:t>
            </a:r>
            <a:r>
              <a:rPr lang="en-US" dirty="0"/>
              <a:t> to increase my motivation as timings of prayer begin to increase. </a:t>
            </a:r>
          </a:p>
          <a:p>
            <a:pPr lvl="2"/>
            <a:r>
              <a:rPr lang="en-US" dirty="0"/>
              <a:t>In theory, I can ‘jump-start’ this prayer behavior after the intervention ceases. 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09A7-3010-436F-B6A6-34612960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0B84-9E50-4855-94A9-DEEA5BDD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4. Devise and describe an intervention</a:t>
            </a:r>
          </a:p>
          <a:p>
            <a:pPr lvl="1"/>
            <a:r>
              <a:rPr lang="en-US" dirty="0"/>
              <a:t>Self-intervention: self-case study in which I was responsible for administering reinforcers and consequences, as well as keeping count of weekly prayers. </a:t>
            </a:r>
          </a:p>
          <a:p>
            <a:pPr lvl="1"/>
            <a:r>
              <a:rPr lang="en-US" dirty="0"/>
              <a:t>Self-assessment was used to identify target behavior, antecedents, establishing conditions and positive reinforcers. </a:t>
            </a:r>
          </a:p>
          <a:p>
            <a:pPr lvl="1"/>
            <a:r>
              <a:rPr lang="en-US" dirty="0"/>
              <a:t>In the process of the FBA, the criteria for reinforcement were </a:t>
            </a:r>
            <a:r>
              <a:rPr lang="en-US" b="1" dirty="0"/>
              <a:t>self-determined </a:t>
            </a:r>
            <a:r>
              <a:rPr lang="en-US" dirty="0"/>
              <a:t>and those reinforcers were </a:t>
            </a:r>
            <a:r>
              <a:rPr lang="en-US" b="1" dirty="0"/>
              <a:t>self-administered </a:t>
            </a:r>
            <a:r>
              <a:rPr lang="en-US" dirty="0"/>
              <a:t>at the end of each weekly cycle through </a:t>
            </a:r>
            <a:r>
              <a:rPr lang="en-US" b="1" dirty="0"/>
              <a:t>self-monitoring </a:t>
            </a:r>
            <a:r>
              <a:rPr lang="en-US" dirty="0"/>
              <a:t>process.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8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range sunset in the background&#10;&#10;Description generated with high confidence">
            <a:extLst>
              <a:ext uri="{FF2B5EF4-FFF2-40B4-BE49-F238E27FC236}">
                <a16:creationId xmlns:a16="http://schemas.microsoft.com/office/drawing/2014/main" id="{39665A41-2D8D-4C44-A9B5-CD16B8095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/>
          </a:blip>
          <a:srcRect t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6319FFD2-07B5-4029-BFB3-26FCFCC2F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55A07-A4F6-4440-82FA-B69644FA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Single-Case Design: Changing-Criterion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D71-85BD-4190-93C5-65CD1ACB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 err="1"/>
              <a:t>Kazdin</a:t>
            </a:r>
            <a:r>
              <a:rPr lang="en-US" dirty="0"/>
              <a:t> (2011) remarks ‘the design is very well suited to many applications in applied settings where progress is likely to be gradual’ (p. 175)’</a:t>
            </a:r>
          </a:p>
          <a:p>
            <a:pPr lvl="2"/>
            <a:r>
              <a:rPr lang="en-US" dirty="0"/>
              <a:t>Very relevant and applicable to prayer behavior. </a:t>
            </a:r>
          </a:p>
          <a:p>
            <a:pPr lvl="1"/>
            <a:r>
              <a:rPr lang="en-US" dirty="0"/>
              <a:t>Since this intervention has several treatment sub-phases, each previous phase, once stabilized, serves as a baseline for the increased criteria. </a:t>
            </a:r>
          </a:p>
          <a:p>
            <a:pPr lvl="1"/>
            <a:r>
              <a:rPr lang="en-US" dirty="0"/>
              <a:t>According to the previous data baseline, the interventionist can </a:t>
            </a:r>
            <a:r>
              <a:rPr lang="en-US" b="1" dirty="0"/>
              <a:t>flexibly increase or decrease the criteria </a:t>
            </a:r>
            <a:r>
              <a:rPr lang="en-US" dirty="0"/>
              <a:t>to maximize the treatment effect. </a:t>
            </a:r>
          </a:p>
          <a:p>
            <a:pPr lvl="1"/>
            <a:r>
              <a:rPr lang="en-US" dirty="0"/>
              <a:t>This design is useful because it </a:t>
            </a:r>
            <a:r>
              <a:rPr lang="en-US" b="1" dirty="0"/>
              <a:t>does not require reversal of the design </a:t>
            </a:r>
            <a:r>
              <a:rPr lang="en-US" dirty="0"/>
              <a:t>to examine the experimental control effect. </a:t>
            </a:r>
          </a:p>
          <a:p>
            <a:pPr lvl="1"/>
            <a:r>
              <a:rPr lang="en-US" dirty="0"/>
              <a:t>Variability of reinforcers</a:t>
            </a:r>
          </a:p>
          <a:p>
            <a:pPr lvl="2"/>
            <a:r>
              <a:rPr lang="en-US" dirty="0"/>
              <a:t>Same reinforcer for engaging in 5 prayers as opposed to 25 prayers would not work.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3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342E-F8D2-4834-B115-AE98D8FD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/>
              <a:t>Single-Case Design: Changing-Criterion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BC02-A732-46C8-B981-218BF150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b="1" u="sng"/>
              <a:t>Limitations of design</a:t>
            </a:r>
          </a:p>
          <a:p>
            <a:pPr lvl="1"/>
            <a:r>
              <a:rPr lang="en-US"/>
              <a:t>Only appropriate for </a:t>
            </a:r>
            <a:r>
              <a:rPr lang="en-US" b="1"/>
              <a:t>one particular behavior not a variety</a:t>
            </a:r>
            <a:r>
              <a:rPr lang="en-US"/>
              <a:t>. </a:t>
            </a:r>
          </a:p>
          <a:p>
            <a:pPr lvl="1"/>
            <a:r>
              <a:rPr lang="en-US"/>
              <a:t>Behavior was already in my repertoire; changing-criterion may not be appropriate for shaping a new behavior.</a:t>
            </a:r>
          </a:p>
          <a:p>
            <a:pPr lvl="1"/>
            <a:r>
              <a:rPr lang="en-US" sz="1800"/>
              <a:t>Holding oneself accountable for intervention may lead to observer drift. </a:t>
            </a:r>
          </a:p>
          <a:p>
            <a:pPr lvl="2"/>
            <a:r>
              <a:rPr lang="en-US" sz="1600"/>
              <a:t>Operational definition of ‘prayer’ may change as the challenge becomes more difficult. </a:t>
            </a:r>
          </a:p>
          <a:p>
            <a:pPr marL="914400" lvl="2" indent="0">
              <a:buNone/>
            </a:pPr>
            <a:endParaRPr lang="en-US" sz="160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2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FFF8D3-2EF3-4286-935A-D01BE3C853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8CCB43-545E-4064-8BB8-5C492D0F5F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1A175-3BF6-4420-9EB0-3A9873FC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44" y="1416937"/>
            <a:ext cx="6878844" cy="4024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55167-A41C-46D7-BE86-5E01FA75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Hypothetical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2B1E-90D5-46CD-BF93-0A56127E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Figure 1: Prayer times during the program implementation. 8 sub-phases are presented during the intervention using the changing-criterion design. </a:t>
            </a:r>
          </a:p>
        </p:txBody>
      </p:sp>
    </p:spTree>
    <p:extLst>
      <p:ext uri="{BB962C8B-B14F-4D97-AF65-F5344CB8AC3E}">
        <p14:creationId xmlns:p14="http://schemas.microsoft.com/office/powerpoint/2010/main" val="523827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1D90E-16BF-438E-9697-6AB6F678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Figure 2: Implementation of changing-criterion design. Upward slope indicates success of intervention.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7744E5-1650-4E92-8B81-6C5595D76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4007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2659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2E49-1911-422F-916D-5AF5BD7F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42B28-B391-44EE-92AD-389A81EB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Visual inspection</a:t>
            </a:r>
          </a:p>
          <a:p>
            <a:pPr lvl="1"/>
            <a:r>
              <a:rPr lang="en-US" dirty="0"/>
              <a:t>Looking at the trends in the graph reveal that all in all the intervention is successful. Although I have plateaued for this previous week, I am still engaging in prayer A LOT more than I was during baseline. </a:t>
            </a:r>
          </a:p>
          <a:p>
            <a:pPr lvl="1"/>
            <a:r>
              <a:rPr lang="en-US" dirty="0"/>
              <a:t>As days progresses, the criteria (the horizontal dotted line) moves up and the data points goes upwards as well. </a:t>
            </a:r>
          </a:p>
          <a:p>
            <a:pPr lvl="1"/>
            <a:r>
              <a:rPr lang="en-US" dirty="0"/>
              <a:t>In detail, the baseline data (phase A) revealed that I rarely engaged in the prayer behavior (3 times for 7 days). The first intervention phase (b1), therefore, started with a smaller criteria of meeting 5 prayers (which I reached) then the criteria gradually move up to 8 prayers (b</a:t>
            </a:r>
            <a:r>
              <a:rPr lang="en-US" baseline="-25000" dirty="0"/>
              <a:t>2</a:t>
            </a:r>
            <a:r>
              <a:rPr lang="en-US" dirty="0"/>
              <a:t>), 11 prayers (b</a:t>
            </a:r>
            <a:r>
              <a:rPr lang="en-US" baseline="-25000" dirty="0"/>
              <a:t>3</a:t>
            </a:r>
            <a:r>
              <a:rPr lang="en-US" dirty="0"/>
              <a:t>), 15 prayers (b4).</a:t>
            </a:r>
          </a:p>
          <a:p>
            <a:pPr lvl="1"/>
            <a:r>
              <a:rPr lang="en-US" dirty="0"/>
              <a:t>Still have 6 more weeks remaining due to the fact that this is a very gradual increase. </a:t>
            </a:r>
          </a:p>
        </p:txBody>
      </p:sp>
    </p:spTree>
    <p:extLst>
      <p:ext uri="{BB962C8B-B14F-4D97-AF65-F5344CB8AC3E}">
        <p14:creationId xmlns:p14="http://schemas.microsoft.com/office/powerpoint/2010/main" val="394739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5D78B-8263-4E95-B41B-029B29B45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/>
          </a:blip>
          <a:srcRect l="21350" r="44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9FFD2-07B5-4029-BFB3-26FCFCC2F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30A31-3133-4DCC-B4E8-1843D995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725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Evaluation of the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7AB4-B933-4C14-BE73-2A9285E2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Numerous studies have shown a positive correlation between mental well-being, which can come from positive religiosity and spiritual practice and low levels of stress/anxiety/depression. </a:t>
            </a:r>
          </a:p>
          <a:p>
            <a:pPr lvl="1"/>
            <a:r>
              <a:rPr lang="en-US" dirty="0"/>
              <a:t>It all begins in </a:t>
            </a:r>
            <a:r>
              <a:rPr lang="en-US" b="1" dirty="0"/>
              <a:t>increasing</a:t>
            </a:r>
            <a:r>
              <a:rPr lang="en-US" dirty="0"/>
              <a:t> the target behavior</a:t>
            </a:r>
          </a:p>
          <a:p>
            <a:r>
              <a:rPr lang="en-US" dirty="0"/>
              <a:t>Very important </a:t>
            </a:r>
            <a:r>
              <a:rPr lang="en-US" b="1" dirty="0"/>
              <a:t>change: </a:t>
            </a:r>
            <a:r>
              <a:rPr lang="en-US" dirty="0"/>
              <a:t>Applying behavioral therapy to help spiritual communities to engage more in their respective practices.</a:t>
            </a:r>
          </a:p>
          <a:p>
            <a:pPr lvl="1"/>
            <a:r>
              <a:rPr lang="en-US" dirty="0"/>
              <a:t>Generalizable: A Buddhist who wants to meditate more but is finding it hard to do so or a Christian who wants to increase the length of time they visit their local church. </a:t>
            </a:r>
          </a:p>
        </p:txBody>
      </p:sp>
    </p:spTree>
    <p:extLst>
      <p:ext uri="{BB962C8B-B14F-4D97-AF65-F5344CB8AC3E}">
        <p14:creationId xmlns:p14="http://schemas.microsoft.com/office/powerpoint/2010/main" val="119943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3BA4F-9060-47F3-9412-43BA7A1CD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9FFD2-07B5-4029-BFB3-26FCFCC2F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06B47-DD9D-4DA4-8EEA-63042A36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Target behavior, client and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FF46-C2F2-4FBD-B972-0DAB599E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Target Behavior: Increasing prayer length</a:t>
            </a:r>
          </a:p>
          <a:p>
            <a:r>
              <a:rPr lang="en-US" dirty="0"/>
              <a:t>A Muslim engages in the spiritual practice of prayer five times a day ranging from sunrise to sunset. </a:t>
            </a:r>
          </a:p>
          <a:p>
            <a:r>
              <a:rPr lang="en-US" dirty="0"/>
              <a:t>This is a self-administered intervention by the client </a:t>
            </a:r>
            <a:r>
              <a:rPr lang="en-US" dirty="0">
                <a:sym typeface="Wingdings"/>
              </a:rPr>
              <a:t> </a:t>
            </a:r>
            <a:r>
              <a:rPr lang="en-US" b="1" dirty="0"/>
              <a:t>self-assessment, self-monitoring/observation, and self-reinforcement</a:t>
            </a:r>
            <a:r>
              <a:rPr lang="en-US" dirty="0"/>
              <a:t>.</a:t>
            </a:r>
          </a:p>
          <a:p>
            <a:r>
              <a:rPr lang="en-US" dirty="0"/>
              <a:t>8 Week trial: 10/29-12/24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0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245A-A45F-4DDE-8E29-89971F62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identify behavior &amp; Operational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9E515-B73D-4EC5-B9DB-3219C09F6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Prayer serves to promote a high functioning or adaptive behavior as spirituality and mindfulness have been implicated in better well-being and life satisfaction. </a:t>
            </a:r>
          </a:p>
          <a:p>
            <a:r>
              <a:rPr lang="en-US" dirty="0"/>
              <a:t>Rigid definition of prayer 		     Task Analysis</a:t>
            </a:r>
          </a:p>
          <a:p>
            <a:r>
              <a:rPr lang="en-US" dirty="0"/>
              <a:t>Starting point: </a:t>
            </a:r>
            <a:r>
              <a:rPr lang="en-US" i="1" dirty="0"/>
              <a:t>wudu or </a:t>
            </a:r>
            <a:r>
              <a:rPr lang="en-US" dirty="0"/>
              <a:t>ablution of the skin. </a:t>
            </a:r>
          </a:p>
          <a:p>
            <a:r>
              <a:rPr lang="en-US" dirty="0"/>
              <a:t>Call to prayer, succession of prostration and standing (</a:t>
            </a:r>
            <a:r>
              <a:rPr lang="en-US" i="1" dirty="0" err="1"/>
              <a:t>rakaat</a:t>
            </a:r>
            <a:r>
              <a:rPr lang="en-US" i="1" dirty="0"/>
              <a:t>), </a:t>
            </a:r>
            <a:r>
              <a:rPr lang="en-US" dirty="0"/>
              <a:t>according to time of day. </a:t>
            </a:r>
          </a:p>
          <a:p>
            <a:r>
              <a:rPr lang="en-US" dirty="0"/>
              <a:t>Ending point: Last </a:t>
            </a:r>
            <a:r>
              <a:rPr lang="en-US" i="1" dirty="0" err="1"/>
              <a:t>rakaat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3BE0127-3DA8-4025-808D-3B328E4150C7}"/>
              </a:ext>
            </a:extLst>
          </p:cNvPr>
          <p:cNvSpPr/>
          <p:nvPr/>
        </p:nvSpPr>
        <p:spPr>
          <a:xfrm>
            <a:off x="4572000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00CD-D4B3-49E8-A2A4-39DFC82F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5F7EB-F4DC-46AC-9E25-2DD6D433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Prayer App which alerts user of approaching prayer.</a:t>
            </a:r>
          </a:p>
          <a:p>
            <a:r>
              <a:rPr lang="en-US" b="1" dirty="0"/>
              <a:t>Frequency count</a:t>
            </a:r>
            <a:r>
              <a:rPr lang="en-US" b="1" i="1" dirty="0"/>
              <a:t> </a:t>
            </a:r>
            <a:r>
              <a:rPr lang="en-US" dirty="0"/>
              <a:t>which tallies every prayer set on my memo app. </a:t>
            </a:r>
            <a:endParaRPr lang="en-US" b="1" dirty="0"/>
          </a:p>
          <a:p>
            <a:r>
              <a:rPr lang="en-US" sz="2400" dirty="0"/>
              <a:t>Observations of client behavior could be obtained naturally. </a:t>
            </a:r>
            <a:r>
              <a:rPr lang="en-US" sz="2400" b="1" dirty="0"/>
              <a:t>Ongoing performance</a:t>
            </a:r>
            <a:r>
              <a:rPr lang="en-US" sz="2400" dirty="0"/>
              <a:t> of the client was observed </a:t>
            </a:r>
            <a:r>
              <a:rPr lang="en-US" sz="2400" b="1" dirty="0"/>
              <a:t>as it normally occurred</a:t>
            </a:r>
            <a:r>
              <a:rPr lang="en-US" sz="2400" dirty="0"/>
              <a:t>. </a:t>
            </a:r>
          </a:p>
          <a:p>
            <a:endParaRPr lang="en-US" dirty="0"/>
          </a:p>
          <a:p>
            <a:r>
              <a:rPr lang="en-US" dirty="0"/>
              <a:t>Prayer can be performed in a number of natural settings (school, mosque, home, staircase) </a:t>
            </a:r>
          </a:p>
        </p:txBody>
      </p:sp>
    </p:spTree>
    <p:extLst>
      <p:ext uri="{BB962C8B-B14F-4D97-AF65-F5344CB8AC3E}">
        <p14:creationId xmlns:p14="http://schemas.microsoft.com/office/powerpoint/2010/main" val="69317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7CC2-BC8D-4CDA-9B1F-0510146E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FBA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C3379-387E-4263-A5E2-C2927B8B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1. Collecting Information</a:t>
            </a:r>
          </a:p>
          <a:p>
            <a:pPr lvl="1"/>
            <a:r>
              <a:rPr lang="en-US" dirty="0"/>
              <a:t>(1) does the undesired behavior (not praying) result in some sort of reinforcing consequence? </a:t>
            </a:r>
            <a:r>
              <a:rPr lang="en-US" dirty="0">
                <a:sym typeface="Wingdings"/>
              </a:rPr>
              <a:t> I have been practicing meditation with great benefits for the last few years, the biggest obstacle is turning prayer into a habitual routine. There is also a </a:t>
            </a:r>
            <a:r>
              <a:rPr lang="en-US" b="1" dirty="0">
                <a:sym typeface="Wingdings"/>
              </a:rPr>
              <a:t>spiritual </a:t>
            </a:r>
            <a:r>
              <a:rPr lang="en-US" dirty="0">
                <a:sym typeface="Wingdings"/>
              </a:rPr>
              <a:t>component missing from my daily prayer.</a:t>
            </a:r>
          </a:p>
          <a:p>
            <a:pPr lvl="1"/>
            <a:r>
              <a:rPr lang="en-US" dirty="0">
                <a:sym typeface="Wingdings"/>
              </a:rPr>
              <a:t>A</a:t>
            </a:r>
            <a:r>
              <a:rPr lang="en-US" dirty="0"/>
              <a:t>utomatic reinforcement, social attention and escape/avoidance</a:t>
            </a:r>
          </a:p>
          <a:p>
            <a:pPr lvl="2"/>
            <a:r>
              <a:rPr lang="en-US" dirty="0"/>
              <a:t>Spiritually/emotionally nourishing</a:t>
            </a:r>
          </a:p>
          <a:p>
            <a:pPr lvl="2"/>
            <a:r>
              <a:rPr lang="en-US" dirty="0"/>
              <a:t>Drawing yourself closer to the Muslim community</a:t>
            </a:r>
          </a:p>
          <a:p>
            <a:pPr lvl="2"/>
            <a:r>
              <a:rPr lang="en-US" dirty="0"/>
              <a:t>Self-discipline</a:t>
            </a:r>
          </a:p>
        </p:txBody>
      </p:sp>
    </p:spTree>
    <p:extLst>
      <p:ext uri="{BB962C8B-B14F-4D97-AF65-F5344CB8AC3E}">
        <p14:creationId xmlns:p14="http://schemas.microsoft.com/office/powerpoint/2010/main" val="175548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D092-BEBB-4144-8CAC-AEE39A33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17B0B-9D6E-4890-9248-A90046FCD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2. Generate hypothesis about purpose of behavior</a:t>
            </a:r>
          </a:p>
          <a:p>
            <a:pPr lvl="1"/>
            <a:r>
              <a:rPr lang="en-US" dirty="0"/>
              <a:t>Based on the information collected, two hypotheses were generated to determine the function of the problematic behavior (not praying).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Hypothesis 1: </a:t>
            </a:r>
            <a:r>
              <a:rPr lang="en-US" dirty="0"/>
              <a:t>The behavior occurs because I have not built prayer into my daily schedule in a systematic, habitual manner. </a:t>
            </a:r>
          </a:p>
          <a:p>
            <a:pPr lvl="1"/>
            <a:r>
              <a:rPr lang="en-US" b="1" dirty="0"/>
              <a:t>Hypothesis 2: </a:t>
            </a:r>
            <a:r>
              <a:rPr lang="en-US" dirty="0"/>
              <a:t>I do engage in prayer at times, which means I can identify antecedents, and consequences to help </a:t>
            </a:r>
            <a:r>
              <a:rPr lang="en-US" b="1" dirty="0"/>
              <a:t>jump-start</a:t>
            </a:r>
            <a:r>
              <a:rPr lang="en-US" dirty="0"/>
              <a:t> my prayer behavior.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651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that is standing in the dark&#10;&#10;Description generated with high confidence">
            <a:extLst>
              <a:ext uri="{FF2B5EF4-FFF2-40B4-BE49-F238E27FC236}">
                <a16:creationId xmlns:a16="http://schemas.microsoft.com/office/drawing/2014/main" id="{F61B8BC4-CA3F-4D48-A3E2-631A6E605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9FFD2-07B5-4029-BFB3-26FCFCC2F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92B9A-3E51-41A3-B51D-A2B5462B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b="1" u="sng" dirty="0"/>
              <a:t>3. Test the hypothesis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B4A2C-146C-4FF5-AFC9-9B6AAB24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Baseline period to identify establishing conditions, priming factors and cues which help facilitate prayer. (10/22-10/29)</a:t>
            </a:r>
          </a:p>
          <a:p>
            <a:pPr lvl="1"/>
            <a:r>
              <a:rPr lang="en-US" dirty="0"/>
              <a:t>From my prayer journal “Praying alongside someone seems to be the most potent antecedent, If I am around a Muslim friend who can encourage and prompt me to pray alongside them, it makes the behavior more likely.” </a:t>
            </a:r>
          </a:p>
          <a:p>
            <a:pPr lvl="1"/>
            <a:r>
              <a:rPr lang="en-US" dirty="0"/>
              <a:t>More likely to pray outside of the home. In my baseline period; all three of my prayers were at the mosque or in school. </a:t>
            </a:r>
          </a:p>
          <a:p>
            <a:pPr lvl="2"/>
            <a:r>
              <a:rPr lang="en-US" dirty="0"/>
              <a:t>Keeping a prayer rug in my room – establishing condition.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0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F50D-DBD4-4887-B1EF-E32EF75D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C8E5-7CE5-451B-B271-97507146F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4. Devise and describe an intervention</a:t>
            </a:r>
          </a:p>
          <a:p>
            <a:pPr lvl="1"/>
            <a:r>
              <a:rPr lang="en-US" dirty="0"/>
              <a:t>Type of reinforcers: </a:t>
            </a:r>
            <a:r>
              <a:rPr lang="en-US" b="1" dirty="0"/>
              <a:t>Positive reinforcers </a:t>
            </a:r>
            <a:r>
              <a:rPr lang="en-US" dirty="0"/>
              <a:t>were used to increase the probability of the desired behavior.</a:t>
            </a:r>
          </a:p>
          <a:p>
            <a:pPr lvl="1"/>
            <a:r>
              <a:rPr lang="en-US" b="1" dirty="0"/>
              <a:t>Changing-criterion design: </a:t>
            </a:r>
            <a:r>
              <a:rPr lang="en-US" dirty="0"/>
              <a:t>Prayer times gradually increased at a steady pace for practicality. </a:t>
            </a:r>
          </a:p>
          <a:p>
            <a:pPr lvl="1"/>
            <a:r>
              <a:rPr lang="en-US" b="1" dirty="0"/>
              <a:t>intermittent reinforcement</a:t>
            </a:r>
            <a:r>
              <a:rPr lang="en-US" dirty="0"/>
              <a:t> for response generalization; bag of chips and candy bar EVERY time I pray would discourage me. Paralleling my workout regime to this system. (</a:t>
            </a:r>
            <a:r>
              <a:rPr lang="en-US" dirty="0" err="1"/>
              <a:t>Kazdin</a:t>
            </a:r>
            <a:r>
              <a:rPr lang="en-US" dirty="0"/>
              <a:t> (2010) fading contingencies)</a:t>
            </a:r>
          </a:p>
          <a:p>
            <a:pPr lvl="1"/>
            <a:r>
              <a:rPr lang="en-US" b="1" dirty="0"/>
              <a:t>Food </a:t>
            </a:r>
            <a:r>
              <a:rPr lang="en-US" dirty="0"/>
              <a:t>as a </a:t>
            </a:r>
            <a:r>
              <a:rPr lang="en-US" b="1" dirty="0"/>
              <a:t>primary reinforcer	           </a:t>
            </a:r>
            <a:r>
              <a:rPr lang="en-US" dirty="0"/>
              <a:t>social praise and encouragement as a </a:t>
            </a:r>
            <a:r>
              <a:rPr lang="en-US" b="1" dirty="0"/>
              <a:t>secondary reinforcer.</a:t>
            </a:r>
          </a:p>
          <a:p>
            <a:pPr lvl="1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7EEDB5-8584-4E50-B7AA-938FFECA5A5D}"/>
              </a:ext>
            </a:extLst>
          </p:cNvPr>
          <p:cNvSpPr/>
          <p:nvPr/>
        </p:nvSpPr>
        <p:spPr>
          <a:xfrm>
            <a:off x="5033055" y="46033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2E85-89F1-418E-BBB1-162B758D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E3524B-3943-4461-AE79-0BB0E7A4A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161832"/>
              </p:ext>
            </p:extLst>
          </p:nvPr>
        </p:nvGraphicFramePr>
        <p:xfrm>
          <a:off x="2115671" y="1075765"/>
          <a:ext cx="7620001" cy="5199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9457">
                  <a:extLst>
                    <a:ext uri="{9D8B030D-6E8A-4147-A177-3AD203B41FA5}">
                      <a16:colId xmlns:a16="http://schemas.microsoft.com/office/drawing/2014/main" val="1539627838"/>
                    </a:ext>
                  </a:extLst>
                </a:gridCol>
                <a:gridCol w="2540272">
                  <a:extLst>
                    <a:ext uri="{9D8B030D-6E8A-4147-A177-3AD203B41FA5}">
                      <a16:colId xmlns:a16="http://schemas.microsoft.com/office/drawing/2014/main" val="1637371990"/>
                    </a:ext>
                  </a:extLst>
                </a:gridCol>
                <a:gridCol w="2540272">
                  <a:extLst>
                    <a:ext uri="{9D8B030D-6E8A-4147-A177-3AD203B41FA5}">
                      <a16:colId xmlns:a16="http://schemas.microsoft.com/office/drawing/2014/main" val="3579748127"/>
                    </a:ext>
                  </a:extLst>
                </a:gridCol>
              </a:tblGrid>
              <a:tr h="26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Prayer times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Positive Reinforcer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724952"/>
                  </a:ext>
                </a:extLst>
              </a:tr>
              <a:tr h="264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Small bag of chips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81568"/>
                  </a:ext>
                </a:extLst>
              </a:tr>
              <a:tr h="546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Larger bag of chips and a soda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914251"/>
                  </a:ext>
                </a:extLst>
              </a:tr>
              <a:tr h="546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Bag of chips, soda and a Hershey’s candy bar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88458"/>
                  </a:ext>
                </a:extLst>
              </a:tr>
              <a:tr h="1111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Bag of chips, soda, candy bar and I get to watch a film at the end of the week.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42466"/>
                  </a:ext>
                </a:extLst>
              </a:tr>
              <a:tr h="546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Restaurant of my choice with anything I want.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839425"/>
                  </a:ext>
                </a:extLst>
              </a:tr>
              <a:tr h="828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Restaurant of my choice, and a movie at home.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341415"/>
                  </a:ext>
                </a:extLst>
              </a:tr>
              <a:tr h="546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Restaurant, and a trip to the movie theater.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438934"/>
                  </a:ext>
                </a:extLst>
              </a:tr>
              <a:tr h="546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Bag of chips (for generalization)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10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6321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131</TotalTime>
  <Words>1352</Words>
  <Application>Microsoft Office PowerPoint</Application>
  <PresentationFormat>Widescreen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Vapor Trail</vt:lpstr>
      <vt:lpstr>Behavior improvement plan: A case study </vt:lpstr>
      <vt:lpstr>Target behavior, client and the program</vt:lpstr>
      <vt:lpstr>Criteria for identify behavior &amp; Operational definition</vt:lpstr>
      <vt:lpstr>Measuring the behavior</vt:lpstr>
      <vt:lpstr>FBA</vt:lpstr>
      <vt:lpstr>FBA</vt:lpstr>
      <vt:lpstr>3. Test the hypothesis  </vt:lpstr>
      <vt:lpstr>FBA</vt:lpstr>
      <vt:lpstr>PowerPoint Presentation</vt:lpstr>
      <vt:lpstr>FBA</vt:lpstr>
      <vt:lpstr>FBA</vt:lpstr>
      <vt:lpstr>Single-Case Design: Changing-Criterion</vt:lpstr>
      <vt:lpstr>Single-Case Design: Changing-Criterion</vt:lpstr>
      <vt:lpstr>Hypothetical graph</vt:lpstr>
      <vt:lpstr>Figure 2: Implementation of changing-criterion design. Upward slope indicates success of intervention. </vt:lpstr>
      <vt:lpstr>Evaluation of the intervention</vt:lpstr>
      <vt:lpstr>Evaluation of the intervention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improvement plan: A case study</dc:title>
  <dc:creator>syed rizvi</dc:creator>
  <cp:lastModifiedBy>syed rizvi</cp:lastModifiedBy>
  <cp:revision>15</cp:revision>
  <dcterms:created xsi:type="dcterms:W3CDTF">2017-11-22T00:21:36Z</dcterms:created>
  <dcterms:modified xsi:type="dcterms:W3CDTF">2017-11-24T21:36:00Z</dcterms:modified>
</cp:coreProperties>
</file>