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85" r:id="rId2"/>
    <p:sldId id="271" r:id="rId3"/>
    <p:sldId id="257" r:id="rId4"/>
    <p:sldId id="259" r:id="rId5"/>
    <p:sldId id="260" r:id="rId6"/>
    <p:sldId id="261" r:id="rId7"/>
    <p:sldId id="263" r:id="rId8"/>
    <p:sldId id="290" r:id="rId9"/>
    <p:sldId id="265" r:id="rId10"/>
    <p:sldId id="264" r:id="rId11"/>
    <p:sldId id="262" r:id="rId12"/>
    <p:sldId id="286" r:id="rId13"/>
    <p:sldId id="273" r:id="rId14"/>
    <p:sldId id="289" r:id="rId15"/>
    <p:sldId id="268" r:id="rId16"/>
    <p:sldId id="270" r:id="rId17"/>
    <p:sldId id="275" r:id="rId18"/>
    <p:sldId id="284" r:id="rId19"/>
    <p:sldId id="269" r:id="rId20"/>
    <p:sldId id="267" r:id="rId21"/>
    <p:sldId id="266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2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00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E7612-2FB4-914D-8167-9C32DBA90937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AFECD-2CAF-974F-8276-E6A59A42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8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05D37-3F2F-4383-B776-CF6B93A3BC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3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eseretnews.com/images/article/midres/1010407/1010407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Classroom Management</a:t>
            </a:r>
          </a:p>
        </p:txBody>
      </p:sp>
      <p:pic>
        <p:nvPicPr>
          <p:cNvPr id="5" name="Picture 2" descr="http://www.deseretnews.com/images/article/contentimage/1010407/101040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3505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F4422F-DD7C-44D4-BA83-84F84BD33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27" y="3648473"/>
            <a:ext cx="3697748" cy="14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43A276-2C49-41C1-8F09-543302A0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Classroom expectations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0B0C-5ABA-42F5-8DE4-15B991575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Do students have problems with certain classroom procedures? </a:t>
            </a:r>
          </a:p>
          <a:p>
            <a:r>
              <a:rPr lang="en-US" dirty="0"/>
              <a:t>Clear guidelines in front of the classroom which demonstrate appropriate behavior. </a:t>
            </a:r>
          </a:p>
          <a:p>
            <a:pPr lvl="1"/>
            <a:r>
              <a:rPr lang="en-US" dirty="0"/>
              <a:t>Taking pictures of students behaving appropriately! </a:t>
            </a:r>
          </a:p>
          <a:p>
            <a:r>
              <a:rPr lang="en-US" dirty="0"/>
              <a:t>Re-teaching throughout the program; be preventative!</a:t>
            </a:r>
          </a:p>
          <a:p>
            <a:pPr lvl="1"/>
            <a:r>
              <a:rPr lang="en-US" dirty="0"/>
              <a:t>When you see that behavior is starting to deteriorate, do a role-modeling session! </a:t>
            </a:r>
          </a:p>
        </p:txBody>
      </p:sp>
      <p:pic>
        <p:nvPicPr>
          <p:cNvPr id="6" name="Content Placeholder 5" descr="A picture containing person, sitting&#10;&#10;Description generated with high confidence">
            <a:extLst>
              <a:ext uri="{FF2B5EF4-FFF2-40B4-BE49-F238E27FC236}">
                <a16:creationId xmlns:a16="http://schemas.microsoft.com/office/drawing/2014/main" id="{8927DACF-C106-428A-8374-C2EC226658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158" r="20284" b="2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8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0D5E-BD3B-4DDC-8974-CF1A11C8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EA65E-7A66-401A-A072-BC711979B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343" y="1611086"/>
            <a:ext cx="5671457" cy="5508172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Greet students as they enter the classroom; make them feel welcome and invited. </a:t>
            </a:r>
          </a:p>
          <a:p>
            <a:r>
              <a:rPr lang="en-US" sz="3000" dirty="0"/>
              <a:t>Opening activities should keep students actively engaged.</a:t>
            </a:r>
          </a:p>
          <a:p>
            <a:r>
              <a:rPr lang="en-US" sz="3000" dirty="0"/>
              <a:t>First session sets the tone – establish rules, how to earn points, ‘we are all in this together’, encourage participation so </a:t>
            </a:r>
            <a:r>
              <a:rPr lang="en-US" sz="3000" b="1" dirty="0"/>
              <a:t>we all win </a:t>
            </a:r>
            <a:r>
              <a:rPr lang="en-US" sz="3000" b="1" dirty="0">
                <a:sym typeface="Wingdings" pitchFamily="2" charset="2"/>
              </a:rPr>
              <a:t></a:t>
            </a:r>
          </a:p>
          <a:p>
            <a:r>
              <a:rPr lang="en-US" sz="3000" dirty="0">
                <a:sym typeface="Wingdings" pitchFamily="2" charset="2"/>
              </a:rPr>
              <a:t>Leaders and co-leaders should work together. </a:t>
            </a:r>
          </a:p>
          <a:p>
            <a:pPr lvl="1"/>
            <a:r>
              <a:rPr lang="en-US" sz="3000" b="1" dirty="0">
                <a:sym typeface="Wingdings" pitchFamily="2" charset="2"/>
              </a:rPr>
              <a:t>Teacher experience? </a:t>
            </a:r>
          </a:p>
          <a:p>
            <a:pPr lvl="1"/>
            <a:r>
              <a:rPr lang="en-US" sz="3000" b="1" dirty="0">
                <a:sym typeface="Wingdings" pitchFamily="2" charset="2"/>
              </a:rPr>
              <a:t>Strategies that have worked for you? </a:t>
            </a:r>
          </a:p>
          <a:p>
            <a:pPr lvl="1"/>
            <a:r>
              <a:rPr lang="en-US" sz="3000" b="1" dirty="0">
                <a:sym typeface="Wingdings" pitchFamily="2" charset="2"/>
              </a:rPr>
              <a:t>Other ‘systems-level’ changes for better compliance, motivation, etc.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0989F-3445-4663-9E1E-5C5CF77D5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401"/>
            <a:ext cx="5334000" cy="41612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782103C4-5736-4A0E-8522-A40BAC255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769466"/>
            <a:ext cx="5682916" cy="46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0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FB64-1D22-0C42-8A5B-36CD6ACB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35773"/>
            <a:ext cx="8610600" cy="1293028"/>
          </a:xfrm>
        </p:spPr>
        <p:txBody>
          <a:bodyPr/>
          <a:lstStyle/>
          <a:p>
            <a:r>
              <a:rPr lang="en-US" dirty="0"/>
              <a:t>Good behavior game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C401A-723A-894F-96E3-67D4A7129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286" y="1828801"/>
            <a:ext cx="10961914" cy="4389884"/>
          </a:xfrm>
        </p:spPr>
        <p:txBody>
          <a:bodyPr/>
          <a:lstStyle/>
          <a:p>
            <a:r>
              <a:rPr lang="en-US" dirty="0"/>
              <a:t>Evidence-based school intervention for promoting prosocial behaviors.</a:t>
            </a:r>
          </a:p>
          <a:p>
            <a:r>
              <a:rPr lang="en-US" dirty="0"/>
              <a:t>Pairing students – older boys with younger boys (same with girls) to facilitate mentorship &amp; responsibility. </a:t>
            </a:r>
          </a:p>
          <a:p>
            <a:pPr lvl="1"/>
            <a:r>
              <a:rPr lang="en-US" dirty="0"/>
              <a:t>“What advice would you give to your 9-year old self?”</a:t>
            </a:r>
          </a:p>
          <a:p>
            <a:pPr lvl="1"/>
            <a:r>
              <a:rPr lang="en-US" dirty="0"/>
              <a:t>“What should I look forward to when I am in Junior High school?”</a:t>
            </a:r>
          </a:p>
          <a:p>
            <a:pPr lvl="1"/>
            <a:r>
              <a:rPr lang="en-US" dirty="0"/>
              <a:t>“What are your favorite things to do? Favorite video games?”</a:t>
            </a:r>
          </a:p>
          <a:p>
            <a:pPr lvl="1"/>
            <a:r>
              <a:rPr lang="en-US" dirty="0"/>
              <a:t>“What should our team name be?”</a:t>
            </a:r>
          </a:p>
          <a:p>
            <a:pPr lvl="1"/>
            <a:r>
              <a:rPr lang="en-US" b="1" dirty="0"/>
              <a:t>Create questions for students, rules for game and what students can win on single paper.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Demonstrate scenarios, role-model what is to be earned, have students answer and role-model (</a:t>
            </a:r>
            <a:r>
              <a:rPr lang="en-US" b="1" dirty="0"/>
              <a:t>enhances buy-in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2753-688C-E14E-9005-6FBFD9D5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394259"/>
            <a:ext cx="10417629" cy="781398"/>
          </a:xfrm>
        </p:spPr>
        <p:txBody>
          <a:bodyPr/>
          <a:lstStyle/>
          <a:p>
            <a:r>
              <a:rPr lang="en-US" dirty="0"/>
              <a:t>Positive behaviors &amp; Point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8DA80-CE46-A34C-9031-BFA05154E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10820400" cy="4847085"/>
          </a:xfrm>
        </p:spPr>
        <p:txBody>
          <a:bodyPr/>
          <a:lstStyle/>
          <a:p>
            <a:r>
              <a:rPr lang="en-US" dirty="0"/>
              <a:t>Create a Positive Behavioral Chart system that ties in the CHAMPs guidelines with clear and demonstrative rules which students can redeem (</a:t>
            </a:r>
            <a:r>
              <a:rPr lang="en-US" b="1" dirty="0"/>
              <a:t>what do the students like?)</a:t>
            </a:r>
          </a:p>
          <a:p>
            <a:r>
              <a:rPr lang="en-US" b="1" dirty="0"/>
              <a:t>Classroom contingency – </a:t>
            </a:r>
            <a:r>
              <a:rPr lang="en-US" dirty="0"/>
              <a:t>All students work together collectively towards reinforcers </a:t>
            </a:r>
          </a:p>
          <a:p>
            <a:r>
              <a:rPr lang="en-US" b="1" dirty="0"/>
              <a:t>Group contingency – </a:t>
            </a:r>
            <a:r>
              <a:rPr lang="en-US" dirty="0"/>
              <a:t>Paired students work in teams towards reinforcers</a:t>
            </a:r>
          </a:p>
          <a:p>
            <a:r>
              <a:rPr lang="en-US" b="1" dirty="0"/>
              <a:t>Individual contingency – </a:t>
            </a:r>
            <a:r>
              <a:rPr lang="en-US" dirty="0"/>
              <a:t>Each student works independently </a:t>
            </a:r>
          </a:p>
          <a:p>
            <a:endParaRPr lang="en-US" dirty="0"/>
          </a:p>
          <a:p>
            <a:r>
              <a:rPr lang="en-US" dirty="0"/>
              <a:t>What we need: Bright &amp; colorful posters, role-modeling sessions, reinforcements (i.e., how many points does student need?), consequences (what warrants a time-out?), visual behavioral chart, ice-breaker session and establishing rapport questions</a:t>
            </a:r>
          </a:p>
        </p:txBody>
      </p:sp>
    </p:spTree>
    <p:extLst>
      <p:ext uri="{BB962C8B-B14F-4D97-AF65-F5344CB8AC3E}">
        <p14:creationId xmlns:p14="http://schemas.microsoft.com/office/powerpoint/2010/main" val="103438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9BAE-73A4-4E42-81EE-AD4AACCD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541913"/>
          </a:xfrm>
        </p:spPr>
        <p:txBody>
          <a:bodyPr>
            <a:normAutofit fontScale="90000"/>
          </a:bodyPr>
          <a:lstStyle/>
          <a:p>
            <a:r>
              <a:rPr lang="en-US" dirty="0"/>
              <a:t>Marble jar reward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2FB5-8994-D949-AF8C-31724ED07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971" y="1611086"/>
            <a:ext cx="5540829" cy="4876799"/>
          </a:xfrm>
        </p:spPr>
        <p:txBody>
          <a:bodyPr/>
          <a:lstStyle/>
          <a:p>
            <a:r>
              <a:rPr lang="en-US" dirty="0"/>
              <a:t>Small reinforcements - ‘if we reach this line for the day, everyone gets Hershey kisses or M&amp;Ms or Snickers (</a:t>
            </a:r>
            <a:r>
              <a:rPr lang="en-US" b="1" dirty="0"/>
              <a:t>optional</a:t>
            </a:r>
            <a:r>
              <a:rPr lang="en-US" dirty="0"/>
              <a:t>), if we reach the 2</a:t>
            </a:r>
            <a:r>
              <a:rPr lang="en-US" baseline="30000" dirty="0"/>
              <a:t>nd</a:t>
            </a:r>
            <a:r>
              <a:rPr lang="en-US" dirty="0"/>
              <a:t> line, you will get candy and a note home, 3</a:t>
            </a:r>
            <a:r>
              <a:rPr lang="en-US" baseline="30000" dirty="0"/>
              <a:t>rd</a:t>
            </a:r>
            <a:r>
              <a:rPr lang="en-US" dirty="0"/>
              <a:t> line will get both and raffle for ‘big prize’. </a:t>
            </a:r>
          </a:p>
          <a:p>
            <a:r>
              <a:rPr lang="en-US" dirty="0"/>
              <a:t>Larger reinforcements - ’We have to reach the 3</a:t>
            </a:r>
            <a:r>
              <a:rPr lang="en-US" baseline="30000" dirty="0"/>
              <a:t>rd</a:t>
            </a:r>
            <a:r>
              <a:rPr lang="en-US" dirty="0"/>
              <a:t> line (fill up the jar) as a group 6x to be eligible for the big prize. </a:t>
            </a:r>
          </a:p>
          <a:p>
            <a:pPr lvl="1"/>
            <a:r>
              <a:rPr lang="en-US" dirty="0"/>
              <a:t>Free movie tickets, raffle for $100 gift card, comic books, etc. </a:t>
            </a:r>
          </a:p>
          <a:p>
            <a:pPr lvl="1"/>
            <a:r>
              <a:rPr lang="en-US" dirty="0"/>
              <a:t>ALWAYS match behaviors with system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12B79-2A6B-6443-A791-1D8EE1DD7B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9200" y="2777331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40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A9F4773-7113-47E3-991C-193DDD611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D33089-1424-4FEA-976C-DBB4BD78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108A0F-9E32-4D9A-BCD6-92746BC20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3A52E8-C1E8-4525-A28B-5A36AA9ED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44E13A-C0F5-4AF3-8DA0-1410F0F8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Creating behavior categories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BBEFD18-8BBF-49D0-B30B-43921DEB778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6716710"/>
              </p:ext>
            </p:extLst>
          </p:nvPr>
        </p:nvGraphicFramePr>
        <p:xfrm>
          <a:off x="685800" y="3438781"/>
          <a:ext cx="10820403" cy="238928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77917">
                  <a:extLst>
                    <a:ext uri="{9D8B030D-6E8A-4147-A177-3AD203B41FA5}">
                      <a16:colId xmlns:a16="http://schemas.microsoft.com/office/drawing/2014/main" val="33272597"/>
                    </a:ext>
                  </a:extLst>
                </a:gridCol>
                <a:gridCol w="2973964">
                  <a:extLst>
                    <a:ext uri="{9D8B030D-6E8A-4147-A177-3AD203B41FA5}">
                      <a16:colId xmlns:a16="http://schemas.microsoft.com/office/drawing/2014/main" val="1514894100"/>
                    </a:ext>
                  </a:extLst>
                </a:gridCol>
                <a:gridCol w="3290275">
                  <a:extLst>
                    <a:ext uri="{9D8B030D-6E8A-4147-A177-3AD203B41FA5}">
                      <a16:colId xmlns:a16="http://schemas.microsoft.com/office/drawing/2014/main" val="1947506669"/>
                    </a:ext>
                  </a:extLst>
                </a:gridCol>
                <a:gridCol w="2378247">
                  <a:extLst>
                    <a:ext uri="{9D8B030D-6E8A-4147-A177-3AD203B41FA5}">
                      <a16:colId xmlns:a16="http://schemas.microsoft.com/office/drawing/2014/main" val="2574119946"/>
                    </a:ext>
                  </a:extLst>
                </a:gridCol>
              </a:tblGrid>
              <a:tr h="56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Behavior Requiring Information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2" marR="871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Behavior to Ignore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2" marR="871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Behaviors Requiring In-Class Consequences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2" marR="871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Behavior Requiring Out-of-Class Consequences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2" marR="87132" marT="0" marB="0"/>
                </a:tc>
                <a:extLst>
                  <a:ext uri="{0D108BD9-81ED-4DB2-BD59-A6C34878D82A}">
                    <a16:rowId xmlns:a16="http://schemas.microsoft.com/office/drawing/2014/main" val="2142484754"/>
                  </a:ext>
                </a:extLst>
              </a:tr>
              <a:tr h="16526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Teasing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Off-task behavior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Bad habits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Sarcasm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2" marR="8713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Blurting out answers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Smart comments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Minor disruptions (chair noise, brief pencil tapping)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Asking silly questions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Tattling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2" marR="8713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Pushing, poking, minor hitting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Disruptive behavior (pounding on the desk, shouting)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Refusal to follow directions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2" marR="8713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Severe intrusion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>
                          <a:effectLst/>
                        </a:rPr>
                        <a:t>Insubordination to teacher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2" marR="87132" marT="0" marB="0"/>
                </a:tc>
                <a:extLst>
                  <a:ext uri="{0D108BD9-81ED-4DB2-BD59-A6C34878D82A}">
                    <a16:rowId xmlns:a16="http://schemas.microsoft.com/office/drawing/2014/main" val="31852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5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9F4773-7113-47E3-991C-193DDD611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4B9375-E067-448F-B9AE-4686BA28A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4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5AC29B-66E4-4F21-B215-3D6277CDB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D00DEE-DC12-410F-ABE9-B47F06B94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272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AF0A1-7026-48C7-BBC4-6FD074DF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78415"/>
            <a:ext cx="108204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consequences?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2278363-0D11-4F8E-906E-784191E5DC7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51289" y="476250"/>
          <a:ext cx="9289423" cy="4007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3918">
                  <a:extLst>
                    <a:ext uri="{9D8B030D-6E8A-4147-A177-3AD203B41FA5}">
                      <a16:colId xmlns:a16="http://schemas.microsoft.com/office/drawing/2014/main" val="838716144"/>
                    </a:ext>
                  </a:extLst>
                </a:gridCol>
                <a:gridCol w="4735505">
                  <a:extLst>
                    <a:ext uri="{9D8B030D-6E8A-4147-A177-3AD203B41FA5}">
                      <a16:colId xmlns:a16="http://schemas.microsoft.com/office/drawing/2014/main" val="658639008"/>
                    </a:ext>
                  </a:extLst>
                </a:gridCol>
              </a:tblGrid>
              <a:tr h="699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Behavior Requiring Consequences</a:t>
                      </a:r>
                      <a:endParaRPr lang="en-US" sz="17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720" marR="1027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Selected Consequences 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720" marR="102720" marT="0" marB="0"/>
                </a:tc>
                <a:extLst>
                  <a:ext uri="{0D108BD9-81ED-4DB2-BD59-A6C34878D82A}">
                    <a16:rowId xmlns:a16="http://schemas.microsoft.com/office/drawing/2014/main" val="1433685867"/>
                  </a:ext>
                </a:extLst>
              </a:tr>
              <a:tr h="300396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900">
                          <a:effectLst/>
                        </a:rPr>
                        <a:t>Pushing, poking, minor hitting</a:t>
                      </a:r>
                      <a:endParaRPr lang="en-US" sz="17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900">
                          <a:effectLst/>
                        </a:rPr>
                        <a:t>Disruptive behavior (pounding on the desk, shouting)</a:t>
                      </a:r>
                      <a:endParaRPr lang="en-US" sz="17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900">
                          <a:effectLst/>
                        </a:rPr>
                        <a:t>Refusal to follow directions </a:t>
                      </a:r>
                      <a:endParaRPr lang="en-US" sz="17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900">
                          <a:effectLst/>
                        </a:rPr>
                        <a:t>Insubordination to teacher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720" marR="10272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900">
                          <a:effectLst/>
                        </a:rPr>
                        <a:t>One minute per infraction off recess</a:t>
                      </a:r>
                      <a:endParaRPr lang="en-US" sz="17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900">
                          <a:effectLst/>
                        </a:rPr>
                        <a:t>Office referral/parental contact</a:t>
                      </a:r>
                      <a:endParaRPr lang="en-US" sz="17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900">
                          <a:effectLst/>
                        </a:rPr>
                        <a:t>Time owed from recess and/or after school until compliance</a:t>
                      </a:r>
                      <a:endParaRPr lang="en-US" sz="17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900">
                          <a:effectLst/>
                        </a:rPr>
                        <a:t>Five-minute time-out (away from class)</a:t>
                      </a:r>
                      <a:endParaRPr lang="en-US" sz="17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900">
                          <a:effectLst/>
                        </a:rPr>
                        <a:t>Behavioral Improvement Form/parental contact</a:t>
                      </a:r>
                      <a:endParaRPr lang="en-US" sz="17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900">
                          <a:effectLst/>
                        </a:rPr>
                        <a:t>Written apology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720" marR="102720" marT="0" marB="0"/>
                </a:tc>
                <a:extLst>
                  <a:ext uri="{0D108BD9-81ED-4DB2-BD59-A6C34878D82A}">
                    <a16:rowId xmlns:a16="http://schemas.microsoft.com/office/drawing/2014/main" val="3130169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50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27D6-E0E3-4BC1-BA89-BDE50D6D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7" y="220867"/>
            <a:ext cx="10058400" cy="70248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Daily Behavioral Chart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8" y="942516"/>
            <a:ext cx="3944794" cy="47903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32" y="942516"/>
            <a:ext cx="4171036" cy="4845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56" y="651486"/>
            <a:ext cx="3549588" cy="52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90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B45C872-1884-47A0-80F6-44725C7A8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2"/>
            <a:ext cx="4773340" cy="64048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AAEC6-6FD9-4E20-8DD5-0443B621E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68" y="0"/>
            <a:ext cx="5117432" cy="6242122"/>
          </a:xfrm>
          <a:prstGeom prst="rect">
            <a:avLst/>
          </a:prstGeom>
        </p:spPr>
      </p:pic>
      <p:pic>
        <p:nvPicPr>
          <p:cNvPr id="9" name="Picture 8" descr="A picture containing queen&#10;&#10;Description automatically generated">
            <a:extLst>
              <a:ext uri="{FF2B5EF4-FFF2-40B4-BE49-F238E27FC236}">
                <a16:creationId xmlns:a16="http://schemas.microsoft.com/office/drawing/2014/main" id="{31CE92E1-0AE2-41DF-8B08-328D2EFE9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62" y="4388931"/>
            <a:ext cx="3623888" cy="2618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90147-7B18-CE41-916A-E7972C5A571B}"/>
              </a:ext>
            </a:extLst>
          </p:cNvPr>
          <p:cNvSpPr txBox="1"/>
          <p:nvPr/>
        </p:nvSpPr>
        <p:spPr>
          <a:xfrm>
            <a:off x="1413164" y="240632"/>
            <a:ext cx="2410691" cy="4243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9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E2C8F5-B35B-4728-AFAB-5111275C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5E1A52-D0E2-4F2E-A89B-A61F0FEB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70" y="1260627"/>
            <a:ext cx="3521830" cy="4953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/>
              <a:t>Ratio of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01E67-2B26-429A-A5D8-77DBBA94F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1610" y="1260628"/>
            <a:ext cx="7004590" cy="28906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One of the most powerful behavior management strategies. </a:t>
            </a:r>
          </a:p>
          <a:p>
            <a:r>
              <a:rPr lang="en-US" dirty="0"/>
              <a:t>Plan on interacting </a:t>
            </a:r>
            <a:r>
              <a:rPr lang="en-US" i="1" dirty="0"/>
              <a:t>at least</a:t>
            </a:r>
            <a:r>
              <a:rPr lang="en-US" dirty="0"/>
              <a:t> 3x more often with each student when they are behaving appropriately, than when they are misbehaving. </a:t>
            </a:r>
          </a:p>
          <a:p>
            <a:r>
              <a:rPr lang="en-US" dirty="0"/>
              <a:t>Ratio of Interactions Form and Behavior Improvement Form. </a:t>
            </a:r>
          </a:p>
        </p:txBody>
      </p:sp>
      <p:pic>
        <p:nvPicPr>
          <p:cNvPr id="6" name="Content Placeholder 5" descr="A close up of a logo&#10;&#10;Description generated with high confidence">
            <a:extLst>
              <a:ext uri="{FF2B5EF4-FFF2-40B4-BE49-F238E27FC236}">
                <a16:creationId xmlns:a16="http://schemas.microsoft.com/office/drawing/2014/main" id="{D97F745B-3BCC-413E-990D-F388255BA4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11314" y="3946466"/>
            <a:ext cx="8123656" cy="25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C72C47-9C16-4946-B57C-C1B8E3FE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16084"/>
          </a:xfrm>
        </p:spPr>
        <p:txBody>
          <a:bodyPr/>
          <a:lstStyle/>
          <a:p>
            <a:r>
              <a:rPr lang="en-US" dirty="0"/>
              <a:t>School Psychology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DBFDF-EB06-F940-88D8-9B1A71330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/>
          <a:lstStyle/>
          <a:p>
            <a:r>
              <a:rPr lang="en-US" dirty="0"/>
              <a:t>Integration of psychological principles in helping students achieve academically, emotionally and socially. </a:t>
            </a:r>
          </a:p>
          <a:p>
            <a:r>
              <a:rPr lang="en-US" dirty="0"/>
              <a:t>How to use behaviorism to structure a classroom so that it is the most conducive towards learning?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85FE32-EFD9-E644-A1EB-43840D32E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5328"/>
              </p:ext>
            </p:extLst>
          </p:nvPr>
        </p:nvGraphicFramePr>
        <p:xfrm>
          <a:off x="1930399" y="3150423"/>
          <a:ext cx="8331201" cy="326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067">
                  <a:extLst>
                    <a:ext uri="{9D8B030D-6E8A-4147-A177-3AD203B41FA5}">
                      <a16:colId xmlns:a16="http://schemas.microsoft.com/office/drawing/2014/main" val="2230204091"/>
                    </a:ext>
                  </a:extLst>
                </a:gridCol>
                <a:gridCol w="3260877">
                  <a:extLst>
                    <a:ext uri="{9D8B030D-6E8A-4147-A177-3AD203B41FA5}">
                      <a16:colId xmlns:a16="http://schemas.microsoft.com/office/drawing/2014/main" val="3990488167"/>
                    </a:ext>
                  </a:extLst>
                </a:gridCol>
                <a:gridCol w="2293257">
                  <a:extLst>
                    <a:ext uri="{9D8B030D-6E8A-4147-A177-3AD203B41FA5}">
                      <a16:colId xmlns:a16="http://schemas.microsoft.com/office/drawing/2014/main" val="2827317815"/>
                    </a:ext>
                  </a:extLst>
                </a:gridCol>
              </a:tblGrid>
              <a:tr h="652841">
                <a:tc>
                  <a:txBody>
                    <a:bodyPr/>
                    <a:lstStyle/>
                    <a:p>
                      <a:r>
                        <a:rPr lang="en-US" dirty="0"/>
                        <a:t>Antecedents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Consequences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37717"/>
                  </a:ext>
                </a:extLst>
              </a:tr>
              <a:tr h="652841">
                <a:tc>
                  <a:txBody>
                    <a:bodyPr/>
                    <a:lstStyle/>
                    <a:p>
                      <a:r>
                        <a:rPr lang="en-US" dirty="0"/>
                        <a:t>Classroom organization (seating, layout,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Clear guidelines (demonstrating behavior)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Tied into the point system?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00229"/>
                  </a:ext>
                </a:extLst>
              </a:tr>
              <a:tr h="652841">
                <a:tc>
                  <a:txBody>
                    <a:bodyPr/>
                    <a:lstStyle/>
                    <a:p>
                      <a:r>
                        <a:rPr lang="en-US" dirty="0"/>
                        <a:t>Use of visual supports (posters, cues,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Repeated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’Punishment trap’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513107"/>
                  </a:ext>
                </a:extLst>
              </a:tr>
              <a:tr h="652841">
                <a:tc>
                  <a:txBody>
                    <a:bodyPr/>
                    <a:lstStyle/>
                    <a:p>
                      <a:r>
                        <a:rPr lang="en-US" dirty="0"/>
                        <a:t>Behavioral momentum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Buy-in &amp; motivation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Reinforcement pairing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89240"/>
                  </a:ext>
                </a:extLst>
              </a:tr>
              <a:tr h="652841">
                <a:tc>
                  <a:txBody>
                    <a:bodyPr/>
                    <a:lstStyle/>
                    <a:p>
                      <a:r>
                        <a:rPr lang="en-US" dirty="0"/>
                        <a:t>Increasing student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5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9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72140-A96D-4C12-9FD5-78A06288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classroom-based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DF4F8-C1E5-4BC5-AB5A-1CDAB1C44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Response Cost – Point system</a:t>
            </a:r>
          </a:p>
          <a:p>
            <a:r>
              <a:rPr lang="en-US" dirty="0"/>
              <a:t>Each student begins with 20 points; every time the student misbehaves, deduct a point. The points are allotted at the end towards some final goal (pizza party, pajama party, movie day). </a:t>
            </a:r>
          </a:p>
          <a:p>
            <a:r>
              <a:rPr lang="en-US" dirty="0"/>
              <a:t>Family cooperation – points can be taken home and traded in for video game time/YouTube time. </a:t>
            </a:r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80E14A1-C82A-4F83-BA96-5BB3E2597E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38" r="1857" b="-1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71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A388-67BF-437D-A25B-79334A7F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379" y="764373"/>
            <a:ext cx="9075821" cy="1293028"/>
          </a:xfrm>
        </p:spPr>
        <p:txBody>
          <a:bodyPr/>
          <a:lstStyle/>
          <a:p>
            <a:r>
              <a:rPr lang="en-US" dirty="0"/>
              <a:t>Interact positively with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0BE64-DD56-4FA2-940B-BF5FD19243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Showing an interest in who students are: </a:t>
            </a:r>
          </a:p>
          <a:p>
            <a:pPr lvl="1"/>
            <a:r>
              <a:rPr lang="en-US" dirty="0"/>
              <a:t>Greeting students as they arrive</a:t>
            </a:r>
          </a:p>
          <a:p>
            <a:pPr lvl="1"/>
            <a:r>
              <a:rPr lang="en-US" dirty="0"/>
              <a:t>Showing an interest in students work</a:t>
            </a:r>
          </a:p>
          <a:p>
            <a:pPr lvl="1"/>
            <a:r>
              <a:rPr lang="en-US" dirty="0"/>
              <a:t>Inviting students to ask for assistance</a:t>
            </a:r>
          </a:p>
          <a:p>
            <a:pPr lvl="1"/>
            <a:r>
              <a:rPr lang="en-US" dirty="0"/>
              <a:t>Having a conversation with class, as time permits</a:t>
            </a:r>
          </a:p>
          <a:p>
            <a:pPr lvl="1"/>
            <a:r>
              <a:rPr lang="en-US" dirty="0"/>
              <a:t>Making a special effort to greet or talk to any student who you’ve had a recent negative interaction with.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AA266-24D7-4829-A68B-97BDEE9F1D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Providing non-embarrassing positive feedback: </a:t>
            </a:r>
          </a:p>
          <a:p>
            <a:pPr lvl="1"/>
            <a:r>
              <a:rPr lang="en-US" dirty="0"/>
              <a:t>Feedback should be accurate. </a:t>
            </a:r>
          </a:p>
          <a:p>
            <a:pPr lvl="1"/>
            <a:r>
              <a:rPr lang="en-US" dirty="0"/>
              <a:t>Feedback should be specific and descriptive. </a:t>
            </a:r>
          </a:p>
          <a:p>
            <a:pPr lvl="1"/>
            <a:r>
              <a:rPr lang="en-US" dirty="0"/>
              <a:t>Feedback should be contingent. </a:t>
            </a:r>
          </a:p>
          <a:p>
            <a:pPr lvl="1"/>
            <a:r>
              <a:rPr lang="en-US" dirty="0"/>
              <a:t>Feedback should be age appropriate. </a:t>
            </a:r>
          </a:p>
          <a:p>
            <a:pPr lvl="1"/>
            <a:r>
              <a:rPr lang="en-US" dirty="0"/>
              <a:t>Feedback should fit your style. </a:t>
            </a:r>
          </a:p>
        </p:txBody>
      </p:sp>
    </p:spTree>
    <p:extLst>
      <p:ext uri="{BB962C8B-B14F-4D97-AF65-F5344CB8AC3E}">
        <p14:creationId xmlns:p14="http://schemas.microsoft.com/office/powerpoint/2010/main" val="90363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94F2-9875-F449-9EB6-0E8620D7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64373"/>
            <a:ext cx="9829800" cy="650770"/>
          </a:xfrm>
        </p:spPr>
        <p:txBody>
          <a:bodyPr/>
          <a:lstStyle/>
          <a:p>
            <a:r>
              <a:rPr lang="en-US" dirty="0"/>
              <a:t>General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A1C67-BDC6-594F-9AC1-40F57869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11086"/>
            <a:ext cx="10820400" cy="4607599"/>
          </a:xfrm>
        </p:spPr>
        <p:txBody>
          <a:bodyPr/>
          <a:lstStyle/>
          <a:p>
            <a:r>
              <a:rPr lang="en-US" dirty="0"/>
              <a:t>Review BOUNCE guidelines – Can these ‘general’ rules be further broken down into game rules? </a:t>
            </a:r>
          </a:p>
          <a:p>
            <a:r>
              <a:rPr lang="en-US" dirty="0"/>
              <a:t>Review with children throughout the sessions – Reinforcement conditioning  </a:t>
            </a:r>
          </a:p>
          <a:p>
            <a:pPr lvl="1"/>
            <a:r>
              <a:rPr lang="en-US" dirty="0"/>
              <a:t>“We are about to head to the gym, can someone tell me what you need to do to earn a sticker?” </a:t>
            </a:r>
          </a:p>
          <a:p>
            <a:r>
              <a:rPr lang="en-US" b="1" dirty="0"/>
              <a:t>Consistency is key – </a:t>
            </a:r>
            <a:r>
              <a:rPr lang="en-US" dirty="0"/>
              <a:t>System will break down if students feel it is biased or unfair. </a:t>
            </a:r>
          </a:p>
          <a:p>
            <a:pPr lvl="1"/>
            <a:r>
              <a:rPr lang="en-US" dirty="0"/>
              <a:t>ALL teams that walked safely to the gym have earned a sticker, they have to visually see the sticker being placed or place it themselves. </a:t>
            </a:r>
          </a:p>
          <a:p>
            <a:r>
              <a:rPr lang="en-US" dirty="0"/>
              <a:t>Promote positive behaviors, rather than negative behaviors (3;1 ratio interaction on positive behaviors). </a:t>
            </a:r>
          </a:p>
        </p:txBody>
      </p:sp>
    </p:spTree>
    <p:extLst>
      <p:ext uri="{BB962C8B-B14F-4D97-AF65-F5344CB8AC3E}">
        <p14:creationId xmlns:p14="http://schemas.microsoft.com/office/powerpoint/2010/main" val="249369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90353-D6D1-4E1B-A344-56534502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theory</a:t>
            </a:r>
          </a:p>
        </p:txBody>
      </p:sp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id="{D7AAEC2C-2A53-44AA-A996-8622940BBC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32104" y="2251374"/>
            <a:ext cx="4024313" cy="402431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48ECBB-9463-4F50-8D60-A44C19F7C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809" y="1815548"/>
            <a:ext cx="5721626" cy="4468089"/>
          </a:xfrm>
        </p:spPr>
        <p:txBody>
          <a:bodyPr/>
          <a:lstStyle/>
          <a:p>
            <a:r>
              <a:rPr lang="en-US" dirty="0"/>
              <a:t>A student’s framework is complex and ever-changing. </a:t>
            </a:r>
          </a:p>
          <a:p>
            <a:r>
              <a:rPr lang="en-US" dirty="0"/>
              <a:t>Multiple ‘layers’ we can change to effect the student. </a:t>
            </a:r>
          </a:p>
          <a:p>
            <a:r>
              <a:rPr lang="en-US" dirty="0"/>
              <a:t>Microsystem – Teachers, parents, peers, subjects, technology, afterschool activities. </a:t>
            </a:r>
          </a:p>
          <a:p>
            <a:r>
              <a:rPr lang="en-US" dirty="0" err="1"/>
              <a:t>Exosystem</a:t>
            </a:r>
            <a:r>
              <a:rPr lang="en-US" dirty="0"/>
              <a:t>- ‘culture’ of the school; how departmental structure effects education and atmosphere. </a:t>
            </a:r>
          </a:p>
          <a:p>
            <a:r>
              <a:rPr lang="en-US" dirty="0" err="1"/>
              <a:t>Mesosytem</a:t>
            </a:r>
            <a:r>
              <a:rPr lang="en-US" dirty="0"/>
              <a:t> – Interaction between the two. </a:t>
            </a:r>
          </a:p>
        </p:txBody>
      </p:sp>
    </p:spTree>
    <p:extLst>
      <p:ext uri="{BB962C8B-B14F-4D97-AF65-F5344CB8AC3E}">
        <p14:creationId xmlns:p14="http://schemas.microsoft.com/office/powerpoint/2010/main" val="402619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E2C8F5-B35B-4728-AFAB-5111275C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41C7F-61CF-4624-80C8-41A99B45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Behavior in classrooms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4BBB-71E3-4FEB-8AF7-5CE6F540E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60" y="2194560"/>
            <a:ext cx="6832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Students spend majority of time in classrooms. </a:t>
            </a:r>
          </a:p>
          <a:p>
            <a:r>
              <a:rPr lang="en-US" dirty="0"/>
              <a:t>Basis for implementing change in behavior is well-established in science:</a:t>
            </a:r>
          </a:p>
          <a:p>
            <a:pPr lvl="1"/>
            <a:r>
              <a:rPr lang="en-US" dirty="0"/>
              <a:t>Behavior is learned. </a:t>
            </a:r>
          </a:p>
          <a:p>
            <a:pPr lvl="1"/>
            <a:r>
              <a:rPr lang="en-US" dirty="0"/>
              <a:t>Behavior can be changed. </a:t>
            </a:r>
          </a:p>
          <a:p>
            <a:pPr lvl="1"/>
            <a:r>
              <a:rPr lang="en-US" dirty="0"/>
              <a:t>Lasting behavioral change is more likely with positive, rather than punishing techniques. </a:t>
            </a:r>
          </a:p>
          <a:p>
            <a:r>
              <a:rPr lang="en-US" dirty="0"/>
              <a:t>Remaining engaged in instruction is essential to academic/social success. </a:t>
            </a:r>
          </a:p>
        </p:txBody>
      </p:sp>
      <p:pic>
        <p:nvPicPr>
          <p:cNvPr id="6" name="Content Placeholder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CA51270-F86D-42A2-9BD8-ACE3BC879C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61238" y="1357062"/>
            <a:ext cx="3644962" cy="42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E2C8F5-B35B-4728-AFAB-5111275C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CBC18-DE4B-4A2F-8CF6-83AA0061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B4EE-F897-4AE6-A1EC-A7734A395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60" y="1828800"/>
            <a:ext cx="6832600" cy="438988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Behavior is functionally related to the teaching environment! </a:t>
            </a:r>
          </a:p>
          <a:p>
            <a:endParaRPr lang="en-US" dirty="0"/>
          </a:p>
          <a:p>
            <a:r>
              <a:rPr lang="en-US" dirty="0"/>
              <a:t>Behavior = what the student “does”</a:t>
            </a:r>
          </a:p>
          <a:p>
            <a:r>
              <a:rPr lang="en-US" dirty="0"/>
              <a:t>Teaching environment = all that happens before, during, and after the student’s behavior. </a:t>
            </a:r>
          </a:p>
          <a:p>
            <a:endParaRPr lang="en-US" dirty="0"/>
          </a:p>
          <a:p>
            <a:r>
              <a:rPr lang="en-US" dirty="0"/>
              <a:t>Also 99% of off-task behaviors include: talking out of turn, clowning, daydreaming, moving around without permission</a:t>
            </a:r>
          </a:p>
          <a:p>
            <a:pPr lvl="1"/>
            <a:r>
              <a:rPr lang="en-US" dirty="0"/>
              <a:t>Only a smaller fraction make-up antisocial, dangerous behaviors. </a:t>
            </a:r>
          </a:p>
        </p:txBody>
      </p:sp>
      <p:pic>
        <p:nvPicPr>
          <p:cNvPr id="6" name="Content Placeholder 5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109D58DB-7B54-4279-9CE5-2910D17020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61238" y="1485165"/>
            <a:ext cx="3644962" cy="39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6399-07F5-42FB-A9F4-41D0DAB2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2D0C-3C49-472F-9EA4-AB910FB6F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1804737"/>
            <a:ext cx="10647947" cy="4620126"/>
          </a:xfrm>
        </p:spPr>
        <p:txBody>
          <a:bodyPr/>
          <a:lstStyle/>
          <a:p>
            <a:r>
              <a:rPr lang="en-US" b="1" dirty="0"/>
              <a:t>Structure </a:t>
            </a:r>
            <a:r>
              <a:rPr lang="en-US" dirty="0"/>
              <a:t>for success</a:t>
            </a:r>
          </a:p>
          <a:p>
            <a:pPr lvl="1"/>
            <a:r>
              <a:rPr lang="en-US" dirty="0"/>
              <a:t>Identify any changes in physical arrangements, procedures or supervision patterns that may have a positive effect on behavior. </a:t>
            </a:r>
          </a:p>
          <a:p>
            <a:r>
              <a:rPr lang="en-US" b="1" dirty="0"/>
              <a:t>Teach </a:t>
            </a:r>
            <a:r>
              <a:rPr lang="en-US" dirty="0"/>
              <a:t>expectations</a:t>
            </a:r>
          </a:p>
          <a:p>
            <a:pPr lvl="1"/>
            <a:r>
              <a:rPr lang="en-US" dirty="0"/>
              <a:t>Teach students to function successfully; goal discussion, role modeling, daily rehearsal, etc. </a:t>
            </a:r>
          </a:p>
          <a:p>
            <a:r>
              <a:rPr lang="en-US" b="1" dirty="0"/>
              <a:t>Observe </a:t>
            </a:r>
            <a:r>
              <a:rPr lang="en-US" dirty="0"/>
              <a:t>and monitor</a:t>
            </a:r>
          </a:p>
          <a:p>
            <a:pPr lvl="1"/>
            <a:r>
              <a:rPr lang="en-US" dirty="0"/>
              <a:t>Collecting data to determine progress across time. </a:t>
            </a:r>
          </a:p>
          <a:p>
            <a:r>
              <a:rPr lang="en-US" b="1" dirty="0"/>
              <a:t>Interact </a:t>
            </a:r>
            <a:r>
              <a:rPr lang="en-US" dirty="0"/>
              <a:t>positively </a:t>
            </a:r>
          </a:p>
          <a:p>
            <a:pPr lvl="1"/>
            <a:r>
              <a:rPr lang="en-US" dirty="0"/>
              <a:t>Providing frequent positive feedback on behavioral and academic efforts.</a:t>
            </a:r>
          </a:p>
          <a:p>
            <a:r>
              <a:rPr lang="en-US" b="1" dirty="0"/>
              <a:t>Correct </a:t>
            </a:r>
            <a:r>
              <a:rPr lang="en-US" dirty="0"/>
              <a:t>misbehavior fluently </a:t>
            </a:r>
          </a:p>
          <a:p>
            <a:pPr lvl="1"/>
            <a:r>
              <a:rPr lang="en-US" dirty="0"/>
              <a:t>Avoid power struggles that distract from instructional activity.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8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>
            <a:extLst>
              <a:ext uri="{FF2B5EF4-FFF2-40B4-BE49-F238E27FC236}">
                <a16:creationId xmlns:a16="http://schemas.microsoft.com/office/drawing/2014/main" id="{93E2C8F5-B35B-4728-AFAB-5111275C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16EF7-E016-4F78-A6A8-53B4FBC0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298554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CHAMPS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64B39-D5E4-41FE-93B9-4D1CC538E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60" y="1741714"/>
            <a:ext cx="6832600" cy="44769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CHAMPS worksheet for all the activities which happen throughout the day: </a:t>
            </a:r>
          </a:p>
          <a:p>
            <a:pPr lvl="1"/>
            <a:r>
              <a:rPr lang="en-US" dirty="0"/>
              <a:t>Counseling sessions </a:t>
            </a:r>
          </a:p>
          <a:p>
            <a:pPr lvl="1"/>
            <a:r>
              <a:rPr lang="en-US" dirty="0"/>
              <a:t>Zumba </a:t>
            </a:r>
          </a:p>
          <a:p>
            <a:pPr lvl="1"/>
            <a:r>
              <a:rPr lang="en-US" dirty="0"/>
              <a:t>Nutrition classes</a:t>
            </a:r>
          </a:p>
          <a:p>
            <a:pPr lvl="1"/>
            <a:r>
              <a:rPr lang="en-US" dirty="0"/>
              <a:t>Walking in hallway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First task: CHAMPs for all BOUNCE activities (have to establish clear guidelines)</a:t>
            </a:r>
          </a:p>
        </p:txBody>
      </p:sp>
      <p:pic>
        <p:nvPicPr>
          <p:cNvPr id="6" name="Content Placeholder 5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6B3B1F19-0602-42DF-B894-4BCE901DE1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61238" y="1184143"/>
            <a:ext cx="3644962" cy="45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4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F6C0-C99C-504D-8E6D-BF8C6B90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7173"/>
            <a:ext cx="8610600" cy="1293028"/>
          </a:xfrm>
        </p:spPr>
        <p:txBody>
          <a:bodyPr/>
          <a:lstStyle/>
          <a:p>
            <a:r>
              <a:rPr lang="en-US" dirty="0"/>
              <a:t>Antecedents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D739B-0C41-C445-8D79-5CC8198BA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50571"/>
            <a:ext cx="10820400" cy="4368113"/>
          </a:xfrm>
        </p:spPr>
        <p:txBody>
          <a:bodyPr/>
          <a:lstStyle/>
          <a:p>
            <a:r>
              <a:rPr lang="en-US" dirty="0"/>
              <a:t>Classroom lay-out; can students get up to do something without distracting others? </a:t>
            </a:r>
          </a:p>
          <a:p>
            <a:r>
              <a:rPr lang="en-US" dirty="0"/>
              <a:t>Classroom organization; materials ready, students engaged, jar is visible and repeated review (at beginning of each hour). </a:t>
            </a:r>
          </a:p>
          <a:p>
            <a:r>
              <a:rPr lang="en-US" dirty="0"/>
              <a:t>Posters which illustrate rules, points to be gained and ‘good behavior’ </a:t>
            </a:r>
          </a:p>
        </p:txBody>
      </p:sp>
    </p:spTree>
    <p:extLst>
      <p:ext uri="{BB962C8B-B14F-4D97-AF65-F5344CB8AC3E}">
        <p14:creationId xmlns:p14="http://schemas.microsoft.com/office/powerpoint/2010/main" val="413792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F967-B2F0-44B8-A4C7-054C401C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student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EF23F-3FD4-413F-979F-D79A0C7982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CHAMPs Versus Daily Reality Rating Scale. </a:t>
            </a:r>
          </a:p>
          <a:p>
            <a:r>
              <a:rPr lang="en-US" dirty="0"/>
              <a:t>Help give you some indication of whether classroom expectations are working! </a:t>
            </a:r>
          </a:p>
          <a:p>
            <a:r>
              <a:rPr lang="en-US" dirty="0"/>
              <a:t>Write each activity on the ‘Activity’ line and before each activity, review your CHAMPs expectations (with students if necessary), then immediately after completion; see how students met expectations.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B7FAE-31A6-4ECB-A8CE-33B867670F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Misbehavior Recording Sheet</a:t>
            </a:r>
          </a:p>
          <a:p>
            <a:pPr lvl="1"/>
            <a:r>
              <a:rPr lang="en-US" dirty="0"/>
              <a:t>Explain to students that for the entire day (or week) you are recording any time you have to speak to the class about inappropriate behavior. </a:t>
            </a:r>
          </a:p>
          <a:p>
            <a:pPr lvl="1"/>
            <a:r>
              <a:rPr lang="en-US" dirty="0"/>
              <a:t>Build your own coding system</a:t>
            </a:r>
          </a:p>
          <a:p>
            <a:pPr lvl="2"/>
            <a:r>
              <a:rPr lang="en-US" dirty="0"/>
              <a:t>O = off task</a:t>
            </a:r>
          </a:p>
          <a:p>
            <a:pPr lvl="2"/>
            <a:r>
              <a:rPr lang="en-US" dirty="0"/>
              <a:t>T = talking </a:t>
            </a:r>
          </a:p>
          <a:p>
            <a:pPr lvl="2"/>
            <a:r>
              <a:rPr lang="en-US" dirty="0"/>
              <a:t>A = arguing</a:t>
            </a:r>
          </a:p>
          <a:p>
            <a:pPr lvl="2"/>
            <a:r>
              <a:rPr lang="en-US" dirty="0"/>
              <a:t>D = disrupting class</a:t>
            </a:r>
          </a:p>
          <a:p>
            <a:pPr lvl="2"/>
            <a:r>
              <a:rPr lang="en-US" dirty="0"/>
              <a:t>S = out of seat at wrong time</a:t>
            </a:r>
          </a:p>
        </p:txBody>
      </p:sp>
    </p:spTree>
    <p:extLst>
      <p:ext uri="{BB962C8B-B14F-4D97-AF65-F5344CB8AC3E}">
        <p14:creationId xmlns:p14="http://schemas.microsoft.com/office/powerpoint/2010/main" val="407211002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7395</TotalTime>
  <Words>1466</Words>
  <Application>Microsoft Macintosh PowerPoint</Application>
  <PresentationFormat>Widescreen</PresentationFormat>
  <Paragraphs>176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</vt:lpstr>
      <vt:lpstr>Vapor Trail</vt:lpstr>
      <vt:lpstr>Classroom Management</vt:lpstr>
      <vt:lpstr>School Psychology</vt:lpstr>
      <vt:lpstr>Systems theory</vt:lpstr>
      <vt:lpstr>Behavior in classrooms</vt:lpstr>
      <vt:lpstr>The key</vt:lpstr>
      <vt:lpstr>STOIC</vt:lpstr>
      <vt:lpstr>CHAMPS</vt:lpstr>
      <vt:lpstr>Antecedents</vt:lpstr>
      <vt:lpstr>Observe student behavior</vt:lpstr>
      <vt:lpstr>Classroom expectations</vt:lpstr>
      <vt:lpstr>Structure</vt:lpstr>
      <vt:lpstr>Good behavior game</vt:lpstr>
      <vt:lpstr>Positive behaviors &amp; Point system</vt:lpstr>
      <vt:lpstr>Marble jar reward system</vt:lpstr>
      <vt:lpstr>Creating behavior categories</vt:lpstr>
      <vt:lpstr>Which consequences?</vt:lpstr>
      <vt:lpstr>Daily Behavioral Chart</vt:lpstr>
      <vt:lpstr>PowerPoint Presentation</vt:lpstr>
      <vt:lpstr>Ratio of interactions</vt:lpstr>
      <vt:lpstr>Different classroom-based consequences</vt:lpstr>
      <vt:lpstr>Interact positively with students</vt:lpstr>
      <vt:lpstr>General Rules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help</dc:title>
  <dc:creator>syed rizvi</dc:creator>
  <cp:lastModifiedBy>Rizvi, Syed A</cp:lastModifiedBy>
  <cp:revision>17</cp:revision>
  <dcterms:created xsi:type="dcterms:W3CDTF">2018-10-08T22:48:09Z</dcterms:created>
  <dcterms:modified xsi:type="dcterms:W3CDTF">2021-09-23T18:17:54Z</dcterms:modified>
</cp:coreProperties>
</file>